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57" r:id="rId3"/>
    <p:sldId id="259" r:id="rId4"/>
    <p:sldId id="260" r:id="rId5"/>
    <p:sldId id="278" r:id="rId6"/>
    <p:sldId id="261" r:id="rId7"/>
    <p:sldId id="262" r:id="rId8"/>
    <p:sldId id="277" r:id="rId9"/>
    <p:sldId id="264" r:id="rId10"/>
    <p:sldId id="265" r:id="rId11"/>
    <p:sldId id="266" r:id="rId12"/>
    <p:sldId id="279" r:id="rId13"/>
    <p:sldId id="267" r:id="rId14"/>
    <p:sldId id="268" r:id="rId15"/>
    <p:sldId id="269" r:id="rId16"/>
    <p:sldId id="270" r:id="rId17"/>
    <p:sldId id="271" r:id="rId18"/>
    <p:sldId id="274" r:id="rId19"/>
    <p:sldId id="280" r:id="rId20"/>
    <p:sldId id="272" r:id="rId21"/>
    <p:sldId id="273"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83" autoAdjust="0"/>
  </p:normalViewPr>
  <p:slideViewPr>
    <p:cSldViewPr>
      <p:cViewPr>
        <p:scale>
          <a:sx n="66" d="100"/>
          <a:sy n="66" d="100"/>
        </p:scale>
        <p:origin x="-1506" y="-216"/>
      </p:cViewPr>
      <p:guideLst>
        <p:guide orient="horz" pos="2160"/>
        <p:guide pos="2880"/>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B669C4-346D-46D8-9561-C654302EA5D6}" type="datetimeFigureOut">
              <a:rPr lang="en-GB" smtClean="0"/>
              <a:t>07/10/2015</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036751B-174D-488E-B0FA-BBE49F9FDE71}" type="slidenum">
              <a:rPr lang="en-GB" smtClean="0"/>
              <a:t>‹#›</a:t>
            </a:fld>
            <a:endParaRPr lang="en-GB"/>
          </a:p>
        </p:txBody>
      </p:sp>
    </p:spTree>
    <p:extLst>
      <p:ext uri="{BB962C8B-B14F-4D97-AF65-F5344CB8AC3E}">
        <p14:creationId xmlns:p14="http://schemas.microsoft.com/office/powerpoint/2010/main" val="30683608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188976-FD28-4DED-BCA8-686A419AE1E1}" type="datetimeFigureOut">
              <a:rPr lang="en-GB" smtClean="0"/>
              <a:t>07/10/2015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423DF7-B231-4E59-8798-C024B06BEB55}" type="slidenum">
              <a:rPr lang="en-GB" smtClean="0"/>
              <a:t>‹#›</a:t>
            </a:fld>
            <a:endParaRPr lang="en-GB"/>
          </a:p>
        </p:txBody>
      </p:sp>
    </p:spTree>
    <p:extLst>
      <p:ext uri="{BB962C8B-B14F-4D97-AF65-F5344CB8AC3E}">
        <p14:creationId xmlns:p14="http://schemas.microsoft.com/office/powerpoint/2010/main" val="347218805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423DF7-B231-4E59-8798-C024B06BEB55}" type="slidenum">
              <a:rPr lang="en-GB" smtClean="0"/>
              <a:t>1</a:t>
            </a:fld>
            <a:endParaRPr lang="en-GB"/>
          </a:p>
        </p:txBody>
      </p:sp>
      <p:sp>
        <p:nvSpPr>
          <p:cNvPr id="5" name="Footer Placeholder 4"/>
          <p:cNvSpPr>
            <a:spLocks noGrp="1"/>
          </p:cNvSpPr>
          <p:nvPr>
            <p:ph type="ftr" sz="quarter" idx="4"/>
          </p:nvPr>
        </p:nvSpPr>
        <p:spPr>
          <a:xfrm>
            <a:off x="0" y="8685213"/>
            <a:ext cx="2971800" cy="457200"/>
          </a:xfrm>
        </p:spPr>
        <p:txBody>
          <a:bodyPr/>
          <a:lstStyle/>
          <a:p>
            <a:endParaRPr lang="en-GB"/>
          </a:p>
        </p:txBody>
      </p:sp>
    </p:spTree>
    <p:extLst>
      <p:ext uri="{BB962C8B-B14F-4D97-AF65-F5344CB8AC3E}">
        <p14:creationId xmlns:p14="http://schemas.microsoft.com/office/powerpoint/2010/main" val="39947042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423DF7-B231-4E59-8798-C024B06BEB55}" type="slidenum">
              <a:rPr lang="en-GB" smtClean="0"/>
              <a:t>10</a:t>
            </a:fld>
            <a:endParaRPr lang="en-GB"/>
          </a:p>
        </p:txBody>
      </p:sp>
      <p:sp>
        <p:nvSpPr>
          <p:cNvPr id="5" name="Footer Placeholder 4"/>
          <p:cNvSpPr>
            <a:spLocks noGrp="1"/>
          </p:cNvSpPr>
          <p:nvPr>
            <p:ph type="ftr" sz="quarter" idx="4"/>
          </p:nvPr>
        </p:nvSpPr>
        <p:spPr>
          <a:xfrm>
            <a:off x="0" y="8685213"/>
            <a:ext cx="2971800" cy="457200"/>
          </a:xfrm>
        </p:spPr>
        <p:txBody>
          <a:bodyPr/>
          <a:lstStyle/>
          <a:p>
            <a:endParaRPr lang="en-GB"/>
          </a:p>
        </p:txBody>
      </p:sp>
    </p:spTree>
    <p:extLst>
      <p:ext uri="{BB962C8B-B14F-4D97-AF65-F5344CB8AC3E}">
        <p14:creationId xmlns:p14="http://schemas.microsoft.com/office/powerpoint/2010/main" val="18208661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423DF7-B231-4E59-8798-C024B06BEB55}" type="slidenum">
              <a:rPr lang="en-GB" smtClean="0"/>
              <a:t>11</a:t>
            </a:fld>
            <a:endParaRPr lang="en-GB"/>
          </a:p>
        </p:txBody>
      </p:sp>
      <p:sp>
        <p:nvSpPr>
          <p:cNvPr id="5" name="Footer Placeholder 4"/>
          <p:cNvSpPr>
            <a:spLocks noGrp="1"/>
          </p:cNvSpPr>
          <p:nvPr>
            <p:ph type="ftr" sz="quarter" idx="4"/>
          </p:nvPr>
        </p:nvSpPr>
        <p:spPr>
          <a:xfrm>
            <a:off x="0" y="8685213"/>
            <a:ext cx="2971800" cy="457200"/>
          </a:xfrm>
        </p:spPr>
        <p:txBody>
          <a:bodyPr/>
          <a:lstStyle/>
          <a:p>
            <a:endParaRPr lang="en-GB"/>
          </a:p>
        </p:txBody>
      </p:sp>
    </p:spTree>
    <p:extLst>
      <p:ext uri="{BB962C8B-B14F-4D97-AF65-F5344CB8AC3E}">
        <p14:creationId xmlns:p14="http://schemas.microsoft.com/office/powerpoint/2010/main" val="18208661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423DF7-B231-4E59-8798-C024B06BEB55}" type="slidenum">
              <a:rPr lang="en-GB" smtClean="0"/>
              <a:t>12</a:t>
            </a:fld>
            <a:endParaRPr lang="en-GB"/>
          </a:p>
        </p:txBody>
      </p:sp>
      <p:sp>
        <p:nvSpPr>
          <p:cNvPr id="5" name="Footer Placeholder 4"/>
          <p:cNvSpPr>
            <a:spLocks noGrp="1"/>
          </p:cNvSpPr>
          <p:nvPr>
            <p:ph type="ftr" sz="quarter" idx="4"/>
          </p:nvPr>
        </p:nvSpPr>
        <p:spPr>
          <a:xfrm>
            <a:off x="0" y="8685213"/>
            <a:ext cx="2971800" cy="457200"/>
          </a:xfrm>
        </p:spPr>
        <p:txBody>
          <a:bodyPr/>
          <a:lstStyle/>
          <a:p>
            <a:endParaRPr lang="en-GB"/>
          </a:p>
        </p:txBody>
      </p:sp>
    </p:spTree>
    <p:extLst>
      <p:ext uri="{BB962C8B-B14F-4D97-AF65-F5344CB8AC3E}">
        <p14:creationId xmlns:p14="http://schemas.microsoft.com/office/powerpoint/2010/main" val="18208661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423DF7-B231-4E59-8798-C024B06BEB55}" type="slidenum">
              <a:rPr lang="en-GB" smtClean="0"/>
              <a:t>13</a:t>
            </a:fld>
            <a:endParaRPr lang="en-GB"/>
          </a:p>
        </p:txBody>
      </p:sp>
      <p:sp>
        <p:nvSpPr>
          <p:cNvPr id="5" name="Footer Placeholder 4"/>
          <p:cNvSpPr>
            <a:spLocks noGrp="1"/>
          </p:cNvSpPr>
          <p:nvPr>
            <p:ph type="ftr" sz="quarter" idx="4"/>
          </p:nvPr>
        </p:nvSpPr>
        <p:spPr>
          <a:xfrm>
            <a:off x="0" y="8685213"/>
            <a:ext cx="2971800" cy="457200"/>
          </a:xfrm>
        </p:spPr>
        <p:txBody>
          <a:bodyPr/>
          <a:lstStyle/>
          <a:p>
            <a:endParaRPr lang="en-GB"/>
          </a:p>
        </p:txBody>
      </p:sp>
    </p:spTree>
    <p:extLst>
      <p:ext uri="{BB962C8B-B14F-4D97-AF65-F5344CB8AC3E}">
        <p14:creationId xmlns:p14="http://schemas.microsoft.com/office/powerpoint/2010/main" val="18208661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423DF7-B231-4E59-8798-C024B06BEB55}" type="slidenum">
              <a:rPr lang="en-GB" smtClean="0"/>
              <a:t>14</a:t>
            </a:fld>
            <a:endParaRPr lang="en-GB"/>
          </a:p>
        </p:txBody>
      </p:sp>
      <p:sp>
        <p:nvSpPr>
          <p:cNvPr id="5" name="Footer Placeholder 4"/>
          <p:cNvSpPr>
            <a:spLocks noGrp="1"/>
          </p:cNvSpPr>
          <p:nvPr>
            <p:ph type="ftr" sz="quarter" idx="4"/>
          </p:nvPr>
        </p:nvSpPr>
        <p:spPr>
          <a:xfrm>
            <a:off x="0" y="8685213"/>
            <a:ext cx="2971800" cy="457200"/>
          </a:xfrm>
        </p:spPr>
        <p:txBody>
          <a:bodyPr/>
          <a:lstStyle/>
          <a:p>
            <a:endParaRPr lang="en-GB"/>
          </a:p>
        </p:txBody>
      </p:sp>
    </p:spTree>
    <p:extLst>
      <p:ext uri="{BB962C8B-B14F-4D97-AF65-F5344CB8AC3E}">
        <p14:creationId xmlns:p14="http://schemas.microsoft.com/office/powerpoint/2010/main" val="18208661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423DF7-B231-4E59-8798-C024B06BEB55}" type="slidenum">
              <a:rPr lang="en-GB" smtClean="0"/>
              <a:t>15</a:t>
            </a:fld>
            <a:endParaRPr lang="en-GB"/>
          </a:p>
        </p:txBody>
      </p:sp>
      <p:sp>
        <p:nvSpPr>
          <p:cNvPr id="5" name="Footer Placeholder 4"/>
          <p:cNvSpPr>
            <a:spLocks noGrp="1"/>
          </p:cNvSpPr>
          <p:nvPr>
            <p:ph type="ftr" sz="quarter" idx="4"/>
          </p:nvPr>
        </p:nvSpPr>
        <p:spPr>
          <a:xfrm>
            <a:off x="0" y="8685213"/>
            <a:ext cx="2971800" cy="457200"/>
          </a:xfrm>
        </p:spPr>
        <p:txBody>
          <a:bodyPr/>
          <a:lstStyle/>
          <a:p>
            <a:endParaRPr lang="en-GB"/>
          </a:p>
        </p:txBody>
      </p:sp>
    </p:spTree>
    <p:extLst>
      <p:ext uri="{BB962C8B-B14F-4D97-AF65-F5344CB8AC3E}">
        <p14:creationId xmlns:p14="http://schemas.microsoft.com/office/powerpoint/2010/main" val="18208661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423DF7-B231-4E59-8798-C024B06BEB55}" type="slidenum">
              <a:rPr lang="en-GB" smtClean="0"/>
              <a:t>16</a:t>
            </a:fld>
            <a:endParaRPr lang="en-GB"/>
          </a:p>
        </p:txBody>
      </p:sp>
      <p:sp>
        <p:nvSpPr>
          <p:cNvPr id="5" name="Footer Placeholder 4"/>
          <p:cNvSpPr>
            <a:spLocks noGrp="1"/>
          </p:cNvSpPr>
          <p:nvPr>
            <p:ph type="ftr" sz="quarter" idx="4"/>
          </p:nvPr>
        </p:nvSpPr>
        <p:spPr>
          <a:xfrm>
            <a:off x="0" y="8685213"/>
            <a:ext cx="2971800" cy="457200"/>
          </a:xfrm>
        </p:spPr>
        <p:txBody>
          <a:bodyPr/>
          <a:lstStyle/>
          <a:p>
            <a:endParaRPr lang="en-GB"/>
          </a:p>
        </p:txBody>
      </p:sp>
    </p:spTree>
    <p:extLst>
      <p:ext uri="{BB962C8B-B14F-4D97-AF65-F5344CB8AC3E}">
        <p14:creationId xmlns:p14="http://schemas.microsoft.com/office/powerpoint/2010/main" val="18208661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423DF7-B231-4E59-8798-C024B06BEB55}" type="slidenum">
              <a:rPr lang="en-GB" smtClean="0"/>
              <a:t>17</a:t>
            </a:fld>
            <a:endParaRPr lang="en-GB"/>
          </a:p>
        </p:txBody>
      </p:sp>
      <p:sp>
        <p:nvSpPr>
          <p:cNvPr id="5" name="Footer Placeholder 4"/>
          <p:cNvSpPr>
            <a:spLocks noGrp="1"/>
          </p:cNvSpPr>
          <p:nvPr>
            <p:ph type="ftr" sz="quarter" idx="4"/>
          </p:nvPr>
        </p:nvSpPr>
        <p:spPr>
          <a:xfrm>
            <a:off x="0" y="8685213"/>
            <a:ext cx="2971800" cy="457200"/>
          </a:xfrm>
        </p:spPr>
        <p:txBody>
          <a:bodyPr/>
          <a:lstStyle/>
          <a:p>
            <a:endParaRPr lang="en-GB"/>
          </a:p>
        </p:txBody>
      </p:sp>
    </p:spTree>
    <p:extLst>
      <p:ext uri="{BB962C8B-B14F-4D97-AF65-F5344CB8AC3E}">
        <p14:creationId xmlns:p14="http://schemas.microsoft.com/office/powerpoint/2010/main" val="18208661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423DF7-B231-4E59-8798-C024B06BEB55}" type="slidenum">
              <a:rPr lang="en-GB" smtClean="0"/>
              <a:t>18</a:t>
            </a:fld>
            <a:endParaRPr lang="en-GB"/>
          </a:p>
        </p:txBody>
      </p:sp>
      <p:sp>
        <p:nvSpPr>
          <p:cNvPr id="5" name="Footer Placeholder 4"/>
          <p:cNvSpPr>
            <a:spLocks noGrp="1"/>
          </p:cNvSpPr>
          <p:nvPr>
            <p:ph type="ftr" sz="quarter" idx="4"/>
          </p:nvPr>
        </p:nvSpPr>
        <p:spPr>
          <a:xfrm>
            <a:off x="0" y="8685213"/>
            <a:ext cx="2971800" cy="457200"/>
          </a:xfrm>
        </p:spPr>
        <p:txBody>
          <a:bodyPr/>
          <a:lstStyle/>
          <a:p>
            <a:endParaRPr lang="en-GB"/>
          </a:p>
        </p:txBody>
      </p:sp>
    </p:spTree>
    <p:extLst>
      <p:ext uri="{BB962C8B-B14F-4D97-AF65-F5344CB8AC3E}">
        <p14:creationId xmlns:p14="http://schemas.microsoft.com/office/powerpoint/2010/main" val="18208661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423DF7-B231-4E59-8798-C024B06BEB55}" type="slidenum">
              <a:rPr lang="en-GB" smtClean="0"/>
              <a:t>19</a:t>
            </a:fld>
            <a:endParaRPr lang="en-GB"/>
          </a:p>
        </p:txBody>
      </p:sp>
      <p:sp>
        <p:nvSpPr>
          <p:cNvPr id="5" name="Footer Placeholder 4"/>
          <p:cNvSpPr>
            <a:spLocks noGrp="1"/>
          </p:cNvSpPr>
          <p:nvPr>
            <p:ph type="ftr" sz="quarter" idx="4"/>
          </p:nvPr>
        </p:nvSpPr>
        <p:spPr>
          <a:xfrm>
            <a:off x="0" y="8685213"/>
            <a:ext cx="2971800" cy="457200"/>
          </a:xfrm>
        </p:spPr>
        <p:txBody>
          <a:bodyPr/>
          <a:lstStyle/>
          <a:p>
            <a:endParaRPr lang="en-GB"/>
          </a:p>
        </p:txBody>
      </p:sp>
    </p:spTree>
    <p:extLst>
      <p:ext uri="{BB962C8B-B14F-4D97-AF65-F5344CB8AC3E}">
        <p14:creationId xmlns:p14="http://schemas.microsoft.com/office/powerpoint/2010/main" val="1820866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423DF7-B231-4E59-8798-C024B06BEB55}" type="slidenum">
              <a:rPr lang="en-GB" smtClean="0"/>
              <a:t>2</a:t>
            </a:fld>
            <a:endParaRPr lang="en-GB"/>
          </a:p>
        </p:txBody>
      </p:sp>
      <p:sp>
        <p:nvSpPr>
          <p:cNvPr id="5" name="Footer Placeholder 4"/>
          <p:cNvSpPr>
            <a:spLocks noGrp="1"/>
          </p:cNvSpPr>
          <p:nvPr>
            <p:ph type="ftr" sz="quarter" idx="4"/>
          </p:nvPr>
        </p:nvSpPr>
        <p:spPr>
          <a:xfrm>
            <a:off x="0" y="8685213"/>
            <a:ext cx="2971800" cy="457200"/>
          </a:xfrm>
        </p:spPr>
        <p:txBody>
          <a:bodyPr/>
          <a:lstStyle/>
          <a:p>
            <a:endParaRPr lang="en-GB"/>
          </a:p>
        </p:txBody>
      </p:sp>
    </p:spTree>
    <p:extLst>
      <p:ext uri="{BB962C8B-B14F-4D97-AF65-F5344CB8AC3E}">
        <p14:creationId xmlns:p14="http://schemas.microsoft.com/office/powerpoint/2010/main" val="20056671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423DF7-B231-4E59-8798-C024B06BEB55}" type="slidenum">
              <a:rPr lang="en-GB" smtClean="0"/>
              <a:t>20</a:t>
            </a:fld>
            <a:endParaRPr lang="en-GB"/>
          </a:p>
        </p:txBody>
      </p:sp>
      <p:sp>
        <p:nvSpPr>
          <p:cNvPr id="5" name="Footer Placeholder 4"/>
          <p:cNvSpPr>
            <a:spLocks noGrp="1"/>
          </p:cNvSpPr>
          <p:nvPr>
            <p:ph type="ftr" sz="quarter" idx="4"/>
          </p:nvPr>
        </p:nvSpPr>
        <p:spPr>
          <a:xfrm>
            <a:off x="0" y="8685213"/>
            <a:ext cx="2971800" cy="457200"/>
          </a:xfrm>
        </p:spPr>
        <p:txBody>
          <a:bodyPr/>
          <a:lstStyle/>
          <a:p>
            <a:endParaRPr lang="en-GB"/>
          </a:p>
        </p:txBody>
      </p:sp>
    </p:spTree>
    <p:extLst>
      <p:ext uri="{BB962C8B-B14F-4D97-AF65-F5344CB8AC3E}">
        <p14:creationId xmlns:p14="http://schemas.microsoft.com/office/powerpoint/2010/main" val="18208661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423DF7-B231-4E59-8798-C024B06BEB55}" type="slidenum">
              <a:rPr lang="en-GB" smtClean="0"/>
              <a:t>21</a:t>
            </a:fld>
            <a:endParaRPr lang="en-GB"/>
          </a:p>
        </p:txBody>
      </p:sp>
      <p:sp>
        <p:nvSpPr>
          <p:cNvPr id="5" name="Footer Placeholder 4"/>
          <p:cNvSpPr>
            <a:spLocks noGrp="1"/>
          </p:cNvSpPr>
          <p:nvPr>
            <p:ph type="ftr" sz="quarter" idx="4"/>
          </p:nvPr>
        </p:nvSpPr>
        <p:spPr>
          <a:xfrm>
            <a:off x="0" y="8685213"/>
            <a:ext cx="2971800" cy="457200"/>
          </a:xfrm>
        </p:spPr>
        <p:txBody>
          <a:bodyPr/>
          <a:lstStyle/>
          <a:p>
            <a:endParaRPr lang="en-GB"/>
          </a:p>
        </p:txBody>
      </p:sp>
    </p:spTree>
    <p:extLst>
      <p:ext uri="{BB962C8B-B14F-4D97-AF65-F5344CB8AC3E}">
        <p14:creationId xmlns:p14="http://schemas.microsoft.com/office/powerpoint/2010/main" val="18208661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423DF7-B231-4E59-8798-C024B06BEB55}" type="slidenum">
              <a:rPr lang="en-GB" smtClean="0"/>
              <a:t>22</a:t>
            </a:fld>
            <a:endParaRPr lang="en-GB"/>
          </a:p>
        </p:txBody>
      </p:sp>
      <p:sp>
        <p:nvSpPr>
          <p:cNvPr id="5" name="Footer Placeholder 4"/>
          <p:cNvSpPr>
            <a:spLocks noGrp="1"/>
          </p:cNvSpPr>
          <p:nvPr>
            <p:ph type="ftr" sz="quarter" idx="4"/>
          </p:nvPr>
        </p:nvSpPr>
        <p:spPr>
          <a:xfrm>
            <a:off x="0" y="8685213"/>
            <a:ext cx="2971800" cy="457200"/>
          </a:xfrm>
        </p:spPr>
        <p:txBody>
          <a:bodyPr/>
          <a:lstStyle/>
          <a:p>
            <a:endParaRPr lang="en-GB"/>
          </a:p>
        </p:txBody>
      </p:sp>
    </p:spTree>
    <p:extLst>
      <p:ext uri="{BB962C8B-B14F-4D97-AF65-F5344CB8AC3E}">
        <p14:creationId xmlns:p14="http://schemas.microsoft.com/office/powerpoint/2010/main" val="1820866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423DF7-B231-4E59-8798-C024B06BEB55}" type="slidenum">
              <a:rPr lang="en-GB" smtClean="0"/>
              <a:t>3</a:t>
            </a:fld>
            <a:endParaRPr lang="en-GB"/>
          </a:p>
        </p:txBody>
      </p:sp>
      <p:sp>
        <p:nvSpPr>
          <p:cNvPr id="5" name="Footer Placeholder 4"/>
          <p:cNvSpPr>
            <a:spLocks noGrp="1"/>
          </p:cNvSpPr>
          <p:nvPr>
            <p:ph type="ftr" sz="quarter" idx="4"/>
          </p:nvPr>
        </p:nvSpPr>
        <p:spPr>
          <a:xfrm>
            <a:off x="0" y="8685213"/>
            <a:ext cx="2971800" cy="457200"/>
          </a:xfrm>
        </p:spPr>
        <p:txBody>
          <a:bodyPr/>
          <a:lstStyle/>
          <a:p>
            <a:endParaRPr lang="en-GB"/>
          </a:p>
        </p:txBody>
      </p:sp>
    </p:spTree>
    <p:extLst>
      <p:ext uri="{BB962C8B-B14F-4D97-AF65-F5344CB8AC3E}">
        <p14:creationId xmlns:p14="http://schemas.microsoft.com/office/powerpoint/2010/main" val="4004575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423DF7-B231-4E59-8798-C024B06BEB55}" type="slidenum">
              <a:rPr lang="en-GB" smtClean="0"/>
              <a:t>4</a:t>
            </a:fld>
            <a:endParaRPr lang="en-GB"/>
          </a:p>
        </p:txBody>
      </p:sp>
      <p:sp>
        <p:nvSpPr>
          <p:cNvPr id="5" name="Footer Placeholder 4"/>
          <p:cNvSpPr>
            <a:spLocks noGrp="1"/>
          </p:cNvSpPr>
          <p:nvPr>
            <p:ph type="ftr" sz="quarter" idx="4"/>
          </p:nvPr>
        </p:nvSpPr>
        <p:spPr>
          <a:xfrm>
            <a:off x="0" y="8685213"/>
            <a:ext cx="2971800" cy="457200"/>
          </a:xfrm>
        </p:spPr>
        <p:txBody>
          <a:bodyPr/>
          <a:lstStyle/>
          <a:p>
            <a:endParaRPr lang="en-GB"/>
          </a:p>
        </p:txBody>
      </p:sp>
    </p:spTree>
    <p:extLst>
      <p:ext uri="{BB962C8B-B14F-4D97-AF65-F5344CB8AC3E}">
        <p14:creationId xmlns:p14="http://schemas.microsoft.com/office/powerpoint/2010/main" val="3909661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423DF7-B231-4E59-8798-C024B06BEB55}" type="slidenum">
              <a:rPr lang="en-GB" smtClean="0"/>
              <a:t>5</a:t>
            </a:fld>
            <a:endParaRPr lang="en-GB"/>
          </a:p>
        </p:txBody>
      </p:sp>
      <p:sp>
        <p:nvSpPr>
          <p:cNvPr id="5" name="Footer Placeholder 4"/>
          <p:cNvSpPr>
            <a:spLocks noGrp="1"/>
          </p:cNvSpPr>
          <p:nvPr>
            <p:ph type="ftr" sz="quarter" idx="4"/>
          </p:nvPr>
        </p:nvSpPr>
        <p:spPr>
          <a:xfrm>
            <a:off x="0" y="8685213"/>
            <a:ext cx="2971800" cy="457200"/>
          </a:xfrm>
        </p:spPr>
        <p:txBody>
          <a:bodyPr/>
          <a:lstStyle/>
          <a:p>
            <a:endParaRPr lang="en-GB"/>
          </a:p>
        </p:txBody>
      </p:sp>
    </p:spTree>
    <p:extLst>
      <p:ext uri="{BB962C8B-B14F-4D97-AF65-F5344CB8AC3E}">
        <p14:creationId xmlns:p14="http://schemas.microsoft.com/office/powerpoint/2010/main" val="1820866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423DF7-B231-4E59-8798-C024B06BEB55}" type="slidenum">
              <a:rPr lang="en-GB" smtClean="0"/>
              <a:t>6</a:t>
            </a:fld>
            <a:endParaRPr lang="en-GB"/>
          </a:p>
        </p:txBody>
      </p:sp>
      <p:sp>
        <p:nvSpPr>
          <p:cNvPr id="5" name="Footer Placeholder 4"/>
          <p:cNvSpPr>
            <a:spLocks noGrp="1"/>
          </p:cNvSpPr>
          <p:nvPr>
            <p:ph type="ftr" sz="quarter" idx="4"/>
          </p:nvPr>
        </p:nvSpPr>
        <p:spPr>
          <a:xfrm>
            <a:off x="0" y="8685213"/>
            <a:ext cx="2971800" cy="457200"/>
          </a:xfrm>
        </p:spPr>
        <p:txBody>
          <a:bodyPr/>
          <a:lstStyle/>
          <a:p>
            <a:endParaRPr lang="en-GB"/>
          </a:p>
        </p:txBody>
      </p:sp>
    </p:spTree>
    <p:extLst>
      <p:ext uri="{BB962C8B-B14F-4D97-AF65-F5344CB8AC3E}">
        <p14:creationId xmlns:p14="http://schemas.microsoft.com/office/powerpoint/2010/main" val="3009210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423DF7-B231-4E59-8798-C024B06BEB55}" type="slidenum">
              <a:rPr lang="en-GB" smtClean="0"/>
              <a:t>7</a:t>
            </a:fld>
            <a:endParaRPr lang="en-GB"/>
          </a:p>
        </p:txBody>
      </p:sp>
      <p:sp>
        <p:nvSpPr>
          <p:cNvPr id="5" name="Footer Placeholder 4"/>
          <p:cNvSpPr>
            <a:spLocks noGrp="1"/>
          </p:cNvSpPr>
          <p:nvPr>
            <p:ph type="ftr" sz="quarter" idx="4"/>
          </p:nvPr>
        </p:nvSpPr>
        <p:spPr>
          <a:xfrm>
            <a:off x="0" y="8685213"/>
            <a:ext cx="2971800" cy="457200"/>
          </a:xfrm>
        </p:spPr>
        <p:txBody>
          <a:bodyPr/>
          <a:lstStyle/>
          <a:p>
            <a:endParaRPr lang="en-GB"/>
          </a:p>
        </p:txBody>
      </p:sp>
    </p:spTree>
    <p:extLst>
      <p:ext uri="{BB962C8B-B14F-4D97-AF65-F5344CB8AC3E}">
        <p14:creationId xmlns:p14="http://schemas.microsoft.com/office/powerpoint/2010/main" val="30775804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423DF7-B231-4E59-8798-C024B06BEB55}" type="slidenum">
              <a:rPr lang="en-GB" smtClean="0"/>
              <a:t>8</a:t>
            </a:fld>
            <a:endParaRPr lang="en-GB"/>
          </a:p>
        </p:txBody>
      </p:sp>
      <p:sp>
        <p:nvSpPr>
          <p:cNvPr id="5" name="Footer Placeholder 4"/>
          <p:cNvSpPr>
            <a:spLocks noGrp="1"/>
          </p:cNvSpPr>
          <p:nvPr>
            <p:ph type="ftr" sz="quarter" idx="4"/>
          </p:nvPr>
        </p:nvSpPr>
        <p:spPr>
          <a:xfrm>
            <a:off x="0" y="8685213"/>
            <a:ext cx="2971800" cy="457200"/>
          </a:xfrm>
        </p:spPr>
        <p:txBody>
          <a:bodyPr/>
          <a:lstStyle/>
          <a:p>
            <a:endParaRPr lang="en-GB"/>
          </a:p>
        </p:txBody>
      </p:sp>
    </p:spTree>
    <p:extLst>
      <p:ext uri="{BB962C8B-B14F-4D97-AF65-F5344CB8AC3E}">
        <p14:creationId xmlns:p14="http://schemas.microsoft.com/office/powerpoint/2010/main" val="34191019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423DF7-B231-4E59-8798-C024B06BEB55}" type="slidenum">
              <a:rPr lang="en-GB" smtClean="0"/>
              <a:t>9</a:t>
            </a:fld>
            <a:endParaRPr lang="en-GB"/>
          </a:p>
        </p:txBody>
      </p:sp>
      <p:sp>
        <p:nvSpPr>
          <p:cNvPr id="5" name="Footer Placeholder 4"/>
          <p:cNvSpPr>
            <a:spLocks noGrp="1"/>
          </p:cNvSpPr>
          <p:nvPr>
            <p:ph type="ftr" sz="quarter" idx="4"/>
          </p:nvPr>
        </p:nvSpPr>
        <p:spPr>
          <a:xfrm>
            <a:off x="0" y="8685213"/>
            <a:ext cx="2971800" cy="457200"/>
          </a:xfrm>
        </p:spPr>
        <p:txBody>
          <a:bodyPr/>
          <a:lstStyle/>
          <a:p>
            <a:endParaRPr lang="en-GB"/>
          </a:p>
        </p:txBody>
      </p:sp>
    </p:spTree>
    <p:extLst>
      <p:ext uri="{BB962C8B-B14F-4D97-AF65-F5344CB8AC3E}">
        <p14:creationId xmlns:p14="http://schemas.microsoft.com/office/powerpoint/2010/main" val="1820866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8712716-C10F-4896-B67B-8DBED3ED2A1D}" type="datetimeFigureOut">
              <a:rPr lang="en-GB" smtClean="0"/>
              <a:t>07/10/2015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51E767-EDA3-4AF1-B6A0-072B13899C0C}" type="slidenum">
              <a:rPr lang="en-GB" smtClean="0"/>
              <a:t>‹#›</a:t>
            </a:fld>
            <a:endParaRPr lang="en-GB"/>
          </a:p>
        </p:txBody>
      </p:sp>
    </p:spTree>
    <p:extLst>
      <p:ext uri="{BB962C8B-B14F-4D97-AF65-F5344CB8AC3E}">
        <p14:creationId xmlns:p14="http://schemas.microsoft.com/office/powerpoint/2010/main" val="134289207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712716-C10F-4896-B67B-8DBED3ED2A1D}" type="datetimeFigureOut">
              <a:rPr lang="en-GB" smtClean="0"/>
              <a:t>07/10/2015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51E767-EDA3-4AF1-B6A0-072B13899C0C}" type="slidenum">
              <a:rPr lang="en-GB" smtClean="0"/>
              <a:t>‹#›</a:t>
            </a:fld>
            <a:endParaRPr lang="en-GB"/>
          </a:p>
        </p:txBody>
      </p:sp>
    </p:spTree>
    <p:extLst>
      <p:ext uri="{BB962C8B-B14F-4D97-AF65-F5344CB8AC3E}">
        <p14:creationId xmlns:p14="http://schemas.microsoft.com/office/powerpoint/2010/main" val="104272545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712716-C10F-4896-B67B-8DBED3ED2A1D}" type="datetimeFigureOut">
              <a:rPr lang="en-GB" smtClean="0"/>
              <a:t>07/10/2015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51E767-EDA3-4AF1-B6A0-072B13899C0C}" type="slidenum">
              <a:rPr lang="en-GB" smtClean="0"/>
              <a:t>‹#›</a:t>
            </a:fld>
            <a:endParaRPr lang="en-GB"/>
          </a:p>
        </p:txBody>
      </p:sp>
    </p:spTree>
    <p:extLst>
      <p:ext uri="{BB962C8B-B14F-4D97-AF65-F5344CB8AC3E}">
        <p14:creationId xmlns:p14="http://schemas.microsoft.com/office/powerpoint/2010/main" val="3330766018"/>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712716-C10F-4896-B67B-8DBED3ED2A1D}" type="datetimeFigureOut">
              <a:rPr lang="en-GB" smtClean="0"/>
              <a:t>07/10/2015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51E767-EDA3-4AF1-B6A0-072B13899C0C}" type="slidenum">
              <a:rPr lang="en-GB" smtClean="0"/>
              <a:t>‹#›</a:t>
            </a:fld>
            <a:endParaRPr lang="en-GB"/>
          </a:p>
        </p:txBody>
      </p:sp>
    </p:spTree>
    <p:extLst>
      <p:ext uri="{BB962C8B-B14F-4D97-AF65-F5344CB8AC3E}">
        <p14:creationId xmlns:p14="http://schemas.microsoft.com/office/powerpoint/2010/main" val="372215268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712716-C10F-4896-B67B-8DBED3ED2A1D}" type="datetimeFigureOut">
              <a:rPr lang="en-GB" smtClean="0"/>
              <a:t>07/10/2015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51E767-EDA3-4AF1-B6A0-072B13899C0C}" type="slidenum">
              <a:rPr lang="en-GB" smtClean="0"/>
              <a:t>‹#›</a:t>
            </a:fld>
            <a:endParaRPr lang="en-GB"/>
          </a:p>
        </p:txBody>
      </p:sp>
    </p:spTree>
    <p:extLst>
      <p:ext uri="{BB962C8B-B14F-4D97-AF65-F5344CB8AC3E}">
        <p14:creationId xmlns:p14="http://schemas.microsoft.com/office/powerpoint/2010/main" val="4084435382"/>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8712716-C10F-4896-B67B-8DBED3ED2A1D}" type="datetimeFigureOut">
              <a:rPr lang="en-GB" smtClean="0"/>
              <a:t>07/10/2015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51E767-EDA3-4AF1-B6A0-072B13899C0C}" type="slidenum">
              <a:rPr lang="en-GB" smtClean="0"/>
              <a:t>‹#›</a:t>
            </a:fld>
            <a:endParaRPr lang="en-GB"/>
          </a:p>
        </p:txBody>
      </p:sp>
    </p:spTree>
    <p:extLst>
      <p:ext uri="{BB962C8B-B14F-4D97-AF65-F5344CB8AC3E}">
        <p14:creationId xmlns:p14="http://schemas.microsoft.com/office/powerpoint/2010/main" val="238688432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8712716-C10F-4896-B67B-8DBED3ED2A1D}" type="datetimeFigureOut">
              <a:rPr lang="en-GB" smtClean="0"/>
              <a:t>07/10/2015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A51E767-EDA3-4AF1-B6A0-072B13899C0C}" type="slidenum">
              <a:rPr lang="en-GB" smtClean="0"/>
              <a:t>‹#›</a:t>
            </a:fld>
            <a:endParaRPr lang="en-GB"/>
          </a:p>
        </p:txBody>
      </p:sp>
    </p:spTree>
    <p:extLst>
      <p:ext uri="{BB962C8B-B14F-4D97-AF65-F5344CB8AC3E}">
        <p14:creationId xmlns:p14="http://schemas.microsoft.com/office/powerpoint/2010/main" val="145542625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8712716-C10F-4896-B67B-8DBED3ED2A1D}" type="datetimeFigureOut">
              <a:rPr lang="en-GB" smtClean="0"/>
              <a:t>07/10/2015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A51E767-EDA3-4AF1-B6A0-072B13899C0C}" type="slidenum">
              <a:rPr lang="en-GB" smtClean="0"/>
              <a:t>‹#›</a:t>
            </a:fld>
            <a:endParaRPr lang="en-GB"/>
          </a:p>
        </p:txBody>
      </p:sp>
    </p:spTree>
    <p:extLst>
      <p:ext uri="{BB962C8B-B14F-4D97-AF65-F5344CB8AC3E}">
        <p14:creationId xmlns:p14="http://schemas.microsoft.com/office/powerpoint/2010/main" val="400936196"/>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712716-C10F-4896-B67B-8DBED3ED2A1D}" type="datetimeFigureOut">
              <a:rPr lang="en-GB" smtClean="0"/>
              <a:t>07/10/2015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A51E767-EDA3-4AF1-B6A0-072B13899C0C}" type="slidenum">
              <a:rPr lang="en-GB" smtClean="0"/>
              <a:t>‹#›</a:t>
            </a:fld>
            <a:endParaRPr lang="en-GB"/>
          </a:p>
        </p:txBody>
      </p:sp>
    </p:spTree>
    <p:extLst>
      <p:ext uri="{BB962C8B-B14F-4D97-AF65-F5344CB8AC3E}">
        <p14:creationId xmlns:p14="http://schemas.microsoft.com/office/powerpoint/2010/main" val="2618171184"/>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712716-C10F-4896-B67B-8DBED3ED2A1D}" type="datetimeFigureOut">
              <a:rPr lang="en-GB" smtClean="0"/>
              <a:t>07/10/2015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51E767-EDA3-4AF1-B6A0-072B13899C0C}" type="slidenum">
              <a:rPr lang="en-GB" smtClean="0"/>
              <a:t>‹#›</a:t>
            </a:fld>
            <a:endParaRPr lang="en-GB"/>
          </a:p>
        </p:txBody>
      </p:sp>
    </p:spTree>
    <p:extLst>
      <p:ext uri="{BB962C8B-B14F-4D97-AF65-F5344CB8AC3E}">
        <p14:creationId xmlns:p14="http://schemas.microsoft.com/office/powerpoint/2010/main" val="3452725514"/>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712716-C10F-4896-B67B-8DBED3ED2A1D}" type="datetimeFigureOut">
              <a:rPr lang="en-GB" smtClean="0"/>
              <a:t>07/10/2015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51E767-EDA3-4AF1-B6A0-072B13899C0C}" type="slidenum">
              <a:rPr lang="en-GB" smtClean="0"/>
              <a:t>‹#›</a:t>
            </a:fld>
            <a:endParaRPr lang="en-GB"/>
          </a:p>
        </p:txBody>
      </p:sp>
    </p:spTree>
    <p:extLst>
      <p:ext uri="{BB962C8B-B14F-4D97-AF65-F5344CB8AC3E}">
        <p14:creationId xmlns:p14="http://schemas.microsoft.com/office/powerpoint/2010/main" val="125151614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712716-C10F-4896-B67B-8DBED3ED2A1D}" type="datetimeFigureOut">
              <a:rPr lang="en-GB" smtClean="0"/>
              <a:t>07/10/2015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51E767-EDA3-4AF1-B6A0-072B13899C0C}" type="slidenum">
              <a:rPr lang="en-GB" smtClean="0"/>
              <a:t>‹#›</a:t>
            </a:fld>
            <a:endParaRPr lang="en-GB"/>
          </a:p>
        </p:txBody>
      </p:sp>
    </p:spTree>
    <p:extLst>
      <p:ext uri="{BB962C8B-B14F-4D97-AF65-F5344CB8AC3E}">
        <p14:creationId xmlns:p14="http://schemas.microsoft.com/office/powerpoint/2010/main" val="2878555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3.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6667" t="19373" r="29342" b="11087"/>
          <a:stretch/>
        </p:blipFill>
        <p:spPr bwMode="auto">
          <a:xfrm>
            <a:off x="3635896" y="476672"/>
            <a:ext cx="5126769" cy="5084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C:\Documents and Settings\bakera\my documents\Downloads\Logo_CMYK_300_A3 (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1628800"/>
            <a:ext cx="1944628" cy="194462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p:cNvPicPr>
            <a:picLocks noChangeAspect="1" noChangeArrowheads="1"/>
          </p:cNvPicPr>
          <p:nvPr/>
        </p:nvPicPr>
        <p:blipFill rotWithShape="1">
          <a:blip r:embed="rId5">
            <a:extLst>
              <a:ext uri="{28A0092B-C50C-407E-A947-70E740481C1C}">
                <a14:useLocalDpi xmlns:a14="http://schemas.microsoft.com/office/drawing/2010/main" val="0"/>
              </a:ext>
            </a:extLst>
          </a:blip>
          <a:srcRect l="56894" t="68180" r="19524" b="17507"/>
          <a:stretch/>
        </p:blipFill>
        <p:spPr bwMode="auto">
          <a:xfrm>
            <a:off x="589427" y="4134224"/>
            <a:ext cx="1944628" cy="740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07952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5240" cy="1143000"/>
          </a:xfrm>
        </p:spPr>
        <p:txBody>
          <a:bodyPr>
            <a:normAutofit/>
          </a:bodyPr>
          <a:lstStyle/>
          <a:p>
            <a:pPr marL="0" lvl="1"/>
            <a:r>
              <a:rPr lang="en-GB" altLang="en-US" sz="3200" b="1" dirty="0" smtClean="0">
                <a:latin typeface="Arial" panose="020B0604020202020204" pitchFamily="34" charset="0"/>
                <a:cs typeface="Arial" panose="020B0604020202020204" pitchFamily="34" charset="0"/>
              </a:rPr>
              <a:t>Choosing the right tariff and payment method</a:t>
            </a:r>
            <a:endParaRPr lang="en-GB" alt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711349"/>
            <a:ext cx="8219256" cy="4525963"/>
          </a:xfrm>
        </p:spPr>
        <p:txBody>
          <a:bodyPr>
            <a:noAutofit/>
          </a:bodyPr>
          <a:lstStyle/>
          <a:p>
            <a:pPr marL="0" indent="0">
              <a:spcBef>
                <a:spcPts val="600"/>
              </a:spcBef>
              <a:buNone/>
            </a:pPr>
            <a:r>
              <a:rPr lang="en-GB" altLang="en-US" sz="1700" b="1" dirty="0">
                <a:latin typeface="Arial" panose="020B0604020202020204" pitchFamily="34" charset="0"/>
                <a:cs typeface="Arial" panose="020B0604020202020204" pitchFamily="34" charset="0"/>
              </a:rPr>
              <a:t>Dual fuel </a:t>
            </a:r>
            <a:r>
              <a:rPr lang="en-GB" altLang="en-US" sz="1700" dirty="0">
                <a:latin typeface="Arial" panose="020B0604020202020204" pitchFamily="34" charset="0"/>
                <a:cs typeface="Arial" panose="020B0604020202020204" pitchFamily="34" charset="0"/>
              </a:rPr>
              <a:t>- although be aware that dual fuel isn’t always the cheapest. Sometimes </a:t>
            </a:r>
          </a:p>
          <a:p>
            <a:pPr marL="0" indent="0">
              <a:spcBef>
                <a:spcPts val="600"/>
              </a:spcBef>
              <a:buNone/>
            </a:pPr>
            <a:r>
              <a:rPr lang="en-GB" altLang="en-US" sz="1700" dirty="0">
                <a:latin typeface="Arial" panose="020B0604020202020204" pitchFamily="34" charset="0"/>
                <a:cs typeface="Arial" panose="020B0604020202020204" pitchFamily="34" charset="0"/>
              </a:rPr>
              <a:t>it can be cheaper to get gas and electricity from different suppliers.</a:t>
            </a:r>
          </a:p>
          <a:p>
            <a:pPr marL="0" indent="0">
              <a:spcBef>
                <a:spcPts val="600"/>
              </a:spcBef>
              <a:buNone/>
            </a:pPr>
            <a:r>
              <a:rPr lang="en-GB" altLang="en-US" sz="1700" b="1" dirty="0" smtClean="0">
                <a:latin typeface="Arial" panose="020B0604020202020204" pitchFamily="34" charset="0"/>
                <a:cs typeface="Arial" panose="020B0604020202020204" pitchFamily="34" charset="0"/>
              </a:rPr>
              <a:t>Fixed </a:t>
            </a:r>
            <a:r>
              <a:rPr lang="en-GB" altLang="en-US" sz="1700" b="1" dirty="0">
                <a:latin typeface="Arial" panose="020B0604020202020204" pitchFamily="34" charset="0"/>
                <a:cs typeface="Arial" panose="020B0604020202020204" pitchFamily="34" charset="0"/>
              </a:rPr>
              <a:t>term</a:t>
            </a:r>
            <a:r>
              <a:rPr lang="en-GB" altLang="en-US" sz="1700" dirty="0">
                <a:latin typeface="Arial" panose="020B0604020202020204" pitchFamily="34" charset="0"/>
                <a:cs typeface="Arial" panose="020B0604020202020204" pitchFamily="34" charset="0"/>
              </a:rPr>
              <a:t> - this means the price of your energy will not change for the duration </a:t>
            </a:r>
          </a:p>
          <a:p>
            <a:pPr marL="0" indent="0">
              <a:spcBef>
                <a:spcPts val="600"/>
              </a:spcBef>
              <a:buNone/>
            </a:pPr>
            <a:r>
              <a:rPr lang="en-GB" altLang="en-US" sz="1700" dirty="0">
                <a:latin typeface="Arial" panose="020B0604020202020204" pitchFamily="34" charset="0"/>
                <a:cs typeface="Arial" panose="020B0604020202020204" pitchFamily="34" charset="0"/>
              </a:rPr>
              <a:t>of the deal (there may be a penalty for leaving the deal early). Remember that </a:t>
            </a:r>
          </a:p>
          <a:p>
            <a:pPr marL="0" indent="0">
              <a:spcBef>
                <a:spcPts val="600"/>
              </a:spcBef>
              <a:buNone/>
            </a:pPr>
            <a:r>
              <a:rPr lang="en-GB" altLang="en-US" sz="1700" dirty="0">
                <a:latin typeface="Arial" panose="020B0604020202020204" pitchFamily="34" charset="0"/>
                <a:cs typeface="Arial" panose="020B0604020202020204" pitchFamily="34" charset="0"/>
              </a:rPr>
              <a:t>bills could still increase if more energy is used </a:t>
            </a:r>
          </a:p>
          <a:p>
            <a:pPr marL="0" indent="0">
              <a:spcBef>
                <a:spcPts val="600"/>
              </a:spcBef>
              <a:buNone/>
            </a:pPr>
            <a:r>
              <a:rPr lang="en-GB" altLang="en-US" sz="1700" b="1" dirty="0" smtClean="0">
                <a:latin typeface="Arial" panose="020B0604020202020204" pitchFamily="34" charset="0"/>
                <a:cs typeface="Arial" panose="020B0604020202020204" pitchFamily="34" charset="0"/>
              </a:rPr>
              <a:t>Internet </a:t>
            </a:r>
            <a:r>
              <a:rPr lang="en-GB" altLang="en-US" sz="1700" b="1" dirty="0">
                <a:latin typeface="Arial" panose="020B0604020202020204" pitchFamily="34" charset="0"/>
                <a:cs typeface="Arial" panose="020B0604020202020204" pitchFamily="34" charset="0"/>
              </a:rPr>
              <a:t>deals</a:t>
            </a:r>
            <a:r>
              <a:rPr lang="en-GB" altLang="en-US" sz="1700" dirty="0">
                <a:latin typeface="Arial" panose="020B0604020202020204" pitchFamily="34" charset="0"/>
                <a:cs typeface="Arial" panose="020B0604020202020204" pitchFamily="34" charset="0"/>
              </a:rPr>
              <a:t> - offer discounts for customers who manage their account online </a:t>
            </a:r>
          </a:p>
          <a:p>
            <a:pPr marL="0" indent="0">
              <a:spcBef>
                <a:spcPts val="600"/>
              </a:spcBef>
              <a:buNone/>
            </a:pPr>
            <a:r>
              <a:rPr lang="en-GB" altLang="en-US" sz="1700" dirty="0" smtClean="0">
                <a:latin typeface="Arial" panose="020B0604020202020204" pitchFamily="34" charset="0"/>
                <a:cs typeface="Arial" panose="020B0604020202020204" pitchFamily="34" charset="0"/>
              </a:rPr>
              <a:t>Payment </a:t>
            </a:r>
            <a:r>
              <a:rPr lang="en-GB" altLang="en-US" sz="1700" dirty="0">
                <a:latin typeface="Arial" panose="020B0604020202020204" pitchFamily="34" charset="0"/>
                <a:cs typeface="Arial" panose="020B0604020202020204" pitchFamily="34" charset="0"/>
              </a:rPr>
              <a:t>options could save you money or help you budget:</a:t>
            </a:r>
          </a:p>
          <a:p>
            <a:pPr marL="0" indent="0">
              <a:spcBef>
                <a:spcPts val="600"/>
              </a:spcBef>
              <a:buNone/>
            </a:pPr>
            <a:r>
              <a:rPr lang="en-GB" altLang="en-US" sz="1700" b="1" dirty="0" smtClean="0">
                <a:latin typeface="Arial" panose="020B0604020202020204" pitchFamily="34" charset="0"/>
                <a:cs typeface="Arial" panose="020B0604020202020204" pitchFamily="34" charset="0"/>
              </a:rPr>
              <a:t>Direct </a:t>
            </a:r>
            <a:r>
              <a:rPr lang="en-GB" altLang="en-US" sz="1700" b="1" dirty="0">
                <a:latin typeface="Arial" panose="020B0604020202020204" pitchFamily="34" charset="0"/>
                <a:cs typeface="Arial" panose="020B0604020202020204" pitchFamily="34" charset="0"/>
              </a:rPr>
              <a:t>debit  </a:t>
            </a:r>
            <a:r>
              <a:rPr lang="en-GB" altLang="en-US" sz="1700" dirty="0">
                <a:latin typeface="Arial" panose="020B0604020202020204" pitchFamily="34" charset="0"/>
                <a:cs typeface="Arial" panose="020B0604020202020204" pitchFamily="34" charset="0"/>
              </a:rPr>
              <a:t>- payments for your energy come straight out of your bank account</a:t>
            </a:r>
            <a:r>
              <a:rPr lang="en-GB" altLang="en-US" sz="1700" dirty="0" smtClean="0">
                <a:latin typeface="Arial" panose="020B0604020202020204" pitchFamily="34" charset="0"/>
                <a:cs typeface="Arial" panose="020B0604020202020204" pitchFamily="34" charset="0"/>
              </a:rPr>
              <a:t>.</a:t>
            </a:r>
            <a:endParaRPr lang="en-GB" altLang="en-US" sz="1700" dirty="0">
              <a:latin typeface="Arial" panose="020B0604020202020204" pitchFamily="34" charset="0"/>
              <a:cs typeface="Arial" panose="020B0604020202020204" pitchFamily="34" charset="0"/>
            </a:endParaRPr>
          </a:p>
          <a:p>
            <a:pPr marL="0" indent="0">
              <a:spcBef>
                <a:spcPts val="600"/>
              </a:spcBef>
              <a:buNone/>
            </a:pPr>
            <a:r>
              <a:rPr lang="en-GB" altLang="en-US" sz="1700" dirty="0">
                <a:latin typeface="Arial" panose="020B0604020202020204" pitchFamily="34" charset="0"/>
                <a:cs typeface="Arial" panose="020B0604020202020204" pitchFamily="34" charset="0"/>
              </a:rPr>
              <a:t>Standard credit - paying your bill by cheque, cash, bank card or </a:t>
            </a:r>
          </a:p>
          <a:p>
            <a:pPr marL="0" indent="0">
              <a:spcBef>
                <a:spcPts val="600"/>
              </a:spcBef>
              <a:buNone/>
            </a:pPr>
            <a:r>
              <a:rPr lang="en-GB" altLang="en-US" sz="1700" dirty="0" err="1">
                <a:latin typeface="Arial" panose="020B0604020202020204" pitchFamily="34" charset="0"/>
                <a:cs typeface="Arial" panose="020B0604020202020204" pitchFamily="34" charset="0"/>
              </a:rPr>
              <a:t>PayPoint</a:t>
            </a:r>
            <a:r>
              <a:rPr lang="en-GB" altLang="en-US" sz="1700" dirty="0">
                <a:latin typeface="Arial" panose="020B0604020202020204" pitchFamily="34" charset="0"/>
                <a:cs typeface="Arial" panose="020B0604020202020204" pitchFamily="34" charset="0"/>
              </a:rPr>
              <a:t>/</a:t>
            </a:r>
            <a:r>
              <a:rPr lang="en-GB" altLang="en-US" sz="1700" dirty="0" err="1">
                <a:latin typeface="Arial" panose="020B0604020202020204" pitchFamily="34" charset="0"/>
                <a:cs typeface="Arial" panose="020B0604020202020204" pitchFamily="34" charset="0"/>
              </a:rPr>
              <a:t>Payzone</a:t>
            </a:r>
            <a:r>
              <a:rPr lang="en-GB" altLang="en-US" sz="1700" dirty="0" smtClean="0">
                <a:latin typeface="Arial" panose="020B0604020202020204" pitchFamily="34" charset="0"/>
                <a:cs typeface="Arial" panose="020B0604020202020204" pitchFamily="34" charset="0"/>
              </a:rPr>
              <a:t>.</a:t>
            </a:r>
            <a:endParaRPr lang="en-GB" altLang="en-US" sz="1700" dirty="0">
              <a:latin typeface="Arial" panose="020B0604020202020204" pitchFamily="34" charset="0"/>
              <a:cs typeface="Arial" panose="020B0604020202020204" pitchFamily="34" charset="0"/>
            </a:endParaRPr>
          </a:p>
          <a:p>
            <a:pPr marL="0" indent="0">
              <a:spcBef>
                <a:spcPts val="600"/>
              </a:spcBef>
              <a:buNone/>
            </a:pPr>
            <a:r>
              <a:rPr lang="en-GB" altLang="en-US" sz="1700" b="1" dirty="0">
                <a:latin typeface="Arial" panose="020B0604020202020204" pitchFamily="34" charset="0"/>
                <a:cs typeface="Arial" panose="020B0604020202020204" pitchFamily="34" charset="0"/>
              </a:rPr>
              <a:t>Pay-as-you-go meters</a:t>
            </a:r>
            <a:r>
              <a:rPr lang="en-GB" altLang="en-US" sz="1700" dirty="0">
                <a:latin typeface="Arial" panose="020B0604020202020204" pitchFamily="34" charset="0"/>
                <a:cs typeface="Arial" panose="020B0604020202020204" pitchFamily="34" charset="0"/>
              </a:rPr>
              <a:t> - pay in advance for your energy by topping up a card or a </a:t>
            </a:r>
          </a:p>
          <a:p>
            <a:pPr marL="0" indent="0">
              <a:spcBef>
                <a:spcPts val="600"/>
              </a:spcBef>
              <a:buNone/>
            </a:pPr>
            <a:r>
              <a:rPr lang="en-GB" altLang="en-US" sz="1700" dirty="0">
                <a:latin typeface="Arial" panose="020B0604020202020204" pitchFamily="34" charset="0"/>
                <a:cs typeface="Arial" panose="020B0604020202020204" pitchFamily="34" charset="0"/>
              </a:rPr>
              <a:t>key.</a:t>
            </a:r>
          </a:p>
        </p:txBody>
      </p:sp>
      <p:grpSp>
        <p:nvGrpSpPr>
          <p:cNvPr id="9" name="Group 8"/>
          <p:cNvGrpSpPr/>
          <p:nvPr/>
        </p:nvGrpSpPr>
        <p:grpSpPr>
          <a:xfrm>
            <a:off x="4733183" y="5589239"/>
            <a:ext cx="4205073" cy="1152129"/>
            <a:chOff x="4733183" y="5589239"/>
            <a:chExt cx="4205073" cy="1152129"/>
          </a:xfrm>
        </p:grpSpPr>
        <p:pic>
          <p:nvPicPr>
            <p:cNvPr id="4"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6667" t="19373" r="29342" b="11087"/>
            <a:stretch/>
          </p:blipFill>
          <p:spPr bwMode="auto">
            <a:xfrm>
              <a:off x="4733183" y="5589239"/>
              <a:ext cx="1134961" cy="1125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descr="C:\Documents and Settings\bakera\my documents\Downloads\Logo_CMYK_300_A3 (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84168" y="5589240"/>
              <a:ext cx="1152128" cy="115212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56894" t="68180" r="19524" b="17507"/>
            <a:stretch/>
          </p:blipFill>
          <p:spPr bwMode="auto">
            <a:xfrm>
              <a:off x="7425362" y="5877272"/>
              <a:ext cx="1512894"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19007150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07088" cy="1143000"/>
          </a:xfrm>
        </p:spPr>
        <p:txBody>
          <a:bodyPr>
            <a:normAutofit/>
          </a:bodyPr>
          <a:lstStyle/>
          <a:p>
            <a:pPr marL="0" lvl="1"/>
            <a:r>
              <a:rPr lang="en-GB" altLang="en-US" sz="3200" b="1" dirty="0" smtClean="0">
                <a:latin typeface="Arial" panose="020B0604020202020204" pitchFamily="34" charset="0"/>
                <a:cs typeface="Arial" panose="020B0604020202020204" pitchFamily="34" charset="0"/>
              </a:rPr>
              <a:t>Switching to a new supplier</a:t>
            </a:r>
            <a:endParaRPr lang="en-GB" altLang="en-US" sz="3200" b="1" dirty="0">
              <a:latin typeface="Arial" panose="020B0604020202020204" pitchFamily="34" charset="0"/>
              <a:cs typeface="Arial" panose="020B0604020202020204" pitchFamily="34" charset="0"/>
            </a:endParaRPr>
          </a:p>
        </p:txBody>
      </p:sp>
      <p:grpSp>
        <p:nvGrpSpPr>
          <p:cNvPr id="7" name="Group 6"/>
          <p:cNvGrpSpPr/>
          <p:nvPr/>
        </p:nvGrpSpPr>
        <p:grpSpPr>
          <a:xfrm>
            <a:off x="7425362" y="260648"/>
            <a:ext cx="1512894" cy="3456384"/>
            <a:chOff x="7430153" y="260648"/>
            <a:chExt cx="1512894" cy="3456384"/>
          </a:xfrm>
        </p:grpSpPr>
        <p:pic>
          <p:nvPicPr>
            <p:cNvPr id="4"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6667" t="19373" r="29342" b="11087"/>
            <a:stretch/>
          </p:blipFill>
          <p:spPr bwMode="auto">
            <a:xfrm>
              <a:off x="7600955" y="260648"/>
              <a:ext cx="1161709"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descr="C:\Documents and Settings\bakera\my documents\Downloads\Logo_CMYK_300_A3 (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85587" y="1556792"/>
              <a:ext cx="1152128" cy="115212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56894" t="68180" r="19524" b="17507"/>
            <a:stretch/>
          </p:blipFill>
          <p:spPr bwMode="auto">
            <a:xfrm>
              <a:off x="7430153" y="3140968"/>
              <a:ext cx="1512894"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9" name="003c6b52-577d-474f-8b8c-753ff7c855c5" descr="C1174CB1-4B5E-4489-A0CB-C29DB4406AD8@ho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528" y="1552667"/>
            <a:ext cx="6766801" cy="4521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76690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1916832"/>
            <a:ext cx="6707088" cy="1143000"/>
          </a:xfrm>
        </p:spPr>
        <p:txBody>
          <a:bodyPr>
            <a:noAutofit/>
          </a:bodyPr>
          <a:lstStyle/>
          <a:p>
            <a:pPr marL="0" lvl="1" algn="ctr"/>
            <a:r>
              <a:rPr lang="en-GB" altLang="en-US" sz="5400" b="1" dirty="0" smtClean="0">
                <a:latin typeface="Arial" panose="020B0604020202020204" pitchFamily="34" charset="0"/>
                <a:cs typeface="Arial" panose="020B0604020202020204" pitchFamily="34" charset="0"/>
              </a:rPr>
              <a:t>Help available</a:t>
            </a:r>
            <a:endParaRPr lang="en-GB" altLang="en-US" sz="5400" b="1" dirty="0">
              <a:latin typeface="Arial" panose="020B0604020202020204" pitchFamily="34" charset="0"/>
              <a:cs typeface="Arial" panose="020B0604020202020204" pitchFamily="34" charset="0"/>
            </a:endParaRPr>
          </a:p>
        </p:txBody>
      </p:sp>
      <p:grpSp>
        <p:nvGrpSpPr>
          <p:cNvPr id="9" name="Group 8"/>
          <p:cNvGrpSpPr/>
          <p:nvPr/>
        </p:nvGrpSpPr>
        <p:grpSpPr>
          <a:xfrm>
            <a:off x="4733183" y="5589239"/>
            <a:ext cx="4205073" cy="1152129"/>
            <a:chOff x="4733183" y="5589239"/>
            <a:chExt cx="4205073" cy="1152129"/>
          </a:xfrm>
        </p:grpSpPr>
        <p:pic>
          <p:nvPicPr>
            <p:cNvPr id="4"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6667" t="19373" r="29342" b="11087"/>
            <a:stretch/>
          </p:blipFill>
          <p:spPr bwMode="auto">
            <a:xfrm>
              <a:off x="4733183" y="5589239"/>
              <a:ext cx="1134961" cy="1125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descr="C:\Documents and Settings\bakera\my documents\Downloads\Logo_CMYK_300_A3 (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84168" y="5589240"/>
              <a:ext cx="1152128" cy="115212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56894" t="68180" r="19524" b="17507"/>
            <a:stretch/>
          </p:blipFill>
          <p:spPr bwMode="auto">
            <a:xfrm>
              <a:off x="7425362" y="5877272"/>
              <a:ext cx="1512894"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41438317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07088" cy="1143000"/>
          </a:xfrm>
        </p:spPr>
        <p:txBody>
          <a:bodyPr>
            <a:normAutofit/>
          </a:bodyPr>
          <a:lstStyle/>
          <a:p>
            <a:pPr marL="0" lvl="1"/>
            <a:r>
              <a:rPr lang="en-GB" altLang="en-US" sz="3200" b="1" dirty="0" smtClean="0">
                <a:latin typeface="Arial" panose="020B0604020202020204" pitchFamily="34" charset="0"/>
                <a:cs typeface="Arial" panose="020B0604020202020204" pitchFamily="34" charset="0"/>
              </a:rPr>
              <a:t>Priority Services Register (PSR)</a:t>
            </a:r>
            <a:endParaRPr lang="en-GB" alt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711349"/>
            <a:ext cx="6707088" cy="4525963"/>
          </a:xfrm>
        </p:spPr>
        <p:txBody>
          <a:bodyPr>
            <a:noAutofit/>
          </a:bodyPr>
          <a:lstStyle/>
          <a:p>
            <a:pPr marL="0" indent="0">
              <a:buNone/>
            </a:pPr>
            <a:r>
              <a:rPr lang="en-GB" altLang="en-US" sz="2000" dirty="0">
                <a:latin typeface="Arial" panose="020B0604020202020204" pitchFamily="34" charset="0"/>
                <a:cs typeface="Arial" panose="020B0604020202020204" pitchFamily="34" charset="0"/>
              </a:rPr>
              <a:t>If you are of pensionable age, disabled, chronically sick or have sight or hearing difficulties you can qualify for your supplier’s PSR. Dependent on circumstances, PSR customers can access services such as</a:t>
            </a:r>
            <a:r>
              <a:rPr lang="en-GB" altLang="en-US" sz="2000" dirty="0" smtClean="0">
                <a:latin typeface="Arial" panose="020B0604020202020204" pitchFamily="34" charset="0"/>
                <a:cs typeface="Arial" panose="020B0604020202020204" pitchFamily="34" charset="0"/>
              </a:rPr>
              <a:t>:</a:t>
            </a:r>
          </a:p>
          <a:p>
            <a:pPr marL="0" indent="0">
              <a:buNone/>
            </a:pPr>
            <a:endParaRPr lang="en-GB" altLang="en-US" sz="2000" dirty="0">
              <a:latin typeface="Arial" panose="020B0604020202020204" pitchFamily="34" charset="0"/>
              <a:cs typeface="Arial" panose="020B0604020202020204" pitchFamily="34" charset="0"/>
            </a:endParaRPr>
          </a:p>
          <a:p>
            <a:r>
              <a:rPr lang="en-GB" altLang="en-US" sz="2000" dirty="0">
                <a:latin typeface="Arial" panose="020B0604020202020204" pitchFamily="34" charset="0"/>
                <a:cs typeface="Arial" panose="020B0604020202020204" pitchFamily="34" charset="0"/>
              </a:rPr>
              <a:t>Free gas appliance safety check</a:t>
            </a:r>
          </a:p>
          <a:p>
            <a:r>
              <a:rPr lang="en-GB" altLang="en-US" sz="2000" dirty="0">
                <a:latin typeface="Arial" panose="020B0604020202020204" pitchFamily="34" charset="0"/>
                <a:cs typeface="Arial" panose="020B0604020202020204" pitchFamily="34" charset="0"/>
              </a:rPr>
              <a:t>Relocation of pay as you go meter for improved access</a:t>
            </a:r>
          </a:p>
          <a:p>
            <a:r>
              <a:rPr lang="en-GB" altLang="en-US" sz="2000" dirty="0">
                <a:latin typeface="Arial" panose="020B0604020202020204" pitchFamily="34" charset="0"/>
                <a:cs typeface="Arial" panose="020B0604020202020204" pitchFamily="34" charset="0"/>
              </a:rPr>
              <a:t>Password protection scheme</a:t>
            </a:r>
          </a:p>
          <a:p>
            <a:r>
              <a:rPr lang="en-GB" altLang="en-US" sz="2000" dirty="0">
                <a:latin typeface="Arial" panose="020B0604020202020204" pitchFamily="34" charset="0"/>
                <a:cs typeface="Arial" panose="020B0604020202020204" pitchFamily="34" charset="0"/>
              </a:rPr>
              <a:t>Quarterly meter readings</a:t>
            </a:r>
          </a:p>
          <a:p>
            <a:r>
              <a:rPr lang="en-GB" altLang="en-US" sz="2000" dirty="0">
                <a:latin typeface="Arial" panose="020B0604020202020204" pitchFamily="34" charset="0"/>
                <a:cs typeface="Arial" panose="020B0604020202020204" pitchFamily="34" charset="0"/>
              </a:rPr>
              <a:t>Bill nominee scheme</a:t>
            </a:r>
          </a:p>
          <a:p>
            <a:r>
              <a:rPr lang="en-GB" altLang="en-US" sz="2000" dirty="0">
                <a:latin typeface="Arial" panose="020B0604020202020204" pitchFamily="34" charset="0"/>
                <a:cs typeface="Arial" panose="020B0604020202020204" pitchFamily="34" charset="0"/>
              </a:rPr>
              <a:t>Advance notice of supply interruptions</a:t>
            </a:r>
          </a:p>
          <a:p>
            <a:r>
              <a:rPr lang="en-GB" altLang="en-US" sz="2000" dirty="0">
                <a:latin typeface="Arial" panose="020B0604020202020204" pitchFamily="34" charset="0"/>
                <a:cs typeface="Arial" panose="020B0604020202020204" pitchFamily="34" charset="0"/>
              </a:rPr>
              <a:t>Bills in alternative formats</a:t>
            </a:r>
          </a:p>
        </p:txBody>
      </p:sp>
      <p:grpSp>
        <p:nvGrpSpPr>
          <p:cNvPr id="7" name="Group 6"/>
          <p:cNvGrpSpPr/>
          <p:nvPr/>
        </p:nvGrpSpPr>
        <p:grpSpPr>
          <a:xfrm>
            <a:off x="7425362" y="260648"/>
            <a:ext cx="1512894" cy="3456384"/>
            <a:chOff x="7430153" y="260648"/>
            <a:chExt cx="1512894" cy="3456384"/>
          </a:xfrm>
        </p:grpSpPr>
        <p:pic>
          <p:nvPicPr>
            <p:cNvPr id="4"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6667" t="19373" r="29342" b="11087"/>
            <a:stretch/>
          </p:blipFill>
          <p:spPr bwMode="auto">
            <a:xfrm>
              <a:off x="7600955" y="260648"/>
              <a:ext cx="1161709"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descr="C:\Documents and Settings\bakera\my documents\Downloads\Logo_CMYK_300_A3 (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85587" y="1556792"/>
              <a:ext cx="1152128" cy="115212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56894" t="68180" r="19524" b="17507"/>
            <a:stretch/>
          </p:blipFill>
          <p:spPr bwMode="auto">
            <a:xfrm>
              <a:off x="7430153" y="3140968"/>
              <a:ext cx="1512894"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41732032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07088" cy="1143000"/>
          </a:xfrm>
        </p:spPr>
        <p:txBody>
          <a:bodyPr>
            <a:normAutofit/>
          </a:bodyPr>
          <a:lstStyle/>
          <a:p>
            <a:pPr marL="0" lvl="1"/>
            <a:r>
              <a:rPr lang="en-GB" altLang="en-US" sz="3200" b="1" dirty="0" smtClean="0">
                <a:latin typeface="Arial" panose="020B0604020202020204" pitchFamily="34" charset="0"/>
                <a:cs typeface="Arial" panose="020B0604020202020204" pitchFamily="34" charset="0"/>
              </a:rPr>
              <a:t>Getting help with your energy bills</a:t>
            </a:r>
            <a:endParaRPr lang="en-GB" alt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711349"/>
            <a:ext cx="6707088" cy="4525963"/>
          </a:xfrm>
        </p:spPr>
        <p:txBody>
          <a:bodyPr>
            <a:noAutofit/>
          </a:bodyPr>
          <a:lstStyle/>
          <a:p>
            <a:pPr>
              <a:spcBef>
                <a:spcPts val="600"/>
              </a:spcBef>
            </a:pPr>
            <a:r>
              <a:rPr lang="en-GB" altLang="en-US" sz="2400" dirty="0">
                <a:latin typeface="Arial" panose="020B0604020202020204" pitchFamily="34" charset="0"/>
                <a:cs typeface="Arial" panose="020B0604020202020204" pitchFamily="34" charset="0"/>
              </a:rPr>
              <a:t>Most energy suppliers offer some form of help to their </a:t>
            </a:r>
            <a:br>
              <a:rPr lang="en-GB" altLang="en-US" sz="2400" dirty="0">
                <a:latin typeface="Arial" panose="020B0604020202020204" pitchFamily="34" charset="0"/>
                <a:cs typeface="Arial" panose="020B0604020202020204" pitchFamily="34" charset="0"/>
              </a:rPr>
            </a:br>
            <a:r>
              <a:rPr lang="en-GB" altLang="en-US" sz="2400" dirty="0">
                <a:latin typeface="Arial" panose="020B0604020202020204" pitchFamily="34" charset="0"/>
                <a:cs typeface="Arial" panose="020B0604020202020204" pitchFamily="34" charset="0"/>
              </a:rPr>
              <a:t>customers who are struggling to pay their energy bills.</a:t>
            </a:r>
          </a:p>
          <a:p>
            <a:pPr>
              <a:spcBef>
                <a:spcPts val="600"/>
              </a:spcBef>
            </a:pPr>
            <a:r>
              <a:rPr lang="en-GB" altLang="en-US" sz="2400" dirty="0" smtClean="0">
                <a:latin typeface="Arial" panose="020B0604020202020204" pitchFamily="34" charset="0"/>
                <a:cs typeface="Arial" panose="020B0604020202020204" pitchFamily="34" charset="0"/>
              </a:rPr>
              <a:t>If </a:t>
            </a:r>
            <a:r>
              <a:rPr lang="en-GB" altLang="en-US" sz="2400" dirty="0">
                <a:latin typeface="Arial" panose="020B0604020202020204" pitchFamily="34" charset="0"/>
                <a:cs typeface="Arial" panose="020B0604020202020204" pitchFamily="34" charset="0"/>
              </a:rPr>
              <a:t>you owe your supplier money, they must offer a payment arrangement that takes account of your financial circumstance and ability to pay. Talk to them about your options.</a:t>
            </a:r>
          </a:p>
          <a:p>
            <a:pPr>
              <a:spcBef>
                <a:spcPts val="600"/>
              </a:spcBef>
            </a:pPr>
            <a:r>
              <a:rPr lang="en-GB" altLang="en-US" sz="2400" dirty="0" smtClean="0">
                <a:latin typeface="Arial" panose="020B0604020202020204" pitchFamily="34" charset="0"/>
                <a:cs typeface="Arial" panose="020B0604020202020204" pitchFamily="34" charset="0"/>
              </a:rPr>
              <a:t>The </a:t>
            </a:r>
            <a:r>
              <a:rPr lang="en-GB" altLang="en-US" sz="2400" dirty="0">
                <a:latin typeface="Arial" panose="020B0604020202020204" pitchFamily="34" charset="0"/>
                <a:cs typeface="Arial" panose="020B0604020202020204" pitchFamily="34" charset="0"/>
              </a:rPr>
              <a:t>Home Heat Helpline also offers advice – call them on 0800 33 66 99. In Scotland you can also call Home Energy Scotland 0808 8082282.</a:t>
            </a:r>
          </a:p>
        </p:txBody>
      </p:sp>
      <p:grpSp>
        <p:nvGrpSpPr>
          <p:cNvPr id="7" name="Group 6"/>
          <p:cNvGrpSpPr/>
          <p:nvPr/>
        </p:nvGrpSpPr>
        <p:grpSpPr>
          <a:xfrm>
            <a:off x="7425362" y="260648"/>
            <a:ext cx="1512894" cy="3456384"/>
            <a:chOff x="7430153" y="260648"/>
            <a:chExt cx="1512894" cy="3456384"/>
          </a:xfrm>
        </p:grpSpPr>
        <p:pic>
          <p:nvPicPr>
            <p:cNvPr id="4"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6667" t="19373" r="29342" b="11087"/>
            <a:stretch/>
          </p:blipFill>
          <p:spPr bwMode="auto">
            <a:xfrm>
              <a:off x="7600955" y="260648"/>
              <a:ext cx="1161709"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descr="C:\Documents and Settings\bakera\my documents\Downloads\Logo_CMYK_300_A3 (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85587" y="1556792"/>
              <a:ext cx="1152128" cy="115212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56894" t="68180" r="19524" b="17507"/>
            <a:stretch/>
          </p:blipFill>
          <p:spPr bwMode="auto">
            <a:xfrm>
              <a:off x="7430153" y="3140968"/>
              <a:ext cx="1512894"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3600988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07088" cy="1143000"/>
          </a:xfrm>
        </p:spPr>
        <p:txBody>
          <a:bodyPr>
            <a:normAutofit/>
          </a:bodyPr>
          <a:lstStyle/>
          <a:p>
            <a:pPr marL="0" lvl="1"/>
            <a:r>
              <a:rPr lang="en-GB" altLang="en-US" sz="3200" b="1" dirty="0" smtClean="0">
                <a:latin typeface="Arial" panose="020B0604020202020204" pitchFamily="34" charset="0"/>
                <a:cs typeface="Arial" panose="020B0604020202020204" pitchFamily="34" charset="0"/>
              </a:rPr>
              <a:t>Warm Home Discount</a:t>
            </a:r>
            <a:endParaRPr lang="en-GB" alt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711349"/>
            <a:ext cx="6707088" cy="4525963"/>
          </a:xfrm>
        </p:spPr>
        <p:txBody>
          <a:bodyPr>
            <a:noAutofit/>
          </a:bodyPr>
          <a:lstStyle/>
          <a:p>
            <a:pPr>
              <a:spcBef>
                <a:spcPts val="600"/>
              </a:spcBef>
              <a:defRPr/>
            </a:pPr>
            <a:r>
              <a:rPr lang="en-GB" altLang="en-US" sz="2000" dirty="0">
                <a:latin typeface="Arial" panose="020B0604020202020204" pitchFamily="34" charset="0"/>
                <a:cs typeface="Arial" panose="020B0604020202020204" pitchFamily="34" charset="0"/>
              </a:rPr>
              <a:t>This is a discount of £140.00 which is deducted from your ELECTRICITY bill ONLY.</a:t>
            </a:r>
          </a:p>
          <a:p>
            <a:pPr>
              <a:spcBef>
                <a:spcPts val="600"/>
              </a:spcBef>
              <a:defRPr/>
            </a:pPr>
            <a:r>
              <a:rPr lang="en-GB" altLang="en-US" sz="2000" dirty="0">
                <a:latin typeface="Arial" panose="020B0604020202020204" pitchFamily="34" charset="0"/>
                <a:cs typeface="Arial" panose="020B0604020202020204" pitchFamily="34" charset="0"/>
              </a:rPr>
              <a:t>You automatically qualify for the discount if on the 12 </a:t>
            </a:r>
            <a:r>
              <a:rPr lang="en-GB" altLang="en-US" sz="2000">
                <a:latin typeface="Arial" panose="020B0604020202020204" pitchFamily="34" charset="0"/>
                <a:cs typeface="Arial" panose="020B0604020202020204" pitchFamily="34" charset="0"/>
              </a:rPr>
              <a:t>July </a:t>
            </a:r>
            <a:r>
              <a:rPr lang="en-GB" altLang="en-US" sz="2000" smtClean="0">
                <a:latin typeface="Arial" panose="020B0604020202020204" pitchFamily="34" charset="0"/>
                <a:cs typeface="Arial" panose="020B0604020202020204" pitchFamily="34" charset="0"/>
              </a:rPr>
              <a:t>2015 </a:t>
            </a:r>
            <a:r>
              <a:rPr lang="en-GB" altLang="en-US" sz="2000" dirty="0">
                <a:latin typeface="Arial" panose="020B0604020202020204" pitchFamily="34" charset="0"/>
                <a:cs typeface="Arial" panose="020B0604020202020204" pitchFamily="34" charset="0"/>
              </a:rPr>
              <a:t>all the following </a:t>
            </a:r>
            <a:r>
              <a:rPr lang="en-GB" altLang="en-US" sz="2000" dirty="0" smtClean="0">
                <a:latin typeface="Arial" panose="020B0604020202020204" pitchFamily="34" charset="0"/>
                <a:cs typeface="Arial" panose="020B0604020202020204" pitchFamily="34" charset="0"/>
              </a:rPr>
              <a:t>apply:</a:t>
            </a:r>
          </a:p>
          <a:p>
            <a:pPr lvl="1">
              <a:spcBef>
                <a:spcPts val="600"/>
              </a:spcBef>
              <a:defRPr/>
            </a:pPr>
            <a:r>
              <a:rPr lang="en-GB" altLang="en-US" sz="2000" dirty="0" smtClean="0">
                <a:latin typeface="Arial" panose="020B0604020202020204" pitchFamily="34" charset="0"/>
                <a:cs typeface="Arial" panose="020B0604020202020204" pitchFamily="34" charset="0"/>
              </a:rPr>
              <a:t>Your </a:t>
            </a:r>
            <a:r>
              <a:rPr lang="en-GB" altLang="en-US" sz="2000" dirty="0">
                <a:latin typeface="Arial" panose="020B0604020202020204" pitchFamily="34" charset="0"/>
                <a:cs typeface="Arial" panose="020B0604020202020204" pitchFamily="34" charset="0"/>
              </a:rPr>
              <a:t>supplier was part of the </a:t>
            </a:r>
            <a:r>
              <a:rPr lang="en-GB" altLang="en-US" sz="2000" dirty="0" smtClean="0">
                <a:latin typeface="Arial" panose="020B0604020202020204" pitchFamily="34" charset="0"/>
                <a:cs typeface="Arial" panose="020B0604020202020204" pitchFamily="34" charset="0"/>
              </a:rPr>
              <a:t>scheme</a:t>
            </a:r>
          </a:p>
          <a:p>
            <a:pPr lvl="1">
              <a:spcBef>
                <a:spcPts val="600"/>
              </a:spcBef>
              <a:defRPr/>
            </a:pPr>
            <a:r>
              <a:rPr lang="en-GB" altLang="en-US" sz="2000" dirty="0" smtClean="0">
                <a:latin typeface="Arial" panose="020B0604020202020204" pitchFamily="34" charset="0"/>
                <a:cs typeface="Arial" panose="020B0604020202020204" pitchFamily="34" charset="0"/>
              </a:rPr>
              <a:t>Your </a:t>
            </a:r>
            <a:r>
              <a:rPr lang="en-GB" altLang="en-US" sz="2000" dirty="0">
                <a:latin typeface="Arial" panose="020B0604020202020204" pitchFamily="34" charset="0"/>
                <a:cs typeface="Arial" panose="020B0604020202020204" pitchFamily="34" charset="0"/>
              </a:rPr>
              <a:t>name (or your partner’s) was on the </a:t>
            </a:r>
            <a:r>
              <a:rPr lang="en-GB" altLang="en-US" sz="2000" dirty="0" smtClean="0">
                <a:latin typeface="Arial" panose="020B0604020202020204" pitchFamily="34" charset="0"/>
                <a:cs typeface="Arial" panose="020B0604020202020204" pitchFamily="34" charset="0"/>
              </a:rPr>
              <a:t>bill</a:t>
            </a:r>
          </a:p>
          <a:p>
            <a:pPr lvl="1">
              <a:spcBef>
                <a:spcPts val="600"/>
              </a:spcBef>
              <a:defRPr/>
            </a:pPr>
            <a:r>
              <a:rPr lang="en-GB" altLang="en-US" sz="2000" dirty="0" smtClean="0">
                <a:latin typeface="Arial" panose="020B0604020202020204" pitchFamily="34" charset="0"/>
                <a:cs typeface="Arial" panose="020B0604020202020204" pitchFamily="34" charset="0"/>
              </a:rPr>
              <a:t>You </a:t>
            </a:r>
            <a:r>
              <a:rPr lang="en-GB" altLang="en-US" sz="2000" dirty="0">
                <a:latin typeface="Arial" panose="020B0604020202020204" pitchFamily="34" charset="0"/>
                <a:cs typeface="Arial" panose="020B0604020202020204" pitchFamily="34" charset="0"/>
              </a:rPr>
              <a:t>were getting the Guaranteed Credit element of </a:t>
            </a:r>
            <a:r>
              <a:rPr lang="en-GB" altLang="en-US" sz="2000" dirty="0" smtClean="0">
                <a:latin typeface="Arial" panose="020B0604020202020204" pitchFamily="34" charset="0"/>
                <a:cs typeface="Arial" panose="020B0604020202020204" pitchFamily="34" charset="0"/>
              </a:rPr>
              <a:t>Pension Credit </a:t>
            </a:r>
            <a:r>
              <a:rPr lang="en-GB" altLang="en-US" sz="2000" dirty="0">
                <a:latin typeface="Arial" panose="020B0604020202020204" pitchFamily="34" charset="0"/>
                <a:cs typeface="Arial" panose="020B0604020202020204" pitchFamily="34" charset="0"/>
              </a:rPr>
              <a:t>(even if you were getting Savings Credit as well)</a:t>
            </a:r>
          </a:p>
          <a:p>
            <a:pPr>
              <a:spcBef>
                <a:spcPts val="600"/>
              </a:spcBef>
              <a:defRPr/>
            </a:pPr>
            <a:r>
              <a:rPr lang="en-GB" altLang="en-US" sz="2000" dirty="0">
                <a:latin typeface="Arial" panose="020B0604020202020204" pitchFamily="34" charset="0"/>
                <a:cs typeface="Arial" panose="020B0604020202020204" pitchFamily="34" charset="0"/>
              </a:rPr>
              <a:t>You may also qualify if you are on certain benefits. Call your supplier to find out if you are eligible and see citizensadvice.org.uk</a:t>
            </a:r>
            <a:r>
              <a:rPr lang="en-GB" altLang="en-US" sz="1600" dirty="0" smtClean="0">
                <a:latin typeface="Arial" panose="020B0604020202020204" pitchFamily="34" charset="0"/>
                <a:cs typeface="Arial" panose="020B0604020202020204" pitchFamily="34" charset="0"/>
              </a:rPr>
              <a:t>.</a:t>
            </a:r>
            <a:endParaRPr lang="en-GB" altLang="en-US" sz="1600" dirty="0">
              <a:latin typeface="Arial" panose="020B0604020202020204" pitchFamily="34" charset="0"/>
              <a:cs typeface="Arial" panose="020B0604020202020204" pitchFamily="34" charset="0"/>
            </a:endParaRPr>
          </a:p>
        </p:txBody>
      </p:sp>
      <p:grpSp>
        <p:nvGrpSpPr>
          <p:cNvPr id="7" name="Group 6"/>
          <p:cNvGrpSpPr/>
          <p:nvPr/>
        </p:nvGrpSpPr>
        <p:grpSpPr>
          <a:xfrm>
            <a:off x="7425362" y="260648"/>
            <a:ext cx="1512894" cy="3456384"/>
            <a:chOff x="7430153" y="260648"/>
            <a:chExt cx="1512894" cy="3456384"/>
          </a:xfrm>
        </p:grpSpPr>
        <p:pic>
          <p:nvPicPr>
            <p:cNvPr id="4"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6667" t="19373" r="29342" b="11087"/>
            <a:stretch/>
          </p:blipFill>
          <p:spPr bwMode="auto">
            <a:xfrm>
              <a:off x="7600955" y="260648"/>
              <a:ext cx="1161709"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descr="C:\Documents and Settings\bakera\my documents\Downloads\Logo_CMYK_300_A3 (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85587" y="1556792"/>
              <a:ext cx="1152128" cy="115212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56894" t="68180" r="19524" b="17507"/>
            <a:stretch/>
          </p:blipFill>
          <p:spPr bwMode="auto">
            <a:xfrm>
              <a:off x="7430153" y="3140968"/>
              <a:ext cx="1512894"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11119581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07088" cy="1143000"/>
          </a:xfrm>
        </p:spPr>
        <p:txBody>
          <a:bodyPr>
            <a:normAutofit/>
          </a:bodyPr>
          <a:lstStyle/>
          <a:p>
            <a:pPr marL="0" lvl="1"/>
            <a:r>
              <a:rPr lang="en-GB" altLang="en-US" sz="3200" b="1" dirty="0" smtClean="0">
                <a:latin typeface="Arial" panose="020B0604020202020204" pitchFamily="34" charset="0"/>
                <a:cs typeface="Arial" panose="020B0604020202020204" pitchFamily="34" charset="0"/>
              </a:rPr>
              <a:t>Help from the Government</a:t>
            </a:r>
            <a:endParaRPr lang="en-GB" alt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711349"/>
            <a:ext cx="6707088" cy="4525963"/>
          </a:xfrm>
        </p:spPr>
        <p:txBody>
          <a:bodyPr>
            <a:noAutofit/>
          </a:bodyPr>
          <a:lstStyle/>
          <a:p>
            <a:r>
              <a:rPr lang="en-GB" altLang="en-US" sz="2200" b="1" dirty="0">
                <a:solidFill>
                  <a:srgbClr val="000000"/>
                </a:solidFill>
                <a:latin typeface="Arial" panose="020B0604020202020204" pitchFamily="34" charset="0"/>
                <a:cs typeface="Arial" panose="020B0604020202020204" pitchFamily="34" charset="0"/>
              </a:rPr>
              <a:t>Winter Fuel Payment </a:t>
            </a:r>
            <a:r>
              <a:rPr lang="en-GB" altLang="en-US" sz="2200" dirty="0">
                <a:solidFill>
                  <a:srgbClr val="000000"/>
                </a:solidFill>
                <a:latin typeface="Arial" panose="020B0604020202020204" pitchFamily="34" charset="0"/>
                <a:cs typeface="Arial" panose="020B0604020202020204" pitchFamily="34" charset="0"/>
              </a:rPr>
              <a:t>– an annual payment to people of pensionable age to help keep warm in winter. Payments vary between £100 to £300 depending on your individual circumstances. If you have not been receiving this payment, call the Winter Fuel Payment Helpline on 08459 15 15 15 or visit gov.uk or </a:t>
            </a:r>
            <a:r>
              <a:rPr lang="en-GB" altLang="en-US" sz="2200" dirty="0">
                <a:latin typeface="Arial" panose="020B0604020202020204" pitchFamily="34" charset="0"/>
                <a:cs typeface="Arial" panose="020B0604020202020204" pitchFamily="34" charset="0"/>
              </a:rPr>
              <a:t>citizensadvice.org.uk</a:t>
            </a:r>
            <a:r>
              <a:rPr lang="en-GB" altLang="en-US" sz="2200" dirty="0" smtClean="0">
                <a:solidFill>
                  <a:srgbClr val="000000"/>
                </a:solidFill>
                <a:latin typeface="Arial" panose="020B0604020202020204" pitchFamily="34" charset="0"/>
                <a:cs typeface="Arial" panose="020B0604020202020204" pitchFamily="34" charset="0"/>
              </a:rPr>
              <a:t>.</a:t>
            </a:r>
            <a:endParaRPr lang="en-GB" altLang="en-US" sz="2200" dirty="0">
              <a:solidFill>
                <a:srgbClr val="000000"/>
              </a:solidFill>
              <a:latin typeface="Arial" panose="020B0604020202020204" pitchFamily="34" charset="0"/>
              <a:cs typeface="Arial" panose="020B0604020202020204" pitchFamily="34" charset="0"/>
            </a:endParaRPr>
          </a:p>
          <a:p>
            <a:r>
              <a:rPr lang="en-GB" altLang="en-US" sz="2200" b="1" dirty="0">
                <a:solidFill>
                  <a:srgbClr val="000000"/>
                </a:solidFill>
                <a:latin typeface="Arial" panose="020B0604020202020204" pitchFamily="34" charset="0"/>
                <a:cs typeface="Arial" panose="020B0604020202020204" pitchFamily="34" charset="0"/>
              </a:rPr>
              <a:t>Cold weather payments</a:t>
            </a:r>
            <a:r>
              <a:rPr lang="en-GB" altLang="en-US" sz="2200" dirty="0">
                <a:solidFill>
                  <a:srgbClr val="000000"/>
                </a:solidFill>
                <a:latin typeface="Arial" panose="020B0604020202020204" pitchFamily="34" charset="0"/>
                <a:cs typeface="Arial" panose="020B0604020202020204" pitchFamily="34" charset="0"/>
              </a:rPr>
              <a:t> – eligible households who experience temperatures below zero degrees Celsius over seven consecutive days between 1 November – 31 March will automatically receive £25 for each seven day period.</a:t>
            </a:r>
          </a:p>
        </p:txBody>
      </p:sp>
      <p:grpSp>
        <p:nvGrpSpPr>
          <p:cNvPr id="7" name="Group 6"/>
          <p:cNvGrpSpPr/>
          <p:nvPr/>
        </p:nvGrpSpPr>
        <p:grpSpPr>
          <a:xfrm>
            <a:off x="7425362" y="260648"/>
            <a:ext cx="1512894" cy="3456384"/>
            <a:chOff x="7430153" y="260648"/>
            <a:chExt cx="1512894" cy="3456384"/>
          </a:xfrm>
        </p:grpSpPr>
        <p:pic>
          <p:nvPicPr>
            <p:cNvPr id="4"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6667" t="19373" r="29342" b="11087"/>
            <a:stretch/>
          </p:blipFill>
          <p:spPr bwMode="auto">
            <a:xfrm>
              <a:off x="7600955" y="260648"/>
              <a:ext cx="1161709"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descr="C:\Documents and Settings\bakera\my documents\Downloads\Logo_CMYK_300_A3 (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85587" y="1556792"/>
              <a:ext cx="1152128" cy="115212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56894" t="68180" r="19524" b="17507"/>
            <a:stretch/>
          </p:blipFill>
          <p:spPr bwMode="auto">
            <a:xfrm>
              <a:off x="7430153" y="3140968"/>
              <a:ext cx="1512894"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1903013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07088" cy="1143000"/>
          </a:xfrm>
        </p:spPr>
        <p:txBody>
          <a:bodyPr>
            <a:normAutofit/>
          </a:bodyPr>
          <a:lstStyle/>
          <a:p>
            <a:pPr marL="0" lvl="1"/>
            <a:r>
              <a:rPr lang="en-GB" altLang="en-US" sz="3200" b="1" dirty="0" smtClean="0">
                <a:latin typeface="Arial" panose="020B0604020202020204" pitchFamily="34" charset="0"/>
                <a:cs typeface="Arial" panose="020B0604020202020204" pitchFamily="34" charset="0"/>
              </a:rPr>
              <a:t>Initiatives where you live</a:t>
            </a:r>
            <a:endParaRPr lang="en-GB" alt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711349"/>
            <a:ext cx="6707088" cy="4525963"/>
          </a:xfrm>
        </p:spPr>
        <p:txBody>
          <a:bodyPr>
            <a:noAutofit/>
          </a:bodyPr>
          <a:lstStyle/>
          <a:p>
            <a:r>
              <a:rPr lang="en-GB" altLang="en-US" sz="2000" b="1" dirty="0">
                <a:solidFill>
                  <a:srgbClr val="000000"/>
                </a:solidFill>
                <a:latin typeface="Arial" panose="020B0604020202020204" pitchFamily="34" charset="0"/>
                <a:cs typeface="Arial" panose="020B0604020202020204" pitchFamily="34" charset="0"/>
              </a:rPr>
              <a:t>ECO (England, Scotland and Wales):</a:t>
            </a:r>
            <a:r>
              <a:rPr lang="en-GB" altLang="en-US" sz="2000" dirty="0">
                <a:solidFill>
                  <a:srgbClr val="000000"/>
                </a:solidFill>
                <a:latin typeface="Arial" panose="020B0604020202020204" pitchFamily="34" charset="0"/>
                <a:cs typeface="Arial" panose="020B0604020202020204" pitchFamily="34" charset="0"/>
              </a:rPr>
              <a:t> </a:t>
            </a:r>
            <a:r>
              <a:rPr lang="en-GB" altLang="en-US" sz="2000" dirty="0">
                <a:latin typeface="Arial" panose="020B0604020202020204" pitchFamily="34" charset="0"/>
                <a:cs typeface="Arial" panose="020B0604020202020204" pitchFamily="34" charset="0"/>
              </a:rPr>
              <a:t>insulation and heating improvements for older properties and householders on low </a:t>
            </a:r>
            <a:r>
              <a:rPr lang="en-GB" altLang="en-US" sz="2000" dirty="0" smtClean="0">
                <a:latin typeface="Arial" panose="020B0604020202020204" pitchFamily="34" charset="0"/>
                <a:cs typeface="Arial" panose="020B0604020202020204" pitchFamily="34" charset="0"/>
              </a:rPr>
              <a:t>incomes.</a:t>
            </a:r>
          </a:p>
          <a:p>
            <a:r>
              <a:rPr lang="en-GB" sz="2000" b="1" dirty="0" smtClean="0">
                <a:latin typeface="Arial" panose="020B0604020202020204" pitchFamily="34" charset="0"/>
                <a:cs typeface="Arial" panose="020B0604020202020204" pitchFamily="34" charset="0"/>
              </a:rPr>
              <a:t>Home </a:t>
            </a:r>
            <a:r>
              <a:rPr lang="en-GB" sz="2000" b="1" dirty="0">
                <a:latin typeface="Arial" panose="020B0604020202020204" pitchFamily="34" charset="0"/>
                <a:cs typeface="Arial" panose="020B0604020202020204" pitchFamily="34" charset="0"/>
              </a:rPr>
              <a:t>Energy Efficiency Programmes (HEEPS): </a:t>
            </a:r>
            <a:r>
              <a:rPr lang="en-GB" sz="2000" dirty="0">
                <a:latin typeface="Arial" panose="020B0604020202020204" pitchFamily="34" charset="0"/>
                <a:cs typeface="Arial" panose="020B0604020202020204" pitchFamily="34" charset="0"/>
              </a:rPr>
              <a:t>helps eligible households in Scotland reduce bills and make their homes more energy efficient. </a:t>
            </a:r>
            <a:r>
              <a:rPr lang="en-GB" sz="2000" b="1" dirty="0">
                <a:latin typeface="Arial" panose="020B0604020202020204" pitchFamily="34" charset="0"/>
                <a:cs typeface="Arial" panose="020B0604020202020204" pitchFamily="34" charset="0"/>
              </a:rPr>
              <a:t>NEST</a:t>
            </a:r>
            <a:r>
              <a:rPr lang="en-GB" sz="2000" dirty="0">
                <a:latin typeface="Arial" panose="020B0604020202020204" pitchFamily="34" charset="0"/>
                <a:cs typeface="Arial" panose="020B0604020202020204" pitchFamily="34" charset="0"/>
              </a:rPr>
              <a:t> is the equivalent scheme for Wales. </a:t>
            </a:r>
            <a:endParaRPr lang="en-GB" altLang="en-US" sz="2000" b="1" dirty="0">
              <a:latin typeface="Arial" panose="020B0604020202020204" pitchFamily="34" charset="0"/>
              <a:cs typeface="Arial" panose="020B0604020202020204" pitchFamily="34" charset="0"/>
            </a:endParaRPr>
          </a:p>
          <a:p>
            <a:r>
              <a:rPr lang="en-GB" altLang="en-US" sz="2000" dirty="0">
                <a:latin typeface="Arial" panose="020B0604020202020204" pitchFamily="34" charset="0"/>
                <a:cs typeface="Arial" panose="020B0604020202020204" pitchFamily="34" charset="0"/>
              </a:rPr>
              <a:t>For information on </a:t>
            </a:r>
            <a:r>
              <a:rPr lang="en-GB" altLang="en-US" sz="2000" b="1" dirty="0">
                <a:latin typeface="Arial" panose="020B0604020202020204" pitchFamily="34" charset="0"/>
                <a:cs typeface="Arial" panose="020B0604020202020204" pitchFamily="34" charset="0"/>
              </a:rPr>
              <a:t>ECO</a:t>
            </a:r>
            <a:r>
              <a:rPr lang="en-GB" altLang="en-US" sz="2000" dirty="0">
                <a:latin typeface="Arial" panose="020B0604020202020204" pitchFamily="34" charset="0"/>
                <a:cs typeface="Arial" panose="020B0604020202020204" pitchFamily="34" charset="0"/>
              </a:rPr>
              <a:t>, </a:t>
            </a:r>
            <a:r>
              <a:rPr lang="en-GB" altLang="en-US" sz="2000" b="1" dirty="0">
                <a:latin typeface="Arial" panose="020B0604020202020204" pitchFamily="34" charset="0"/>
                <a:cs typeface="Arial" panose="020B0604020202020204" pitchFamily="34" charset="0"/>
              </a:rPr>
              <a:t>HEEPS</a:t>
            </a:r>
            <a:r>
              <a:rPr lang="en-GB" altLang="en-US" sz="2000" dirty="0">
                <a:latin typeface="Arial" panose="020B0604020202020204" pitchFamily="34" charset="0"/>
                <a:cs typeface="Arial" panose="020B0604020202020204" pitchFamily="34" charset="0"/>
              </a:rPr>
              <a:t> or </a:t>
            </a:r>
            <a:r>
              <a:rPr lang="en-GB" altLang="en-US" sz="2000" b="1" dirty="0">
                <a:latin typeface="Arial" panose="020B0604020202020204" pitchFamily="34" charset="0"/>
                <a:cs typeface="Arial" panose="020B0604020202020204" pitchFamily="34" charset="0"/>
              </a:rPr>
              <a:t>NEST</a:t>
            </a:r>
            <a:r>
              <a:rPr lang="en-GB" altLang="en-US" sz="2000" dirty="0">
                <a:latin typeface="Arial" panose="020B0604020202020204" pitchFamily="34" charset="0"/>
                <a:cs typeface="Arial" panose="020B0604020202020204" pitchFamily="34" charset="0"/>
              </a:rPr>
              <a:t> visit your local Citizens Advice or call </a:t>
            </a:r>
            <a:r>
              <a:rPr lang="en-GB" altLang="en-US" sz="2000" b="1" dirty="0">
                <a:latin typeface="Arial" panose="020B0604020202020204" pitchFamily="34" charset="0"/>
                <a:cs typeface="Arial" panose="020B0604020202020204" pitchFamily="34" charset="0"/>
              </a:rPr>
              <a:t>the Energy Saving Advice Service (ESAS) </a:t>
            </a:r>
            <a:r>
              <a:rPr lang="en-GB" altLang="en-US" sz="2000" dirty="0">
                <a:latin typeface="Arial" panose="020B0604020202020204" pitchFamily="34" charset="0"/>
                <a:cs typeface="Arial" panose="020B0604020202020204" pitchFamily="34" charset="0"/>
              </a:rPr>
              <a:t>on</a:t>
            </a:r>
            <a:r>
              <a:rPr lang="en-GB" altLang="en-US" sz="2000" b="1" dirty="0">
                <a:latin typeface="Arial" panose="020B0604020202020204" pitchFamily="34" charset="0"/>
                <a:cs typeface="Arial" panose="020B0604020202020204" pitchFamily="34" charset="0"/>
              </a:rPr>
              <a:t> 0300 123 1234. </a:t>
            </a:r>
            <a:r>
              <a:rPr lang="en-GB" altLang="en-US" sz="2000" dirty="0">
                <a:latin typeface="Arial" panose="020B0604020202020204" pitchFamily="34" charset="0"/>
                <a:cs typeface="Arial" panose="020B0604020202020204" pitchFamily="34" charset="0"/>
              </a:rPr>
              <a:t>For</a:t>
            </a:r>
            <a:r>
              <a:rPr lang="en-GB" altLang="en-US" sz="2000" b="1" dirty="0">
                <a:latin typeface="Arial" panose="020B0604020202020204" pitchFamily="34" charset="0"/>
                <a:cs typeface="Arial" panose="020B0604020202020204" pitchFamily="34" charset="0"/>
              </a:rPr>
              <a:t> HEEPS </a:t>
            </a:r>
            <a:r>
              <a:rPr lang="en-GB" altLang="en-US" sz="2000" dirty="0">
                <a:latin typeface="Arial" panose="020B0604020202020204" pitchFamily="34" charset="0"/>
                <a:cs typeface="Arial" panose="020B0604020202020204" pitchFamily="34" charset="0"/>
              </a:rPr>
              <a:t>call</a:t>
            </a:r>
            <a:r>
              <a:rPr lang="en-GB" altLang="en-US" sz="2000" b="1" dirty="0">
                <a:latin typeface="Arial" panose="020B0604020202020204" pitchFamily="34" charset="0"/>
                <a:cs typeface="Arial" panose="020B0604020202020204" pitchFamily="34" charset="0"/>
              </a:rPr>
              <a:t> 0808 808 2282 </a:t>
            </a:r>
            <a:r>
              <a:rPr lang="en-GB" altLang="en-US" sz="2000" dirty="0">
                <a:latin typeface="Arial" panose="020B0604020202020204" pitchFamily="34" charset="0"/>
                <a:cs typeface="Arial" panose="020B0604020202020204" pitchFamily="34" charset="0"/>
              </a:rPr>
              <a:t>and for </a:t>
            </a:r>
            <a:r>
              <a:rPr lang="en-GB" altLang="en-US" sz="2000" b="1" dirty="0">
                <a:latin typeface="Arial" panose="020B0604020202020204" pitchFamily="34" charset="0"/>
                <a:cs typeface="Arial" panose="020B0604020202020204" pitchFamily="34" charset="0"/>
              </a:rPr>
              <a:t>NEST </a:t>
            </a:r>
            <a:r>
              <a:rPr lang="en-GB" altLang="en-US" sz="2000" dirty="0">
                <a:latin typeface="Arial" panose="020B0604020202020204" pitchFamily="34" charset="0"/>
                <a:cs typeface="Arial" panose="020B0604020202020204" pitchFamily="34" charset="0"/>
              </a:rPr>
              <a:t>call </a:t>
            </a:r>
            <a:r>
              <a:rPr lang="en-GB" altLang="en-US" sz="2000" b="1" dirty="0">
                <a:latin typeface="Arial" panose="020B0604020202020204" pitchFamily="34" charset="0"/>
                <a:cs typeface="Arial" panose="020B0604020202020204" pitchFamily="34" charset="0"/>
              </a:rPr>
              <a:t>0808 808 2244.</a:t>
            </a:r>
          </a:p>
        </p:txBody>
      </p:sp>
      <p:grpSp>
        <p:nvGrpSpPr>
          <p:cNvPr id="7" name="Group 6"/>
          <p:cNvGrpSpPr/>
          <p:nvPr/>
        </p:nvGrpSpPr>
        <p:grpSpPr>
          <a:xfrm>
            <a:off x="7425362" y="260648"/>
            <a:ext cx="1512894" cy="3456384"/>
            <a:chOff x="7430153" y="260648"/>
            <a:chExt cx="1512894" cy="3456384"/>
          </a:xfrm>
        </p:grpSpPr>
        <p:pic>
          <p:nvPicPr>
            <p:cNvPr id="4"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6667" t="19373" r="29342" b="11087"/>
            <a:stretch/>
          </p:blipFill>
          <p:spPr bwMode="auto">
            <a:xfrm>
              <a:off x="7600955" y="260648"/>
              <a:ext cx="1161709"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descr="C:\Documents and Settings\bakera\my documents\Downloads\Logo_CMYK_300_A3 (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85587" y="1556792"/>
              <a:ext cx="1152128" cy="115212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56894" t="68180" r="19524" b="17507"/>
            <a:stretch/>
          </p:blipFill>
          <p:spPr bwMode="auto">
            <a:xfrm>
              <a:off x="7430153" y="3140968"/>
              <a:ext cx="1512894"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0707274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07088" cy="1143000"/>
          </a:xfrm>
        </p:spPr>
        <p:txBody>
          <a:bodyPr>
            <a:normAutofit fontScale="90000"/>
          </a:bodyPr>
          <a:lstStyle/>
          <a:p>
            <a:pPr marL="0" lvl="1"/>
            <a:r>
              <a:rPr lang="en-GB" altLang="en-US" sz="3200" b="1" dirty="0" smtClean="0">
                <a:latin typeface="Arial" panose="020B0604020202020204" pitchFamily="34" charset="0"/>
                <a:cs typeface="Arial" panose="020B0604020202020204" pitchFamily="34" charset="0"/>
              </a:rPr>
              <a:t>Private one-to-one appointments available (Energy Best Deal Extra Appointments)</a:t>
            </a:r>
            <a:endParaRPr lang="en-GB" alt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711349"/>
            <a:ext cx="6707088" cy="4525963"/>
          </a:xfrm>
        </p:spPr>
        <p:txBody>
          <a:bodyPr>
            <a:noAutofit/>
          </a:bodyPr>
          <a:lstStyle/>
          <a:p>
            <a:r>
              <a:rPr lang="en-GB" sz="1800" dirty="0">
                <a:latin typeface="Arial" panose="020B0604020202020204" pitchFamily="34" charset="0"/>
                <a:cs typeface="Arial" panose="020B0604020202020204" pitchFamily="34" charset="0"/>
              </a:rPr>
              <a:t>If you or someone you know would like a private appointment with a Citizens Advice Adviser to help you deal with any of the following matters, please let us know on your session feedback form</a:t>
            </a:r>
            <a:r>
              <a:rPr lang="en-GB" sz="1800" dirty="0" smtClean="0">
                <a:latin typeface="Arial" panose="020B0604020202020204" pitchFamily="34" charset="0"/>
                <a:cs typeface="Arial" panose="020B0604020202020204" pitchFamily="34" charset="0"/>
              </a:rPr>
              <a:t>.</a:t>
            </a:r>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Our advisers are qualified to help you with matters relating </a:t>
            </a:r>
            <a:r>
              <a:rPr lang="en-US" sz="1800" dirty="0" smtClean="0">
                <a:latin typeface="Arial" panose="020B0604020202020204" pitchFamily="34" charset="0"/>
                <a:cs typeface="Arial" panose="020B0604020202020204" pitchFamily="34" charset="0"/>
              </a:rPr>
              <a:t>to</a:t>
            </a:r>
          </a:p>
          <a:p>
            <a:pPr lvl="1"/>
            <a:r>
              <a:rPr lang="en-US" sz="1800" dirty="0" smtClean="0">
                <a:latin typeface="Arial" panose="020B0604020202020204" pitchFamily="34" charset="0"/>
                <a:cs typeface="Arial" panose="020B0604020202020204" pitchFamily="34" charset="0"/>
              </a:rPr>
              <a:t>whether </a:t>
            </a:r>
            <a:r>
              <a:rPr lang="en-US" sz="1800" dirty="0">
                <a:latin typeface="Arial" panose="020B0604020202020204" pitchFamily="34" charset="0"/>
                <a:cs typeface="Arial" panose="020B0604020202020204" pitchFamily="34" charset="0"/>
              </a:rPr>
              <a:t>you are on the best energy tariff for your </a:t>
            </a:r>
            <a:r>
              <a:rPr lang="en-US" sz="1800" dirty="0" smtClean="0">
                <a:latin typeface="Arial" panose="020B0604020202020204" pitchFamily="34" charset="0"/>
                <a:cs typeface="Arial" panose="020B0604020202020204" pitchFamily="34" charset="0"/>
              </a:rPr>
              <a:t>circumstances</a:t>
            </a:r>
            <a:endParaRPr lang="en-GB" sz="1800" dirty="0">
              <a:latin typeface="Arial" panose="020B0604020202020204" pitchFamily="34" charset="0"/>
              <a:cs typeface="Arial" panose="020B0604020202020204" pitchFamily="34" charset="0"/>
            </a:endParaRPr>
          </a:p>
          <a:p>
            <a:pPr lvl="1"/>
            <a:r>
              <a:rPr lang="en-US" sz="1800" dirty="0" smtClean="0">
                <a:latin typeface="Arial" panose="020B0604020202020204" pitchFamily="34" charset="0"/>
                <a:cs typeface="Arial" panose="020B0604020202020204" pitchFamily="34" charset="0"/>
              </a:rPr>
              <a:t>grants to help pay for thermal efficiency measures in your home</a:t>
            </a:r>
            <a:endParaRPr lang="en-GB" sz="1800" dirty="0">
              <a:latin typeface="Arial" panose="020B0604020202020204" pitchFamily="34" charset="0"/>
              <a:cs typeface="Arial" panose="020B0604020202020204" pitchFamily="34" charset="0"/>
            </a:endParaRPr>
          </a:p>
          <a:p>
            <a:pPr lvl="1"/>
            <a:r>
              <a:rPr lang="en-US" sz="1800" dirty="0" smtClean="0">
                <a:latin typeface="Arial" panose="020B0604020202020204" pitchFamily="34" charset="0"/>
                <a:cs typeface="Arial" panose="020B0604020202020204" pitchFamily="34" charset="0"/>
              </a:rPr>
              <a:t>identifying </a:t>
            </a:r>
            <a:r>
              <a:rPr lang="en-US" sz="1800" dirty="0">
                <a:latin typeface="Arial" panose="020B0604020202020204" pitchFamily="34" charset="0"/>
                <a:cs typeface="Arial" panose="020B0604020202020204" pitchFamily="34" charset="0"/>
              </a:rPr>
              <a:t>and claiming benefits you are eligible to </a:t>
            </a:r>
            <a:r>
              <a:rPr lang="en-US" sz="1800" dirty="0" smtClean="0">
                <a:latin typeface="Arial" panose="020B0604020202020204" pitchFamily="34" charset="0"/>
                <a:cs typeface="Arial" panose="020B0604020202020204" pitchFamily="34" charset="0"/>
              </a:rPr>
              <a:t>receive</a:t>
            </a:r>
            <a:r>
              <a:rPr lang="en-GB"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dealing </a:t>
            </a:r>
            <a:r>
              <a:rPr lang="en-US" sz="1800" dirty="0">
                <a:latin typeface="Arial" panose="020B0604020202020204" pitchFamily="34" charset="0"/>
                <a:cs typeface="Arial" panose="020B0604020202020204" pitchFamily="34" charset="0"/>
              </a:rPr>
              <a:t>with fuel bills and other problem </a:t>
            </a:r>
            <a:r>
              <a:rPr lang="en-US" sz="1800" dirty="0" smtClean="0">
                <a:latin typeface="Arial" panose="020B0604020202020204" pitchFamily="34" charset="0"/>
                <a:cs typeface="Arial" panose="020B0604020202020204" pitchFamily="34" charset="0"/>
              </a:rPr>
              <a:t>debts</a:t>
            </a:r>
            <a:endParaRPr lang="en-GB"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Let us know today if you would like to get an appointment booked.  Or contact the </a:t>
            </a:r>
            <a:r>
              <a:rPr lang="en-US" sz="1800" dirty="0" err="1">
                <a:latin typeface="Arial" panose="020B0604020202020204" pitchFamily="34" charset="0"/>
                <a:cs typeface="Arial" panose="020B0604020202020204" pitchFamily="34" charset="0"/>
              </a:rPr>
              <a:t>EBDx</a:t>
            </a:r>
            <a:r>
              <a:rPr lang="en-US" sz="1800" dirty="0">
                <a:latin typeface="Arial" panose="020B0604020202020204" pitchFamily="34" charset="0"/>
                <a:cs typeface="Arial" panose="020B0604020202020204" pitchFamily="34" charset="0"/>
              </a:rPr>
              <a:t> coordinator at </a:t>
            </a:r>
            <a:r>
              <a:rPr lang="en-US" sz="1800" b="1" dirty="0" err="1">
                <a:solidFill>
                  <a:srgbClr val="FF0000"/>
                </a:solidFill>
                <a:latin typeface="Arial" panose="020B0604020202020204" pitchFamily="34" charset="0"/>
                <a:cs typeface="Arial" panose="020B0604020202020204" pitchFamily="34" charset="0"/>
              </a:rPr>
              <a:t>xxxx</a:t>
            </a:r>
            <a:r>
              <a:rPr lang="en-US" sz="1800" b="1" dirty="0">
                <a:solidFill>
                  <a:srgbClr val="FF0000"/>
                </a:solidFill>
                <a:latin typeface="Arial" panose="020B0604020202020204" pitchFamily="34" charset="0"/>
                <a:cs typeface="Arial" panose="020B0604020202020204" pitchFamily="34" charset="0"/>
              </a:rPr>
              <a:t> CAB, Direct line telephone </a:t>
            </a:r>
            <a:r>
              <a:rPr lang="en-US" sz="1800" b="1" dirty="0" err="1">
                <a:solidFill>
                  <a:srgbClr val="FF0000"/>
                </a:solidFill>
                <a:latin typeface="Arial" panose="020B0604020202020204" pitchFamily="34" charset="0"/>
                <a:cs typeface="Arial" panose="020B0604020202020204" pitchFamily="34" charset="0"/>
              </a:rPr>
              <a:t>xxxxxx</a:t>
            </a:r>
            <a:r>
              <a:rPr lang="en-US" sz="1800" dirty="0">
                <a:solidFill>
                  <a:srgbClr val="FF0000"/>
                </a:solidFill>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[local rate number, no premium charges] any time and ask for </a:t>
            </a:r>
            <a:r>
              <a:rPr lang="en-US" sz="1700" dirty="0">
                <a:latin typeface="Arial" panose="020B0604020202020204" pitchFamily="34" charset="0"/>
                <a:cs typeface="Arial" panose="020B0604020202020204" pitchFamily="34" charset="0"/>
              </a:rPr>
              <a:t>an Energy Best Deal Extra appointment.</a:t>
            </a:r>
            <a:endParaRPr lang="en-GB" sz="1700" dirty="0">
              <a:latin typeface="Arial" panose="020B0604020202020204" pitchFamily="34" charset="0"/>
              <a:cs typeface="Arial" panose="020B0604020202020204" pitchFamily="34" charset="0"/>
            </a:endParaRPr>
          </a:p>
        </p:txBody>
      </p:sp>
      <p:grpSp>
        <p:nvGrpSpPr>
          <p:cNvPr id="7" name="Group 6"/>
          <p:cNvGrpSpPr/>
          <p:nvPr/>
        </p:nvGrpSpPr>
        <p:grpSpPr>
          <a:xfrm>
            <a:off x="7425362" y="260648"/>
            <a:ext cx="1512894" cy="3456384"/>
            <a:chOff x="7430153" y="260648"/>
            <a:chExt cx="1512894" cy="3456384"/>
          </a:xfrm>
        </p:grpSpPr>
        <p:pic>
          <p:nvPicPr>
            <p:cNvPr id="4"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6667" t="19373" r="29342" b="11087"/>
            <a:stretch/>
          </p:blipFill>
          <p:spPr bwMode="auto">
            <a:xfrm>
              <a:off x="7600955" y="260648"/>
              <a:ext cx="1161709"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descr="C:\Documents and Settings\bakera\my documents\Downloads\Logo_CMYK_300_A3 (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85587" y="1556792"/>
              <a:ext cx="1152128" cy="115212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56894" t="68180" r="19524" b="17507"/>
            <a:stretch/>
          </p:blipFill>
          <p:spPr bwMode="auto">
            <a:xfrm>
              <a:off x="7430153" y="3140968"/>
              <a:ext cx="1512894"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7513856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1916832"/>
            <a:ext cx="6707088" cy="1143000"/>
          </a:xfrm>
        </p:spPr>
        <p:txBody>
          <a:bodyPr>
            <a:noAutofit/>
          </a:bodyPr>
          <a:lstStyle/>
          <a:p>
            <a:pPr marL="0" lvl="1" algn="ctr"/>
            <a:r>
              <a:rPr lang="en-GB" altLang="en-US" sz="5400" b="1" dirty="0" smtClean="0">
                <a:latin typeface="Arial" panose="020B0604020202020204" pitchFamily="34" charset="0"/>
                <a:cs typeface="Arial" panose="020B0604020202020204" pitchFamily="34" charset="0"/>
              </a:rPr>
              <a:t>Energy saving tips</a:t>
            </a:r>
            <a:endParaRPr lang="en-GB" altLang="en-US" sz="5400" b="1" dirty="0">
              <a:latin typeface="Arial" panose="020B0604020202020204" pitchFamily="34" charset="0"/>
              <a:cs typeface="Arial" panose="020B0604020202020204" pitchFamily="34" charset="0"/>
            </a:endParaRPr>
          </a:p>
        </p:txBody>
      </p:sp>
      <p:grpSp>
        <p:nvGrpSpPr>
          <p:cNvPr id="9" name="Group 8"/>
          <p:cNvGrpSpPr/>
          <p:nvPr/>
        </p:nvGrpSpPr>
        <p:grpSpPr>
          <a:xfrm>
            <a:off x="4733183" y="5589239"/>
            <a:ext cx="4205073" cy="1152129"/>
            <a:chOff x="4733183" y="5589239"/>
            <a:chExt cx="4205073" cy="1152129"/>
          </a:xfrm>
        </p:grpSpPr>
        <p:pic>
          <p:nvPicPr>
            <p:cNvPr id="4"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6667" t="19373" r="29342" b="11087"/>
            <a:stretch/>
          </p:blipFill>
          <p:spPr bwMode="auto">
            <a:xfrm>
              <a:off x="4733183" y="5589239"/>
              <a:ext cx="1134961" cy="1125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descr="C:\Documents and Settings\bakera\my documents\Downloads\Logo_CMYK_300_A3 (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84168" y="5589240"/>
              <a:ext cx="1152128" cy="115212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56894" t="68180" r="19524" b="17507"/>
            <a:stretch/>
          </p:blipFill>
          <p:spPr bwMode="auto">
            <a:xfrm>
              <a:off x="7425362" y="5877272"/>
              <a:ext cx="1512894"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1478843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07088" cy="1143000"/>
          </a:xfrm>
        </p:spPr>
        <p:txBody>
          <a:bodyPr/>
          <a:lstStyle/>
          <a:p>
            <a:pPr algn="l"/>
            <a:r>
              <a:rPr lang="en-GB" b="1" dirty="0" smtClean="0">
                <a:latin typeface="Arial" panose="020B0604020202020204" pitchFamily="34" charset="0"/>
                <a:cs typeface="Arial" panose="020B0604020202020204" pitchFamily="34" charset="0"/>
              </a:rPr>
              <a:t>Energy Best Deal</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00200"/>
            <a:ext cx="6707088" cy="4525963"/>
          </a:xfrm>
        </p:spPr>
        <p:txBody>
          <a:bodyPr/>
          <a:lstStyle/>
          <a:p>
            <a:pPr marL="0" lvl="1">
              <a:spcBef>
                <a:spcPts val="600"/>
              </a:spcBef>
              <a:buNone/>
            </a:pPr>
            <a:r>
              <a:rPr lang="en-GB" altLang="en-US" sz="2400" dirty="0" smtClean="0">
                <a:latin typeface="Arial" panose="020B0604020202020204" pitchFamily="34" charset="0"/>
                <a:cs typeface="Arial" panose="020B0604020202020204" pitchFamily="34" charset="0"/>
              </a:rPr>
              <a:t>Gas and electricity prices are rising but there </a:t>
            </a:r>
            <a:br>
              <a:rPr lang="en-GB" altLang="en-US" sz="2400" dirty="0" smtClean="0">
                <a:latin typeface="Arial" panose="020B0604020202020204" pitchFamily="34" charset="0"/>
                <a:cs typeface="Arial" panose="020B0604020202020204" pitchFamily="34" charset="0"/>
              </a:rPr>
            </a:br>
            <a:r>
              <a:rPr lang="en-GB" altLang="en-US" sz="2400" dirty="0" smtClean="0">
                <a:latin typeface="Arial" panose="020B0604020202020204" pitchFamily="34" charset="0"/>
                <a:cs typeface="Arial" panose="020B0604020202020204" pitchFamily="34" charset="0"/>
              </a:rPr>
              <a:t>are ways to cut the cost of your energy bills:</a:t>
            </a:r>
          </a:p>
          <a:p>
            <a:pPr>
              <a:spcBef>
                <a:spcPts val="600"/>
              </a:spcBef>
              <a:buFont typeface="Arial" charset="0"/>
              <a:buChar char="•"/>
            </a:pPr>
            <a:r>
              <a:rPr lang="en-GB" altLang="en-US" sz="2400" dirty="0" smtClean="0">
                <a:latin typeface="Arial" panose="020B0604020202020204" pitchFamily="34" charset="0"/>
                <a:cs typeface="Arial" panose="020B0604020202020204" pitchFamily="34" charset="0"/>
              </a:rPr>
              <a:t>Make sure you’re getting the best energy deal for you.</a:t>
            </a:r>
          </a:p>
          <a:p>
            <a:pPr>
              <a:spcBef>
                <a:spcPts val="600"/>
              </a:spcBef>
              <a:buFont typeface="Arial" charset="0"/>
              <a:buChar char="•"/>
            </a:pPr>
            <a:r>
              <a:rPr lang="en-GB" altLang="en-US" sz="2400" dirty="0" smtClean="0">
                <a:latin typeface="Arial" panose="020B0604020202020204" pitchFamily="34" charset="0"/>
                <a:cs typeface="Arial" panose="020B0604020202020204" pitchFamily="34" charset="0"/>
              </a:rPr>
              <a:t>If bills are a struggle - get help from suppliers or government schemes.</a:t>
            </a:r>
          </a:p>
          <a:p>
            <a:pPr>
              <a:spcBef>
                <a:spcPts val="600"/>
              </a:spcBef>
              <a:buFont typeface="Arial" charset="0"/>
              <a:buChar char="•"/>
            </a:pPr>
            <a:r>
              <a:rPr lang="en-GB" altLang="en-US" sz="2400" dirty="0" smtClean="0">
                <a:latin typeface="Arial" panose="020B0604020202020204" pitchFamily="34" charset="0"/>
                <a:cs typeface="Arial" panose="020B0604020202020204" pitchFamily="34" charset="0"/>
              </a:rPr>
              <a:t>Make your home more energy efficient.</a:t>
            </a:r>
          </a:p>
          <a:p>
            <a:pPr>
              <a:spcBef>
                <a:spcPts val="600"/>
              </a:spcBef>
              <a:buFont typeface="Arial" charset="0"/>
              <a:buChar char="•"/>
            </a:pPr>
            <a:r>
              <a:rPr lang="en-GB" altLang="en-US" sz="2400" dirty="0" smtClean="0">
                <a:latin typeface="Arial" panose="020B0604020202020204" pitchFamily="34" charset="0"/>
                <a:cs typeface="Arial" panose="020B0604020202020204" pitchFamily="34" charset="0"/>
              </a:rPr>
              <a:t>Energy Best Deal can help you pay no more than you need to.</a:t>
            </a:r>
          </a:p>
        </p:txBody>
      </p:sp>
      <p:grpSp>
        <p:nvGrpSpPr>
          <p:cNvPr id="7" name="Group 6"/>
          <p:cNvGrpSpPr/>
          <p:nvPr/>
        </p:nvGrpSpPr>
        <p:grpSpPr>
          <a:xfrm>
            <a:off x="7425362" y="260648"/>
            <a:ext cx="1512894" cy="3456384"/>
            <a:chOff x="7430153" y="260648"/>
            <a:chExt cx="1512894" cy="3456384"/>
          </a:xfrm>
        </p:grpSpPr>
        <p:pic>
          <p:nvPicPr>
            <p:cNvPr id="4"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6667" t="19373" r="29342" b="11087"/>
            <a:stretch/>
          </p:blipFill>
          <p:spPr bwMode="auto">
            <a:xfrm>
              <a:off x="7600955" y="260648"/>
              <a:ext cx="1161709"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descr="C:\Documents and Settings\bakera\my documents\Downloads\Logo_CMYK_300_A3 (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85587" y="1556792"/>
              <a:ext cx="1152128" cy="115212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56894" t="68180" r="19524" b="17507"/>
            <a:stretch/>
          </p:blipFill>
          <p:spPr bwMode="auto">
            <a:xfrm>
              <a:off x="7430153" y="3140968"/>
              <a:ext cx="1512894"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19787197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07088" cy="1143000"/>
          </a:xfrm>
        </p:spPr>
        <p:txBody>
          <a:bodyPr>
            <a:normAutofit fontScale="90000"/>
          </a:bodyPr>
          <a:lstStyle/>
          <a:p>
            <a:pPr marL="0" lvl="1"/>
            <a:r>
              <a:rPr lang="en-GB" altLang="en-US" sz="3200" b="1" dirty="0" smtClean="0">
                <a:latin typeface="Arial" panose="020B0604020202020204" pitchFamily="34" charset="0"/>
                <a:cs typeface="Arial" panose="020B0604020202020204" pitchFamily="34" charset="0"/>
              </a:rPr>
              <a:t>Cutting your energy bills by making your home more energy efficient</a:t>
            </a:r>
            <a:endParaRPr lang="en-GB" alt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711349"/>
            <a:ext cx="6707088" cy="4525963"/>
          </a:xfrm>
        </p:spPr>
        <p:txBody>
          <a:bodyPr>
            <a:noAutofit/>
          </a:bodyPr>
          <a:lstStyle/>
          <a:p>
            <a:pPr>
              <a:buFont typeface="Arial" charset="0"/>
              <a:buChar char="•"/>
            </a:pPr>
            <a:r>
              <a:rPr lang="en-GB" altLang="en-US" sz="2400" dirty="0">
                <a:solidFill>
                  <a:srgbClr val="000000"/>
                </a:solidFill>
                <a:latin typeface="Arial" panose="020B0604020202020204" pitchFamily="34" charset="0"/>
                <a:cs typeface="Arial" panose="020B0604020202020204" pitchFamily="34" charset="0"/>
              </a:rPr>
              <a:t>Energy suppliers are obliged by the government to offer you help in doing this.</a:t>
            </a:r>
          </a:p>
          <a:p>
            <a:pPr>
              <a:buFont typeface="Arial" charset="0"/>
              <a:buChar char="•"/>
            </a:pPr>
            <a:r>
              <a:rPr lang="en-GB" altLang="en-US" sz="2400" dirty="0" smtClean="0">
                <a:solidFill>
                  <a:srgbClr val="000000"/>
                </a:solidFill>
                <a:latin typeface="Arial" panose="020B0604020202020204" pitchFamily="34" charset="0"/>
                <a:cs typeface="Arial" panose="020B0604020202020204" pitchFamily="34" charset="0"/>
              </a:rPr>
              <a:t>Contact </a:t>
            </a:r>
            <a:r>
              <a:rPr lang="en-GB" altLang="en-US" sz="2400" dirty="0">
                <a:solidFill>
                  <a:srgbClr val="000000"/>
                </a:solidFill>
                <a:latin typeface="Arial" panose="020B0604020202020204" pitchFamily="34" charset="0"/>
                <a:cs typeface="Arial" panose="020B0604020202020204" pitchFamily="34" charset="0"/>
              </a:rPr>
              <a:t>your energy supplier to see what help is available. Help may include free insulation. </a:t>
            </a:r>
            <a:endParaRPr lang="en-GB" altLang="en-US" sz="2400" dirty="0" smtClean="0">
              <a:solidFill>
                <a:srgbClr val="000000"/>
              </a:solidFill>
              <a:latin typeface="Arial" panose="020B0604020202020204" pitchFamily="34" charset="0"/>
              <a:cs typeface="Arial" panose="020B0604020202020204" pitchFamily="34" charset="0"/>
            </a:endParaRPr>
          </a:p>
          <a:p>
            <a:pPr>
              <a:buFont typeface="Arial" charset="0"/>
              <a:buChar char="•"/>
            </a:pPr>
            <a:r>
              <a:rPr lang="en-GB" altLang="en-US" sz="2400" dirty="0" smtClean="0">
                <a:solidFill>
                  <a:srgbClr val="000000"/>
                </a:solidFill>
                <a:latin typeface="Arial" panose="020B0604020202020204" pitchFamily="34" charset="0"/>
                <a:cs typeface="Arial" panose="020B0604020202020204" pitchFamily="34" charset="0"/>
              </a:rPr>
              <a:t>The </a:t>
            </a:r>
            <a:r>
              <a:rPr lang="en-GB" altLang="en-US" sz="2400" dirty="0">
                <a:solidFill>
                  <a:srgbClr val="000000"/>
                </a:solidFill>
                <a:latin typeface="Arial" panose="020B0604020202020204" pitchFamily="34" charset="0"/>
                <a:cs typeface="Arial" panose="020B0604020202020204" pitchFamily="34" charset="0"/>
              </a:rPr>
              <a:t>Energy Saving Trust can offer advice on energy </a:t>
            </a:r>
            <a:r>
              <a:rPr lang="en-GB" altLang="en-US" sz="2400" dirty="0" smtClean="0">
                <a:solidFill>
                  <a:srgbClr val="000000"/>
                </a:solidFill>
                <a:latin typeface="Arial" panose="020B0604020202020204" pitchFamily="34" charset="0"/>
                <a:cs typeface="Arial" panose="020B0604020202020204" pitchFamily="34" charset="0"/>
              </a:rPr>
              <a:t>efficiency on </a:t>
            </a:r>
            <a:r>
              <a:rPr lang="en-GB" altLang="en-US" sz="2400" dirty="0">
                <a:latin typeface="Arial" panose="020B0604020202020204" pitchFamily="34" charset="0"/>
                <a:cs typeface="Arial" panose="020B0604020202020204" pitchFamily="34" charset="0"/>
              </a:rPr>
              <a:t>0300 123 </a:t>
            </a:r>
            <a:r>
              <a:rPr lang="en-GB" altLang="en-US" sz="2400" dirty="0" smtClean="0">
                <a:latin typeface="Arial" panose="020B0604020202020204" pitchFamily="34" charset="0"/>
                <a:cs typeface="Arial" panose="020B0604020202020204" pitchFamily="34" charset="0"/>
              </a:rPr>
              <a:t>1234.</a:t>
            </a:r>
            <a:endParaRPr lang="en-GB" altLang="en-US" sz="2400" dirty="0">
              <a:solidFill>
                <a:srgbClr val="000000"/>
              </a:solidFill>
              <a:latin typeface="Arial" panose="020B0604020202020204" pitchFamily="34" charset="0"/>
              <a:cs typeface="Arial" panose="020B0604020202020204" pitchFamily="34" charset="0"/>
            </a:endParaRPr>
          </a:p>
        </p:txBody>
      </p:sp>
      <p:grpSp>
        <p:nvGrpSpPr>
          <p:cNvPr id="7" name="Group 6"/>
          <p:cNvGrpSpPr/>
          <p:nvPr/>
        </p:nvGrpSpPr>
        <p:grpSpPr>
          <a:xfrm>
            <a:off x="7425362" y="260648"/>
            <a:ext cx="1512894" cy="3456384"/>
            <a:chOff x="7430153" y="260648"/>
            <a:chExt cx="1512894" cy="3456384"/>
          </a:xfrm>
        </p:grpSpPr>
        <p:pic>
          <p:nvPicPr>
            <p:cNvPr id="4"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6667" t="19373" r="29342" b="11087"/>
            <a:stretch/>
          </p:blipFill>
          <p:spPr bwMode="auto">
            <a:xfrm>
              <a:off x="7600955" y="260648"/>
              <a:ext cx="1161709"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descr="C:\Documents and Settings\bakera\my documents\Downloads\Logo_CMYK_300_A3 (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85587" y="1556792"/>
              <a:ext cx="1152128" cy="115212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56894" t="68180" r="19524" b="17507"/>
            <a:stretch/>
          </p:blipFill>
          <p:spPr bwMode="auto">
            <a:xfrm>
              <a:off x="7430153" y="3140968"/>
              <a:ext cx="1512894"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3782194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07088" cy="1143000"/>
          </a:xfrm>
        </p:spPr>
        <p:txBody>
          <a:bodyPr>
            <a:normAutofit/>
          </a:bodyPr>
          <a:lstStyle/>
          <a:p>
            <a:pPr marL="0" lvl="1"/>
            <a:r>
              <a:rPr lang="en-GB" altLang="en-US" sz="3200" b="1" dirty="0" smtClean="0">
                <a:latin typeface="Arial" panose="020B0604020202020204" pitchFamily="34" charset="0"/>
                <a:cs typeface="Arial" panose="020B0604020202020204" pitchFamily="34" charset="0"/>
              </a:rPr>
              <a:t>Prepayment meters (also called pay-as-you-go)</a:t>
            </a:r>
            <a:endParaRPr lang="en-GB" alt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711349"/>
            <a:ext cx="6707088" cy="4525963"/>
          </a:xfrm>
        </p:spPr>
        <p:txBody>
          <a:bodyPr>
            <a:noAutofit/>
          </a:bodyPr>
          <a:lstStyle/>
          <a:p>
            <a:pPr marL="0" indent="0">
              <a:buNone/>
            </a:pPr>
            <a:r>
              <a:rPr lang="en-GB" altLang="en-US" sz="2400" b="1" dirty="0">
                <a:latin typeface="Arial" panose="020B0604020202020204" pitchFamily="34" charset="0"/>
                <a:cs typeface="Arial" panose="020B0604020202020204" pitchFamily="34" charset="0"/>
              </a:rPr>
              <a:t>Fair play prepay</a:t>
            </a:r>
          </a:p>
          <a:p>
            <a:pPr marL="0" indent="0">
              <a:buNone/>
            </a:pPr>
            <a:r>
              <a:rPr lang="en-GB" altLang="en-US" sz="2400" dirty="0">
                <a:latin typeface="Arial" panose="020B0604020202020204" pitchFamily="34" charset="0"/>
                <a:cs typeface="Arial" panose="020B0604020202020204" pitchFamily="34" charset="0"/>
              </a:rPr>
              <a:t>A Citizens Advice campaign about prepayment meters that aims to get a fairer deal for energy </a:t>
            </a:r>
            <a:r>
              <a:rPr lang="en-GB" altLang="en-US" sz="2400">
                <a:latin typeface="Arial" panose="020B0604020202020204" pitchFamily="34" charset="0"/>
                <a:cs typeface="Arial" panose="020B0604020202020204" pitchFamily="34" charset="0"/>
              </a:rPr>
              <a:t>customers</a:t>
            </a:r>
            <a:r>
              <a:rPr lang="en-GB" altLang="en-US" sz="2400" smtClean="0">
                <a:latin typeface="Arial" panose="020B0604020202020204" pitchFamily="34" charset="0"/>
                <a:cs typeface="Arial" panose="020B0604020202020204" pitchFamily="34" charset="0"/>
              </a:rPr>
              <a:t>.</a:t>
            </a:r>
            <a:endParaRPr lang="en-GB" altLang="en-US" sz="2400" dirty="0">
              <a:latin typeface="Arial" panose="020B0604020202020204" pitchFamily="34" charset="0"/>
              <a:cs typeface="Arial" panose="020B0604020202020204" pitchFamily="34" charset="0"/>
            </a:endParaRPr>
          </a:p>
        </p:txBody>
      </p:sp>
      <p:grpSp>
        <p:nvGrpSpPr>
          <p:cNvPr id="7" name="Group 6"/>
          <p:cNvGrpSpPr/>
          <p:nvPr/>
        </p:nvGrpSpPr>
        <p:grpSpPr>
          <a:xfrm>
            <a:off x="7425362" y="260648"/>
            <a:ext cx="1512894" cy="3456384"/>
            <a:chOff x="7430153" y="260648"/>
            <a:chExt cx="1512894" cy="3456384"/>
          </a:xfrm>
        </p:grpSpPr>
        <p:pic>
          <p:nvPicPr>
            <p:cNvPr id="4"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6667" t="19373" r="29342" b="11087"/>
            <a:stretch/>
          </p:blipFill>
          <p:spPr bwMode="auto">
            <a:xfrm>
              <a:off x="7600955" y="260648"/>
              <a:ext cx="1161709"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descr="C:\Documents and Settings\bakera\my documents\Downloads\Logo_CMYK_300_A3 (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85587" y="1556792"/>
              <a:ext cx="1152128" cy="115212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56894" t="68180" r="19524" b="17507"/>
            <a:stretch/>
          </p:blipFill>
          <p:spPr bwMode="auto">
            <a:xfrm>
              <a:off x="7430153" y="3140968"/>
              <a:ext cx="1512894"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9" name="Rectangle 1"/>
          <p:cNvSpPr>
            <a:spLocks noChangeArrowheads="1"/>
          </p:cNvSpPr>
          <p:nvPr/>
        </p:nvSpPr>
        <p:spPr bwMode="auto">
          <a:xfrm>
            <a:off x="533400" y="13493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112" tIns="914112" rIns="914112"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8600" algn="l"/>
              </a:tabLst>
            </a:pPr>
            <a:r>
              <a:rPr kumimoji="0" lang="en-GB" sz="1400" b="0" i="0" u="none" strike="noStrike" cap="none" normalizeH="0" baseline="0" smtClean="0">
                <a:ln>
                  <a:noFill/>
                </a:ln>
                <a:solidFill>
                  <a:schemeClr val="tx1"/>
                </a:solidFill>
                <a:effectLst/>
                <a:latin typeface="Arial" pitchFamily="34" charset="0"/>
                <a:ea typeface="Times New Roman" pitchFamily="18" charset="0"/>
              </a:rPr>
              <a:t/>
            </a:r>
            <a:br>
              <a:rPr kumimoji="0" lang="en-GB" sz="1400" b="0" i="0" u="none" strike="noStrike" cap="none" normalizeH="0" baseline="0" smtClean="0">
                <a:ln>
                  <a:noFill/>
                </a:ln>
                <a:solidFill>
                  <a:schemeClr val="tx1"/>
                </a:solidFill>
                <a:effectLst/>
                <a:latin typeface="Arial" pitchFamily="34" charset="0"/>
                <a:ea typeface="Times New Roman" pitchFamily="18" charset="0"/>
              </a:rPr>
            </a:br>
            <a:endParaRPr kumimoji="0" lang="en-GB"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7201513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7425362" y="260648"/>
            <a:ext cx="1512894" cy="3456384"/>
            <a:chOff x="7430153" y="260648"/>
            <a:chExt cx="1512894" cy="3456384"/>
          </a:xfrm>
        </p:grpSpPr>
        <p:pic>
          <p:nvPicPr>
            <p:cNvPr id="4"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6667" t="19373" r="29342" b="11087"/>
            <a:stretch/>
          </p:blipFill>
          <p:spPr bwMode="auto">
            <a:xfrm>
              <a:off x="7600955" y="260648"/>
              <a:ext cx="1161709"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descr="C:\Documents and Settings\bakera\my documents\Downloads\Logo_CMYK_300_A3 (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85587" y="1556792"/>
              <a:ext cx="1152128" cy="115212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56894" t="68180" r="19524" b="17507"/>
            <a:stretch/>
          </p:blipFill>
          <p:spPr bwMode="auto">
            <a:xfrm>
              <a:off x="7430153" y="3140968"/>
              <a:ext cx="1512894"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9" name="Rectangle 8"/>
          <p:cNvSpPr/>
          <p:nvPr/>
        </p:nvSpPr>
        <p:spPr>
          <a:xfrm>
            <a:off x="449220" y="2914486"/>
            <a:ext cx="6840760" cy="3754874"/>
          </a:xfrm>
          <a:prstGeom prst="rect">
            <a:avLst/>
          </a:prstGeom>
        </p:spPr>
        <p:txBody>
          <a:bodyPr wrap="square">
            <a:spAutoFit/>
          </a:bodyPr>
          <a:lstStyle/>
          <a:p>
            <a:r>
              <a:rPr lang="en-GB" sz="1400" dirty="0"/>
              <a:t>Although care has been taken to ensure the accuracy, completeness and reliability of the information provided, Citizens Advice assumes no responsibility. The user of the information agrees that the information is subject to change without notice. To the extent permitted by law, Citizens Advice </a:t>
            </a:r>
            <a:r>
              <a:rPr lang="en-US" sz="1400" dirty="0"/>
              <a:t>excludes all liability for any claim, loss, demands or damages of any kind whatsoever (whether such claims, loss, demands or damages were foreseeable, known or otherwise) arising out of or in connection with the drafting, accuracy and/or its interpretation, including without limitation, indirect or consequential loss or damage and whether arising in tort (including negligence), contract or otherwise</a:t>
            </a:r>
            <a:r>
              <a:rPr lang="en-US" sz="1400" dirty="0" smtClean="0"/>
              <a:t>.</a:t>
            </a:r>
            <a:endParaRPr lang="en-GB" sz="1400" dirty="0" smtClean="0"/>
          </a:p>
          <a:p>
            <a:endParaRPr lang="en-GB" sz="1400" dirty="0"/>
          </a:p>
          <a:p>
            <a:r>
              <a:rPr lang="en-US" sz="1400" i="1" dirty="0"/>
              <a:t>Copyright © 2015 Citizens Advice All rights reserved. </a:t>
            </a:r>
            <a:r>
              <a:rPr lang="en-GB" sz="1400" dirty="0"/>
              <a:t>Any reproduction of part or all of the contents in any form is prohibited except with the express written permission of Citizens Advice.</a:t>
            </a:r>
          </a:p>
          <a:p>
            <a:r>
              <a:rPr lang="en-GB" sz="1400" dirty="0"/>
              <a:t> </a:t>
            </a:r>
          </a:p>
          <a:p>
            <a:r>
              <a:rPr lang="en-GB" sz="1400" dirty="0"/>
              <a:t>Citizens Advice is an operating name of the National Association of Citizens Advice Bureaux, Charity registration number 279057, VAT number 726020276, Company Limited by Guarantee, Registered number 1436945 England. Registered office: Citizens Advice, 3</a:t>
            </a:r>
            <a:r>
              <a:rPr lang="en-GB" sz="1400" baseline="30000" dirty="0"/>
              <a:t>rd</a:t>
            </a:r>
            <a:r>
              <a:rPr lang="en-GB" sz="1400" dirty="0"/>
              <a:t> Floor North, 200 Aldersgate Street, London, EC1A </a:t>
            </a:r>
            <a:r>
              <a:rPr lang="en-GB" sz="1400" dirty="0" smtClean="0"/>
              <a:t>4HD</a:t>
            </a:r>
            <a:r>
              <a:rPr lang="en-GB" sz="1400" dirty="0"/>
              <a:t> </a:t>
            </a:r>
            <a:endParaRPr lang="en-US" sz="1400" i="1" dirty="0"/>
          </a:p>
        </p:txBody>
      </p:sp>
      <p:sp>
        <p:nvSpPr>
          <p:cNvPr id="12" name="Title 11"/>
          <p:cNvSpPr>
            <a:spLocks noGrp="1"/>
          </p:cNvSpPr>
          <p:nvPr>
            <p:ph type="title"/>
          </p:nvPr>
        </p:nvSpPr>
        <p:spPr>
          <a:xfrm>
            <a:off x="449220" y="980728"/>
            <a:ext cx="6832780" cy="1143000"/>
          </a:xfrm>
        </p:spPr>
        <p:txBody>
          <a:bodyPr>
            <a:noAutofit/>
          </a:bodyPr>
          <a:lstStyle/>
          <a:p>
            <a:pPr algn="l"/>
            <a:r>
              <a:rPr lang="en-GB" sz="2200" b="1" dirty="0" smtClean="0">
                <a:latin typeface="Arial" panose="020B0604020202020204" pitchFamily="34" charset="0"/>
                <a:cs typeface="Arial" panose="020B0604020202020204" pitchFamily="34" charset="0"/>
              </a:rPr>
              <a:t>The 2015-16 Energy Best Deal campaign is supported by:</a:t>
            </a:r>
            <a:br>
              <a:rPr lang="en-GB" sz="2200" b="1" dirty="0" smtClean="0">
                <a:latin typeface="Arial" panose="020B0604020202020204" pitchFamily="34" charset="0"/>
                <a:cs typeface="Arial" panose="020B0604020202020204" pitchFamily="34" charset="0"/>
              </a:rPr>
            </a:br>
            <a:r>
              <a:rPr lang="en-GB" sz="2200" b="1" dirty="0" smtClean="0">
                <a:latin typeface="Arial" panose="020B0604020202020204" pitchFamily="34" charset="0"/>
                <a:cs typeface="Arial" panose="020B0604020202020204" pitchFamily="34" charset="0"/>
              </a:rPr>
              <a:t/>
            </a:r>
            <a:br>
              <a:rPr lang="en-GB" sz="2200" b="1" dirty="0" smtClean="0">
                <a:latin typeface="Arial" panose="020B0604020202020204" pitchFamily="34" charset="0"/>
                <a:cs typeface="Arial" panose="020B0604020202020204" pitchFamily="34" charset="0"/>
              </a:rPr>
            </a:br>
            <a:r>
              <a:rPr lang="en-GB" sz="1800" b="1" dirty="0" smtClean="0">
                <a:latin typeface="Arial" panose="020B0604020202020204" pitchFamily="34" charset="0"/>
                <a:cs typeface="Arial" panose="020B0604020202020204" pitchFamily="34" charset="0"/>
              </a:rPr>
              <a:t>EDF Energy</a:t>
            </a:r>
            <a:br>
              <a:rPr lang="en-GB" sz="1800" b="1" dirty="0" smtClean="0">
                <a:latin typeface="Arial" panose="020B0604020202020204" pitchFamily="34" charset="0"/>
                <a:cs typeface="Arial" panose="020B0604020202020204" pitchFamily="34" charset="0"/>
              </a:rPr>
            </a:br>
            <a:r>
              <a:rPr lang="en-GB" sz="1800" b="1" dirty="0" smtClean="0">
                <a:latin typeface="Arial" panose="020B0604020202020204" pitchFamily="34" charset="0"/>
                <a:cs typeface="Arial" panose="020B0604020202020204" pitchFamily="34" charset="0"/>
              </a:rPr>
              <a:t>First Utility</a:t>
            </a:r>
            <a:br>
              <a:rPr lang="en-GB" sz="1800" b="1" dirty="0" smtClean="0">
                <a:latin typeface="Arial" panose="020B0604020202020204" pitchFamily="34" charset="0"/>
                <a:cs typeface="Arial" panose="020B0604020202020204" pitchFamily="34" charset="0"/>
              </a:rPr>
            </a:br>
            <a:r>
              <a:rPr lang="en-GB" sz="1800" b="1" dirty="0" smtClean="0">
                <a:latin typeface="Arial" panose="020B0604020202020204" pitchFamily="34" charset="0"/>
                <a:cs typeface="Arial" panose="020B0604020202020204" pitchFamily="34" charset="0"/>
              </a:rPr>
              <a:t>Scottish Power</a:t>
            </a:r>
            <a:br>
              <a:rPr lang="en-GB" sz="1800" b="1" dirty="0" smtClean="0">
                <a:latin typeface="Arial" panose="020B0604020202020204" pitchFamily="34" charset="0"/>
                <a:cs typeface="Arial" panose="020B0604020202020204" pitchFamily="34" charset="0"/>
              </a:rPr>
            </a:br>
            <a:r>
              <a:rPr lang="en-GB" sz="1800" b="1" dirty="0" smtClean="0">
                <a:latin typeface="Arial" panose="020B0604020202020204" pitchFamily="34" charset="0"/>
                <a:cs typeface="Arial" panose="020B0604020202020204" pitchFamily="34" charset="0"/>
              </a:rPr>
              <a:t>SSE</a:t>
            </a:r>
            <a:br>
              <a:rPr lang="en-GB" sz="1800" b="1" dirty="0" smtClean="0">
                <a:latin typeface="Arial" panose="020B0604020202020204" pitchFamily="34" charset="0"/>
                <a:cs typeface="Arial" panose="020B0604020202020204" pitchFamily="34" charset="0"/>
              </a:rPr>
            </a:br>
            <a:r>
              <a:rPr lang="en-GB" sz="1800" b="1" dirty="0" smtClean="0">
                <a:latin typeface="Arial" panose="020B0604020202020204" pitchFamily="34" charset="0"/>
                <a:cs typeface="Arial" panose="020B0604020202020204" pitchFamily="34" charset="0"/>
              </a:rPr>
              <a:t>Utility Warehouse</a:t>
            </a:r>
            <a:endParaRPr lang="en-GB"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8044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07088" cy="1143000"/>
          </a:xfrm>
        </p:spPr>
        <p:txBody>
          <a:bodyPr/>
          <a:lstStyle/>
          <a:p>
            <a:pPr algn="l"/>
            <a:r>
              <a:rPr lang="en-GB" b="1" dirty="0" smtClean="0">
                <a:latin typeface="Arial" panose="020B0604020202020204" pitchFamily="34" charset="0"/>
                <a:cs typeface="Arial" panose="020B0604020202020204" pitchFamily="34" charset="0"/>
              </a:rPr>
              <a:t>Simpler, clearer, fairer</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00200"/>
            <a:ext cx="6707088" cy="4525963"/>
          </a:xfrm>
        </p:spPr>
        <p:txBody>
          <a:bodyPr>
            <a:normAutofit/>
          </a:bodyPr>
          <a:lstStyle/>
          <a:p>
            <a:pPr marL="0" lvl="1">
              <a:spcBef>
                <a:spcPts val="600"/>
              </a:spcBef>
              <a:buNone/>
            </a:pPr>
            <a:r>
              <a:rPr lang="en-GB" altLang="en-US" sz="2400" dirty="0" smtClean="0">
                <a:latin typeface="Arial" panose="020B0604020202020204" pitchFamily="34" charset="0"/>
                <a:cs typeface="Arial" panose="020B0604020202020204" pitchFamily="34" charset="0"/>
              </a:rPr>
              <a:t>Suppliers are now required to make sure that:</a:t>
            </a:r>
          </a:p>
          <a:p>
            <a:pPr marL="57150" lvl="1" indent="-342900">
              <a:spcBef>
                <a:spcPts val="600"/>
              </a:spcBef>
              <a:buFont typeface="Arial" panose="020B0604020202020204" pitchFamily="34" charset="0"/>
              <a:buChar char="•"/>
            </a:pPr>
            <a:r>
              <a:rPr lang="en-GB" altLang="en-US" sz="2400" dirty="0" smtClean="0">
                <a:latin typeface="Arial" panose="020B0604020202020204" pitchFamily="34" charset="0"/>
                <a:cs typeface="Arial" panose="020B0604020202020204" pitchFamily="34" charset="0"/>
              </a:rPr>
              <a:t>The number of tariffs has been limited to 4 for gas and 4 for electricity and their tariff structures are simpler.</a:t>
            </a:r>
          </a:p>
          <a:p>
            <a:pPr marL="57150" lvl="1" indent="-342900">
              <a:spcBef>
                <a:spcPts val="600"/>
              </a:spcBef>
              <a:buFont typeface="Arial" panose="020B0604020202020204" pitchFamily="34" charset="0"/>
              <a:buChar char="•"/>
            </a:pPr>
            <a:r>
              <a:rPr lang="en-GB" altLang="en-US" sz="2400" dirty="0" smtClean="0">
                <a:latin typeface="Arial" panose="020B0604020202020204" pitchFamily="34" charset="0"/>
                <a:cs typeface="Arial" panose="020B0604020202020204" pitchFamily="34" charset="0"/>
              </a:rPr>
              <a:t>They provide better information on bills and your annual summary to help you compare deals.</a:t>
            </a:r>
          </a:p>
          <a:p>
            <a:pPr marL="57150" lvl="1" indent="-342900">
              <a:spcBef>
                <a:spcPts val="600"/>
              </a:spcBef>
              <a:buFont typeface="Arial" panose="020B0604020202020204" pitchFamily="34" charset="0"/>
              <a:buChar char="•"/>
            </a:pPr>
            <a:r>
              <a:rPr lang="en-GB" altLang="en-US" sz="2400" dirty="0" smtClean="0">
                <a:latin typeface="Arial" panose="020B0604020202020204" pitchFamily="34" charset="0"/>
                <a:cs typeface="Arial" panose="020B0604020202020204" pitchFamily="34" charset="0"/>
              </a:rPr>
              <a:t>They treat you fairly in all your interactions with them.</a:t>
            </a:r>
          </a:p>
          <a:p>
            <a:pPr marL="0" lvl="1">
              <a:spcBef>
                <a:spcPts val="600"/>
              </a:spcBef>
              <a:buNone/>
            </a:pPr>
            <a:r>
              <a:rPr lang="en-GB" altLang="en-US" sz="2400" dirty="0" smtClean="0">
                <a:latin typeface="Arial" panose="020B0604020202020204" pitchFamily="34" charset="0"/>
                <a:cs typeface="Arial" panose="020B0604020202020204" pitchFamily="34" charset="0"/>
              </a:rPr>
              <a:t>Download </a:t>
            </a:r>
            <a:r>
              <a:rPr lang="en-GB" altLang="en-US" sz="2400" dirty="0" err="1" smtClean="0">
                <a:latin typeface="Arial" panose="020B0604020202020204" pitchFamily="34" charset="0"/>
                <a:cs typeface="Arial" panose="020B0604020202020204" pitchFamily="34" charset="0"/>
              </a:rPr>
              <a:t>Ofgem's</a:t>
            </a:r>
            <a:r>
              <a:rPr lang="en-GB" altLang="en-US" sz="2400" dirty="0" smtClean="0">
                <a:latin typeface="Arial" panose="020B0604020202020204" pitchFamily="34" charset="0"/>
                <a:cs typeface="Arial" panose="020B0604020202020204" pitchFamily="34" charset="0"/>
              </a:rPr>
              <a:t> handy Be An Energy Shopper guide from goenergyshopping.co.uk</a:t>
            </a:r>
          </a:p>
        </p:txBody>
      </p:sp>
      <p:grpSp>
        <p:nvGrpSpPr>
          <p:cNvPr id="7" name="Group 6"/>
          <p:cNvGrpSpPr/>
          <p:nvPr/>
        </p:nvGrpSpPr>
        <p:grpSpPr>
          <a:xfrm>
            <a:off x="7425362" y="260648"/>
            <a:ext cx="1512894" cy="3456384"/>
            <a:chOff x="7430153" y="260648"/>
            <a:chExt cx="1512894" cy="3456384"/>
          </a:xfrm>
        </p:grpSpPr>
        <p:pic>
          <p:nvPicPr>
            <p:cNvPr id="4"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6667" t="19373" r="29342" b="11087"/>
            <a:stretch/>
          </p:blipFill>
          <p:spPr bwMode="auto">
            <a:xfrm>
              <a:off x="7600955" y="260648"/>
              <a:ext cx="1161709"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descr="C:\Documents and Settings\bakera\my documents\Downloads\Logo_CMYK_300_A3 (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85587" y="1556792"/>
              <a:ext cx="1152128" cy="115212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56894" t="68180" r="19524" b="17507"/>
            <a:stretch/>
          </p:blipFill>
          <p:spPr bwMode="auto">
            <a:xfrm>
              <a:off x="7430153" y="3140968"/>
              <a:ext cx="1512894"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6445393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07088" cy="1143000"/>
          </a:xfrm>
        </p:spPr>
        <p:txBody>
          <a:bodyPr>
            <a:normAutofit fontScale="90000"/>
          </a:bodyPr>
          <a:lstStyle/>
          <a:p>
            <a:pPr algn="l"/>
            <a:r>
              <a:rPr lang="en-GB" b="1" dirty="0" smtClean="0">
                <a:latin typeface="Arial" panose="020B0604020202020204" pitchFamily="34" charset="0"/>
                <a:cs typeface="Arial" panose="020B0604020202020204" pitchFamily="34" charset="0"/>
              </a:rPr>
              <a:t>Every year, ask yourself:</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00200"/>
            <a:ext cx="6707088" cy="4525963"/>
          </a:xfrm>
        </p:spPr>
        <p:txBody>
          <a:bodyPr>
            <a:normAutofit/>
          </a:bodyPr>
          <a:lstStyle/>
          <a:p>
            <a:pPr>
              <a:spcBef>
                <a:spcPts val="600"/>
              </a:spcBef>
              <a:buFont typeface="Arial" charset="0"/>
              <a:buChar char="•"/>
            </a:pPr>
            <a:r>
              <a:rPr lang="en-GB" altLang="en-US" sz="2400" dirty="0" smtClean="0">
                <a:latin typeface="Arial" panose="020B0604020202020204" pitchFamily="34" charset="0"/>
                <a:cs typeface="Arial" panose="020B0604020202020204" pitchFamily="34" charset="0"/>
              </a:rPr>
              <a:t>Would switching supplier(s) save me money?</a:t>
            </a:r>
          </a:p>
          <a:p>
            <a:pPr>
              <a:spcBef>
                <a:spcPts val="600"/>
              </a:spcBef>
              <a:buFont typeface="Arial" charset="0"/>
              <a:buChar char="•"/>
            </a:pPr>
            <a:r>
              <a:rPr lang="en-GB" altLang="en-US" sz="2400" dirty="0" smtClean="0">
                <a:latin typeface="Arial" panose="020B0604020202020204" pitchFamily="34" charset="0"/>
                <a:cs typeface="Arial" panose="020B0604020202020204" pitchFamily="34" charset="0"/>
              </a:rPr>
              <a:t>Am I eligible for welfare benefits?  </a:t>
            </a:r>
          </a:p>
          <a:p>
            <a:pPr>
              <a:spcBef>
                <a:spcPts val="600"/>
              </a:spcBef>
              <a:buFont typeface="Arial" charset="0"/>
              <a:buChar char="•"/>
            </a:pPr>
            <a:r>
              <a:rPr lang="en-GB" altLang="en-US" sz="2400" dirty="0" smtClean="0">
                <a:latin typeface="Arial" panose="020B0604020202020204" pitchFamily="34" charset="0"/>
                <a:cs typeface="Arial" panose="020B0604020202020204" pitchFamily="34" charset="0"/>
              </a:rPr>
              <a:t>Am I eligible for a grant to improve the energy efficiency of my home?</a:t>
            </a:r>
          </a:p>
          <a:p>
            <a:pPr>
              <a:spcBef>
                <a:spcPts val="600"/>
              </a:spcBef>
              <a:buFont typeface="Arial" charset="0"/>
              <a:buChar char="•"/>
            </a:pPr>
            <a:r>
              <a:rPr lang="en-GB" altLang="en-US" sz="2400" dirty="0" smtClean="0">
                <a:latin typeface="Arial" panose="020B0604020202020204" pitchFamily="34" charset="0"/>
                <a:cs typeface="Arial" panose="020B0604020202020204" pitchFamily="34" charset="0"/>
              </a:rPr>
              <a:t>Am I on the best energy deal and/or payment option? (dependent on your needs)</a:t>
            </a:r>
            <a:endParaRPr lang="en-GB" altLang="en-US" sz="2400" dirty="0">
              <a:latin typeface="Arial" panose="020B0604020202020204" pitchFamily="34" charset="0"/>
              <a:cs typeface="Arial" panose="020B0604020202020204" pitchFamily="34" charset="0"/>
            </a:endParaRPr>
          </a:p>
        </p:txBody>
      </p:sp>
      <p:grpSp>
        <p:nvGrpSpPr>
          <p:cNvPr id="7" name="Group 6"/>
          <p:cNvGrpSpPr/>
          <p:nvPr/>
        </p:nvGrpSpPr>
        <p:grpSpPr>
          <a:xfrm>
            <a:off x="7425362" y="260648"/>
            <a:ext cx="1512894" cy="3456384"/>
            <a:chOff x="7430153" y="260648"/>
            <a:chExt cx="1512894" cy="3456384"/>
          </a:xfrm>
        </p:grpSpPr>
        <p:pic>
          <p:nvPicPr>
            <p:cNvPr id="4"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6667" t="19373" r="29342" b="11087"/>
            <a:stretch/>
          </p:blipFill>
          <p:spPr bwMode="auto">
            <a:xfrm>
              <a:off x="7600955" y="260648"/>
              <a:ext cx="1161709"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descr="C:\Documents and Settings\bakera\my documents\Downloads\Logo_CMYK_300_A3 (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85587" y="1556792"/>
              <a:ext cx="1152128" cy="115212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56894" t="68180" r="19524" b="17507"/>
            <a:stretch/>
          </p:blipFill>
          <p:spPr bwMode="auto">
            <a:xfrm>
              <a:off x="7430153" y="3140968"/>
              <a:ext cx="1512894"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1881680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1916832"/>
            <a:ext cx="6707088" cy="1143000"/>
          </a:xfrm>
        </p:spPr>
        <p:txBody>
          <a:bodyPr>
            <a:noAutofit/>
          </a:bodyPr>
          <a:lstStyle/>
          <a:p>
            <a:pPr marL="0" lvl="1" algn="ctr"/>
            <a:r>
              <a:rPr lang="en-GB" altLang="en-US" sz="5400" b="1" dirty="0" smtClean="0">
                <a:latin typeface="Arial" panose="020B0604020202020204" pitchFamily="34" charset="0"/>
                <a:cs typeface="Arial" panose="020B0604020202020204" pitchFamily="34" charset="0"/>
              </a:rPr>
              <a:t>Switching supplier</a:t>
            </a:r>
            <a:endParaRPr lang="en-GB" altLang="en-US" sz="5400" b="1" dirty="0">
              <a:latin typeface="Arial" panose="020B0604020202020204" pitchFamily="34" charset="0"/>
              <a:cs typeface="Arial" panose="020B0604020202020204" pitchFamily="34" charset="0"/>
            </a:endParaRPr>
          </a:p>
        </p:txBody>
      </p:sp>
      <p:grpSp>
        <p:nvGrpSpPr>
          <p:cNvPr id="9" name="Group 8"/>
          <p:cNvGrpSpPr/>
          <p:nvPr/>
        </p:nvGrpSpPr>
        <p:grpSpPr>
          <a:xfrm>
            <a:off x="4733183" y="5589239"/>
            <a:ext cx="4205073" cy="1152129"/>
            <a:chOff x="4733183" y="5589239"/>
            <a:chExt cx="4205073" cy="1152129"/>
          </a:xfrm>
        </p:grpSpPr>
        <p:pic>
          <p:nvPicPr>
            <p:cNvPr id="4"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6667" t="19373" r="29342" b="11087"/>
            <a:stretch/>
          </p:blipFill>
          <p:spPr bwMode="auto">
            <a:xfrm>
              <a:off x="4733183" y="5589239"/>
              <a:ext cx="1134961" cy="1125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descr="C:\Documents and Settings\bakera\my documents\Downloads\Logo_CMYK_300_A3 (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84168" y="5589240"/>
              <a:ext cx="1152128" cy="115212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56894" t="68180" r="19524" b="17507"/>
            <a:stretch/>
          </p:blipFill>
          <p:spPr bwMode="auto">
            <a:xfrm>
              <a:off x="7425362" y="5877272"/>
              <a:ext cx="1512894"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41567910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07088" cy="1143000"/>
          </a:xfrm>
        </p:spPr>
        <p:txBody>
          <a:bodyPr>
            <a:normAutofit fontScale="90000"/>
          </a:bodyPr>
          <a:lstStyle/>
          <a:p>
            <a:pPr algn="l"/>
            <a:r>
              <a:rPr lang="en-GB" altLang="en-US" b="1" dirty="0" smtClean="0">
                <a:latin typeface="Arial" panose="020B0604020202020204" pitchFamily="34" charset="0"/>
                <a:cs typeface="Arial" panose="020B0604020202020204" pitchFamily="34" charset="0"/>
              </a:rPr>
              <a:t>Information required to make an informed choice </a:t>
            </a:r>
            <a:endParaRPr lang="en-GB" alt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772816"/>
            <a:ext cx="6707088" cy="4525963"/>
          </a:xfrm>
        </p:spPr>
        <p:txBody>
          <a:bodyPr>
            <a:normAutofit/>
          </a:bodyPr>
          <a:lstStyle/>
          <a:p>
            <a:pPr marL="0" indent="0" fontAlgn="auto">
              <a:spcBef>
                <a:spcPts val="600"/>
              </a:spcBef>
              <a:spcAft>
                <a:spcPts val="0"/>
              </a:spcAft>
              <a:buNone/>
              <a:defRPr/>
            </a:pPr>
            <a:r>
              <a:rPr lang="en-GB" sz="2400" dirty="0">
                <a:latin typeface="Arial" panose="020B0604020202020204" pitchFamily="34" charset="0"/>
                <a:cs typeface="Arial" panose="020B0604020202020204" pitchFamily="34" charset="0"/>
              </a:rPr>
              <a:t>Find your most recent annual summary or bill. It will show you:</a:t>
            </a:r>
          </a:p>
          <a:p>
            <a:pPr marL="442913" indent="-442913">
              <a:spcBef>
                <a:spcPts val="600"/>
              </a:spcBef>
              <a:defRPr/>
            </a:pPr>
            <a:r>
              <a:rPr lang="en-GB" sz="2400" dirty="0">
                <a:latin typeface="Arial" panose="020B0604020202020204" pitchFamily="34" charset="0"/>
                <a:cs typeface="Arial" panose="020B0604020202020204" pitchFamily="34" charset="0"/>
              </a:rPr>
              <a:t>the name of the tariff you are currently on, and the tariff that is cheapest for you</a:t>
            </a:r>
          </a:p>
          <a:p>
            <a:pPr marL="442913" indent="-442913">
              <a:spcBef>
                <a:spcPts val="600"/>
              </a:spcBef>
              <a:defRPr/>
            </a:pPr>
            <a:r>
              <a:rPr lang="en-GB" sz="2400" dirty="0">
                <a:latin typeface="Arial" panose="020B0604020202020204" pitchFamily="34" charset="0"/>
                <a:cs typeface="Arial" panose="020B0604020202020204" pitchFamily="34" charset="0"/>
              </a:rPr>
              <a:t>how much energy you used in the last 12 months</a:t>
            </a:r>
          </a:p>
          <a:p>
            <a:pPr marL="442913" indent="-442913">
              <a:spcBef>
                <a:spcPts val="600"/>
              </a:spcBef>
              <a:defRPr/>
            </a:pPr>
            <a:r>
              <a:rPr lang="en-GB" sz="2400" dirty="0">
                <a:latin typeface="Arial" panose="020B0604020202020204" pitchFamily="34" charset="0"/>
                <a:cs typeface="Arial" panose="020B0604020202020204" pitchFamily="34" charset="0"/>
              </a:rPr>
              <a:t>your personal projection – how much energy your supplier estimates you’ll use over the next 12 months.</a:t>
            </a:r>
          </a:p>
          <a:p>
            <a:pPr marL="0" indent="0" fontAlgn="auto">
              <a:spcBef>
                <a:spcPts val="600"/>
              </a:spcBef>
              <a:spcAft>
                <a:spcPts val="0"/>
              </a:spcAft>
              <a:buNone/>
              <a:defRPr/>
            </a:pPr>
            <a:r>
              <a:rPr lang="en-GB" sz="2400" dirty="0">
                <a:latin typeface="Arial" panose="020B0604020202020204" pitchFamily="34" charset="0"/>
                <a:cs typeface="Arial" panose="020B0604020202020204" pitchFamily="34" charset="0"/>
              </a:rPr>
              <a:t>You will also need your postcode and to know how you pay for energy. </a:t>
            </a:r>
          </a:p>
        </p:txBody>
      </p:sp>
      <p:grpSp>
        <p:nvGrpSpPr>
          <p:cNvPr id="7" name="Group 6"/>
          <p:cNvGrpSpPr/>
          <p:nvPr/>
        </p:nvGrpSpPr>
        <p:grpSpPr>
          <a:xfrm>
            <a:off x="7425362" y="260648"/>
            <a:ext cx="1512894" cy="3456384"/>
            <a:chOff x="7430153" y="260648"/>
            <a:chExt cx="1512894" cy="3456384"/>
          </a:xfrm>
        </p:grpSpPr>
        <p:pic>
          <p:nvPicPr>
            <p:cNvPr id="4"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6667" t="19373" r="29342" b="11087"/>
            <a:stretch/>
          </p:blipFill>
          <p:spPr bwMode="auto">
            <a:xfrm>
              <a:off x="7600955" y="260648"/>
              <a:ext cx="1161709"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descr="C:\Documents and Settings\bakera\my documents\Downloads\Logo_CMYK_300_A3 (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85587" y="1556792"/>
              <a:ext cx="1152128" cy="115212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56894" t="68180" r="19524" b="17507"/>
            <a:stretch/>
          </p:blipFill>
          <p:spPr bwMode="auto">
            <a:xfrm>
              <a:off x="7430153" y="3140968"/>
              <a:ext cx="1512894"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9353925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07088" cy="1143000"/>
          </a:xfrm>
        </p:spPr>
        <p:txBody>
          <a:bodyPr>
            <a:normAutofit fontScale="90000"/>
          </a:bodyPr>
          <a:lstStyle/>
          <a:p>
            <a:pPr algn="l"/>
            <a:r>
              <a:rPr lang="en-GB" b="1" dirty="0" smtClean="0">
                <a:latin typeface="Arial" panose="020B0604020202020204" pitchFamily="34" charset="0"/>
                <a:cs typeface="Arial" panose="020B0604020202020204" pitchFamily="34" charset="0"/>
              </a:rPr>
              <a:t>Finding a better energy deal</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711349"/>
            <a:ext cx="6707088" cy="4525963"/>
          </a:xfrm>
        </p:spPr>
        <p:txBody>
          <a:bodyPr>
            <a:normAutofit/>
          </a:bodyPr>
          <a:lstStyle/>
          <a:p>
            <a:pPr>
              <a:spcBef>
                <a:spcPts val="600"/>
              </a:spcBef>
              <a:defRPr/>
            </a:pPr>
            <a:r>
              <a:rPr lang="en-GB" altLang="en-US" sz="2400" dirty="0">
                <a:latin typeface="Arial" panose="020B0604020202020204" pitchFamily="34" charset="0"/>
                <a:cs typeface="Arial" panose="020B0604020202020204" pitchFamily="34" charset="0"/>
              </a:rPr>
              <a:t>Talk to your supplier or view their website</a:t>
            </a:r>
            <a:r>
              <a:rPr lang="en-GB" altLang="en-US" sz="2400" dirty="0" smtClean="0">
                <a:latin typeface="Arial" panose="020B0604020202020204" pitchFamily="34" charset="0"/>
                <a:cs typeface="Arial" panose="020B0604020202020204" pitchFamily="34" charset="0"/>
              </a:rPr>
              <a:t>.</a:t>
            </a:r>
            <a:endParaRPr lang="en-GB" altLang="en-US" sz="1200" dirty="0">
              <a:latin typeface="Arial" panose="020B0604020202020204" pitchFamily="34" charset="0"/>
              <a:cs typeface="Arial" panose="020B0604020202020204" pitchFamily="34" charset="0"/>
            </a:endParaRPr>
          </a:p>
          <a:p>
            <a:pPr>
              <a:spcBef>
                <a:spcPts val="600"/>
              </a:spcBef>
              <a:defRPr/>
            </a:pPr>
            <a:r>
              <a:rPr lang="en-GB" sz="2400" dirty="0">
                <a:latin typeface="Arial" panose="020B0604020202020204" pitchFamily="34" charset="0"/>
                <a:cs typeface="Arial" panose="020B0604020202020204" pitchFamily="34" charset="0"/>
              </a:rPr>
              <a:t>Use the Citizens Advice comparison site energycompare.citizensadvice.org.uk </a:t>
            </a:r>
            <a:endParaRPr lang="en-GB" altLang="en-US" sz="2400" dirty="0">
              <a:latin typeface="Arial" panose="020B0604020202020204" pitchFamily="34" charset="0"/>
              <a:cs typeface="Arial" panose="020B0604020202020204" pitchFamily="34" charset="0"/>
            </a:endParaRPr>
          </a:p>
          <a:p>
            <a:pPr>
              <a:spcBef>
                <a:spcPts val="600"/>
              </a:spcBef>
              <a:defRPr/>
            </a:pPr>
            <a:r>
              <a:rPr lang="en-GB" altLang="en-US" sz="2400" dirty="0">
                <a:latin typeface="Arial" panose="020B0604020202020204" pitchFamily="34" charset="0"/>
                <a:cs typeface="Arial" panose="020B0604020202020204" pitchFamily="34" charset="0"/>
              </a:rPr>
              <a:t>Use an approved online price comparison site, found on </a:t>
            </a:r>
            <a:r>
              <a:rPr lang="en-GB" sz="2400" dirty="0">
                <a:latin typeface="Arial" panose="020B0604020202020204" pitchFamily="34" charset="0"/>
                <a:cs typeface="Arial" panose="020B0604020202020204" pitchFamily="34" charset="0"/>
              </a:rPr>
              <a:t>goenergyshopping.co.uk/confidence-code </a:t>
            </a:r>
            <a:endParaRPr lang="en-GB" altLang="en-US" sz="1200" dirty="0">
              <a:latin typeface="Arial" panose="020B0604020202020204" pitchFamily="34" charset="0"/>
              <a:cs typeface="Arial" panose="020B0604020202020204" pitchFamily="34" charset="0"/>
            </a:endParaRPr>
          </a:p>
          <a:p>
            <a:pPr>
              <a:spcBef>
                <a:spcPts val="600"/>
              </a:spcBef>
              <a:defRPr/>
            </a:pPr>
            <a:r>
              <a:rPr lang="en-GB" altLang="en-US" sz="2400" dirty="0">
                <a:latin typeface="Arial" panose="020B0604020202020204" pitchFamily="34" charset="0"/>
                <a:cs typeface="Arial" panose="020B0604020202020204" pitchFamily="34" charset="0"/>
              </a:rPr>
              <a:t>Contact other suppliers to compare deals</a:t>
            </a:r>
            <a:r>
              <a:rPr lang="en-GB" altLang="en-US" sz="2400" dirty="0" smtClean="0">
                <a:latin typeface="Arial" panose="020B0604020202020204" pitchFamily="34" charset="0"/>
                <a:cs typeface="Arial" panose="020B0604020202020204" pitchFamily="34" charset="0"/>
              </a:rPr>
              <a:t>.</a:t>
            </a:r>
            <a:endParaRPr lang="en-GB" altLang="en-US" sz="1200" dirty="0">
              <a:latin typeface="Arial" panose="020B0604020202020204" pitchFamily="34" charset="0"/>
              <a:cs typeface="Arial" panose="020B0604020202020204" pitchFamily="34" charset="0"/>
            </a:endParaRPr>
          </a:p>
          <a:p>
            <a:pPr>
              <a:spcBef>
                <a:spcPts val="600"/>
              </a:spcBef>
              <a:defRPr/>
            </a:pPr>
            <a:r>
              <a:rPr lang="en-GB" altLang="en-US" sz="2400" dirty="0">
                <a:latin typeface="Arial" panose="020B0604020202020204" pitchFamily="34" charset="0"/>
                <a:cs typeface="Arial" panose="020B0604020202020204" pitchFamily="34" charset="0"/>
              </a:rPr>
              <a:t>If you can’t access the internet call the Citizens Advice consumer service on 03454 04 05 06.</a:t>
            </a:r>
          </a:p>
        </p:txBody>
      </p:sp>
      <p:grpSp>
        <p:nvGrpSpPr>
          <p:cNvPr id="7" name="Group 6"/>
          <p:cNvGrpSpPr/>
          <p:nvPr/>
        </p:nvGrpSpPr>
        <p:grpSpPr>
          <a:xfrm>
            <a:off x="7425362" y="260648"/>
            <a:ext cx="1512894" cy="3456384"/>
            <a:chOff x="7430153" y="260648"/>
            <a:chExt cx="1512894" cy="3456384"/>
          </a:xfrm>
        </p:grpSpPr>
        <p:pic>
          <p:nvPicPr>
            <p:cNvPr id="4"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6667" t="19373" r="29342" b="11087"/>
            <a:stretch/>
          </p:blipFill>
          <p:spPr bwMode="auto">
            <a:xfrm>
              <a:off x="7600955" y="260648"/>
              <a:ext cx="1161709"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descr="C:\Documents and Settings\bakera\my documents\Downloads\Logo_CMYK_300_A3 (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85587" y="1556792"/>
              <a:ext cx="1152128" cy="115212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56894" t="68180" r="19524" b="17507"/>
            <a:stretch/>
          </p:blipFill>
          <p:spPr bwMode="auto">
            <a:xfrm>
              <a:off x="7430153" y="3140968"/>
              <a:ext cx="1512894"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16042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07088" cy="1143000"/>
          </a:xfrm>
        </p:spPr>
        <p:txBody>
          <a:bodyPr>
            <a:normAutofit/>
          </a:bodyPr>
          <a:lstStyle/>
          <a:p>
            <a:pPr algn="l"/>
            <a:r>
              <a:rPr lang="en-GB" sz="3200" b="1" dirty="0" smtClean="0">
                <a:latin typeface="Arial" panose="020B0604020202020204" pitchFamily="34" charset="0"/>
                <a:cs typeface="Arial" panose="020B0604020202020204" pitchFamily="34" charset="0"/>
              </a:rPr>
              <a:t>Before switching</a:t>
            </a:r>
            <a:endParaRPr lang="en-GB"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711349"/>
            <a:ext cx="6707088" cy="4525963"/>
          </a:xfrm>
        </p:spPr>
        <p:txBody>
          <a:bodyPr>
            <a:noAutofit/>
          </a:bodyPr>
          <a:lstStyle/>
          <a:p>
            <a:pPr>
              <a:spcBef>
                <a:spcPts val="600"/>
              </a:spcBef>
              <a:buFont typeface="Arial" charset="0"/>
              <a:buChar char="•"/>
            </a:pPr>
            <a:r>
              <a:rPr lang="en-GB" altLang="en-US" sz="1800" b="1" dirty="0" smtClean="0">
                <a:latin typeface="Arial" panose="020B0604020202020204" pitchFamily="34" charset="0"/>
                <a:cs typeface="Arial" panose="020B0604020202020204" pitchFamily="34" charset="0"/>
              </a:rPr>
              <a:t>How do you want to pay?</a:t>
            </a:r>
            <a:r>
              <a:rPr lang="en-GB" altLang="en-US" sz="1800" dirty="0" smtClean="0">
                <a:latin typeface="Arial" panose="020B0604020202020204" pitchFamily="34" charset="0"/>
                <a:cs typeface="Arial" panose="020B0604020202020204" pitchFamily="34" charset="0"/>
              </a:rPr>
              <a:t> Suppliers offer a range of payment options, so make sure that you choose one that is right for your circumstances.</a:t>
            </a:r>
          </a:p>
          <a:p>
            <a:pPr>
              <a:spcBef>
                <a:spcPts val="600"/>
              </a:spcBef>
              <a:buFont typeface="Arial" charset="0"/>
              <a:buChar char="•"/>
            </a:pPr>
            <a:r>
              <a:rPr lang="en-GB" altLang="en-US" sz="1800" b="1" dirty="0" smtClean="0">
                <a:latin typeface="Arial" panose="020B0604020202020204" pitchFamily="34" charset="0"/>
                <a:cs typeface="Arial" panose="020B0604020202020204" pitchFamily="34" charset="0"/>
              </a:rPr>
              <a:t>Can you manage your bills online?</a:t>
            </a:r>
            <a:r>
              <a:rPr lang="en-GB" altLang="en-US" sz="1800" dirty="0" smtClean="0">
                <a:latin typeface="Arial" panose="020B0604020202020204" pitchFamily="34" charset="0"/>
                <a:cs typeface="Arial" panose="020B0604020202020204" pitchFamily="34" charset="0"/>
              </a:rPr>
              <a:t> Discounts are available for dual-fuel accounts and managing your account online.</a:t>
            </a:r>
          </a:p>
          <a:p>
            <a:pPr>
              <a:spcBef>
                <a:spcPts val="600"/>
              </a:spcBef>
              <a:buFont typeface="Arial" charset="0"/>
              <a:buChar char="•"/>
            </a:pPr>
            <a:r>
              <a:rPr lang="en-GB" altLang="en-US" sz="1800" b="1" dirty="0" smtClean="0">
                <a:latin typeface="Arial" panose="020B0604020202020204" pitchFamily="34" charset="0"/>
                <a:cs typeface="Arial" panose="020B0604020202020204" pitchFamily="34" charset="0"/>
              </a:rPr>
              <a:t>Do you owe money to your current supplier? </a:t>
            </a:r>
            <a:r>
              <a:rPr lang="en-GB" altLang="en-US" sz="1800" dirty="0" smtClean="0">
                <a:latin typeface="Arial" panose="020B0604020202020204" pitchFamily="34" charset="0"/>
                <a:cs typeface="Arial" panose="020B0604020202020204" pitchFamily="34" charset="0"/>
              </a:rPr>
              <a:t>If you have an outstanding debt to your supplier find out what your options are.</a:t>
            </a:r>
          </a:p>
          <a:p>
            <a:pPr>
              <a:spcBef>
                <a:spcPts val="600"/>
              </a:spcBef>
              <a:buFont typeface="Arial" charset="0"/>
              <a:buChar char="•"/>
            </a:pPr>
            <a:r>
              <a:rPr lang="en-GB" altLang="en-US" sz="1800" b="1" dirty="0" smtClean="0">
                <a:latin typeface="Arial" panose="020B0604020202020204" pitchFamily="34" charset="0"/>
                <a:cs typeface="Arial" panose="020B0604020202020204" pitchFamily="34" charset="0"/>
              </a:rPr>
              <a:t>Which tariff suits you best? </a:t>
            </a:r>
            <a:r>
              <a:rPr lang="en-GB" altLang="en-US" sz="1800" dirty="0" smtClean="0">
                <a:latin typeface="Arial" panose="020B0604020202020204" pitchFamily="34" charset="0"/>
                <a:cs typeface="Arial" panose="020B0604020202020204" pitchFamily="34" charset="0"/>
              </a:rPr>
              <a:t>Fixed price tariffs may be the cheapest but there could be penalties if you switch before the end of the deal.</a:t>
            </a:r>
          </a:p>
          <a:p>
            <a:pPr>
              <a:spcBef>
                <a:spcPts val="600"/>
              </a:spcBef>
              <a:buFont typeface="Arial" charset="0"/>
              <a:buChar char="•"/>
            </a:pPr>
            <a:r>
              <a:rPr lang="en-GB" altLang="en-US" sz="1800" b="1" dirty="0" smtClean="0">
                <a:latin typeface="Arial" panose="020B0604020202020204" pitchFamily="34" charset="0"/>
                <a:cs typeface="Arial" panose="020B0604020202020204" pitchFamily="34" charset="0"/>
              </a:rPr>
              <a:t>Do you currently receive Warm Home Discount? </a:t>
            </a:r>
            <a:r>
              <a:rPr lang="en-GB" altLang="en-US" sz="1800" dirty="0" smtClean="0">
                <a:latin typeface="Arial" panose="020B0604020202020204" pitchFamily="34" charset="0"/>
                <a:cs typeface="Arial" panose="020B0604020202020204" pitchFamily="34" charset="0"/>
              </a:rPr>
              <a:t>If you get the Warm Home Discount it’s worth checking whether you will still get this help if you switch.</a:t>
            </a:r>
          </a:p>
        </p:txBody>
      </p:sp>
      <p:grpSp>
        <p:nvGrpSpPr>
          <p:cNvPr id="7" name="Group 6"/>
          <p:cNvGrpSpPr/>
          <p:nvPr/>
        </p:nvGrpSpPr>
        <p:grpSpPr>
          <a:xfrm>
            <a:off x="7425362" y="260648"/>
            <a:ext cx="1512894" cy="3456384"/>
            <a:chOff x="7430153" y="260648"/>
            <a:chExt cx="1512894" cy="3456384"/>
          </a:xfrm>
        </p:grpSpPr>
        <p:pic>
          <p:nvPicPr>
            <p:cNvPr id="4"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6667" t="19373" r="29342" b="11087"/>
            <a:stretch/>
          </p:blipFill>
          <p:spPr bwMode="auto">
            <a:xfrm>
              <a:off x="7600955" y="260648"/>
              <a:ext cx="1161709"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descr="C:\Documents and Settings\bakera\my documents\Downloads\Logo_CMYK_300_A3 (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85587" y="1556792"/>
              <a:ext cx="1152128" cy="115212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56894" t="68180" r="19524" b="17507"/>
            <a:stretch/>
          </p:blipFill>
          <p:spPr bwMode="auto">
            <a:xfrm>
              <a:off x="7430153" y="3140968"/>
              <a:ext cx="1512894"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10236757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07088" cy="1143000"/>
          </a:xfrm>
        </p:spPr>
        <p:txBody>
          <a:bodyPr>
            <a:normAutofit/>
          </a:bodyPr>
          <a:lstStyle/>
          <a:p>
            <a:pPr marL="0" lvl="1"/>
            <a:r>
              <a:rPr lang="en-GB" altLang="en-US" sz="3200" b="1" dirty="0" smtClean="0">
                <a:latin typeface="Arial" panose="020B0604020202020204" pitchFamily="34" charset="0"/>
                <a:cs typeface="Arial" panose="020B0604020202020204" pitchFamily="34" charset="0"/>
              </a:rPr>
              <a:t>Can everyone switch?</a:t>
            </a:r>
            <a:endParaRPr lang="en-GB" alt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711349"/>
            <a:ext cx="6707088" cy="4525963"/>
          </a:xfrm>
        </p:spPr>
        <p:txBody>
          <a:bodyPr>
            <a:noAutofit/>
          </a:bodyPr>
          <a:lstStyle/>
          <a:p>
            <a:pPr>
              <a:spcBef>
                <a:spcPts val="600"/>
              </a:spcBef>
            </a:pPr>
            <a:r>
              <a:rPr lang="en-GB" altLang="en-US" sz="1800" dirty="0" smtClean="0">
                <a:latin typeface="Arial" panose="020B0604020202020204" pitchFamily="34" charset="0"/>
                <a:cs typeface="Arial" panose="020B0604020202020204" pitchFamily="34" charset="0"/>
              </a:rPr>
              <a:t>Most people can switch supplier.</a:t>
            </a:r>
          </a:p>
          <a:p>
            <a:pPr>
              <a:spcBef>
                <a:spcPts val="600"/>
              </a:spcBef>
            </a:pPr>
            <a:r>
              <a:rPr lang="en-GB" altLang="en-US" sz="1800" dirty="0" smtClean="0">
                <a:latin typeface="Arial" panose="020B0604020202020204" pitchFamily="34" charset="0"/>
                <a:cs typeface="Arial" panose="020B0604020202020204" pitchFamily="34" charset="0"/>
              </a:rPr>
              <a:t>With a pay-as-you-go meter you can switch with a debt of up to £500.</a:t>
            </a:r>
          </a:p>
          <a:p>
            <a:pPr>
              <a:spcBef>
                <a:spcPts val="600"/>
              </a:spcBef>
            </a:pPr>
            <a:r>
              <a:rPr lang="en-GB" altLang="en-US" sz="1800" dirty="0" smtClean="0">
                <a:latin typeface="Arial" panose="020B0604020202020204" pitchFamily="34" charset="0"/>
                <a:cs typeface="Arial" panose="020B0604020202020204" pitchFamily="34" charset="0"/>
              </a:rPr>
              <a:t>If you rent and you are responsible for energy bills, you have the right to switch.  A landlord only has the right to choose energy supplier if they are paying the energy bills.  </a:t>
            </a:r>
          </a:p>
          <a:p>
            <a:pPr marL="0" indent="0">
              <a:spcBef>
                <a:spcPts val="600"/>
              </a:spcBef>
              <a:buNone/>
            </a:pPr>
            <a:r>
              <a:rPr lang="en-GB" altLang="en-US" sz="1800" b="1" dirty="0" smtClean="0">
                <a:latin typeface="Arial" panose="020B0604020202020204" pitchFamily="34" charset="0"/>
                <a:cs typeface="Arial" panose="020B0604020202020204" pitchFamily="34" charset="0"/>
              </a:rPr>
              <a:t>If you switch:</a:t>
            </a:r>
          </a:p>
          <a:p>
            <a:pPr>
              <a:spcBef>
                <a:spcPts val="600"/>
              </a:spcBef>
              <a:buFont typeface="Arial" charset="0"/>
              <a:buChar char="•"/>
            </a:pPr>
            <a:r>
              <a:rPr lang="en-GB" altLang="en-US" sz="1800" dirty="0" smtClean="0">
                <a:latin typeface="Arial" panose="020B0604020202020204" pitchFamily="34" charset="0"/>
                <a:cs typeface="Arial" panose="020B0604020202020204" pitchFamily="34" charset="0"/>
              </a:rPr>
              <a:t>There is no danger of your energy supply being disconnected.</a:t>
            </a:r>
          </a:p>
          <a:p>
            <a:pPr>
              <a:spcBef>
                <a:spcPts val="600"/>
              </a:spcBef>
              <a:buFont typeface="Arial" charset="0"/>
              <a:buChar char="•"/>
            </a:pPr>
            <a:r>
              <a:rPr lang="en-GB" altLang="en-US" sz="1800" dirty="0" smtClean="0">
                <a:latin typeface="Arial" panose="020B0604020202020204" pitchFamily="34" charset="0"/>
                <a:cs typeface="Arial" panose="020B0604020202020204" pitchFamily="34" charset="0"/>
              </a:rPr>
              <a:t>You will not need a new meter. </a:t>
            </a:r>
          </a:p>
          <a:p>
            <a:pPr>
              <a:spcBef>
                <a:spcPts val="600"/>
              </a:spcBef>
              <a:buFont typeface="Arial" charset="0"/>
              <a:buChar char="•"/>
            </a:pPr>
            <a:r>
              <a:rPr lang="en-GB" altLang="en-US" sz="1800" dirty="0" smtClean="0">
                <a:latin typeface="Arial" panose="020B0604020202020204" pitchFamily="34" charset="0"/>
                <a:cs typeface="Arial" panose="020B0604020202020204" pitchFamily="34" charset="0"/>
              </a:rPr>
              <a:t>The gas and electricity you receive in your home will remain the same.</a:t>
            </a:r>
          </a:p>
          <a:p>
            <a:pPr>
              <a:spcBef>
                <a:spcPts val="600"/>
              </a:spcBef>
              <a:buFont typeface="Arial" charset="0"/>
              <a:buChar char="•"/>
            </a:pPr>
            <a:r>
              <a:rPr lang="en-GB" altLang="en-US" sz="1800" dirty="0" smtClean="0">
                <a:latin typeface="Arial" panose="020B0604020202020204" pitchFamily="34" charset="0"/>
                <a:cs typeface="Arial" panose="020B0604020202020204" pitchFamily="34" charset="0"/>
              </a:rPr>
              <a:t>The only difference you will see is that your bill will be from your new supplier.</a:t>
            </a:r>
            <a:endParaRPr lang="en-GB" altLang="en-US" sz="1800" dirty="0">
              <a:latin typeface="Arial" panose="020B0604020202020204" pitchFamily="34" charset="0"/>
              <a:cs typeface="Arial" panose="020B0604020202020204" pitchFamily="34" charset="0"/>
            </a:endParaRPr>
          </a:p>
        </p:txBody>
      </p:sp>
      <p:grpSp>
        <p:nvGrpSpPr>
          <p:cNvPr id="7" name="Group 6"/>
          <p:cNvGrpSpPr/>
          <p:nvPr/>
        </p:nvGrpSpPr>
        <p:grpSpPr>
          <a:xfrm>
            <a:off x="7425362" y="260648"/>
            <a:ext cx="1512894" cy="3456384"/>
            <a:chOff x="7430153" y="260648"/>
            <a:chExt cx="1512894" cy="3456384"/>
          </a:xfrm>
        </p:grpSpPr>
        <p:pic>
          <p:nvPicPr>
            <p:cNvPr id="4"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6667" t="19373" r="29342" b="11087"/>
            <a:stretch/>
          </p:blipFill>
          <p:spPr bwMode="auto">
            <a:xfrm>
              <a:off x="7600955" y="260648"/>
              <a:ext cx="1161709"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descr="C:\Documents and Settings\bakera\my documents\Downloads\Logo_CMYK_300_A3 (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85587" y="1556792"/>
              <a:ext cx="1152128" cy="115212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56894" t="68180" r="19524" b="17507"/>
            <a:stretch/>
          </p:blipFill>
          <p:spPr bwMode="auto">
            <a:xfrm>
              <a:off x="7430153" y="3140968"/>
              <a:ext cx="1512894"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3970181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TotalTime>
  <Words>1463</Words>
  <Application>Microsoft Office PowerPoint</Application>
  <PresentationFormat>On-screen Show (4:3)</PresentationFormat>
  <Paragraphs>132</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Energy Best Deal</vt:lpstr>
      <vt:lpstr>Simpler, clearer, fairer</vt:lpstr>
      <vt:lpstr>Every year, ask yourself:</vt:lpstr>
      <vt:lpstr>Switching supplier</vt:lpstr>
      <vt:lpstr>Information required to make an informed choice </vt:lpstr>
      <vt:lpstr>Finding a better energy deal</vt:lpstr>
      <vt:lpstr>Before switching</vt:lpstr>
      <vt:lpstr>Can everyone switch?</vt:lpstr>
      <vt:lpstr>Choosing the right tariff and payment method</vt:lpstr>
      <vt:lpstr>Switching to a new supplier</vt:lpstr>
      <vt:lpstr>Help available</vt:lpstr>
      <vt:lpstr>Priority Services Register (PSR)</vt:lpstr>
      <vt:lpstr>Getting help with your energy bills</vt:lpstr>
      <vt:lpstr>Warm Home Discount</vt:lpstr>
      <vt:lpstr>Help from the Government</vt:lpstr>
      <vt:lpstr>Initiatives where you live</vt:lpstr>
      <vt:lpstr>Private one-to-one appointments available (Energy Best Deal Extra Appointments)</vt:lpstr>
      <vt:lpstr>Energy saving tips</vt:lpstr>
      <vt:lpstr>Cutting your energy bills by making your home more energy efficient</vt:lpstr>
      <vt:lpstr>Prepayment meters (also called pay-as-you-go)</vt:lpstr>
      <vt:lpstr>The 2015-16 Energy Best Deal campaign is supported by:  EDF Energy First Utility Scottish Power SSE Utility Warehouse</vt:lpstr>
    </vt:vector>
  </TitlesOfParts>
  <Company>CAB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Baker, Alex</dc:creator>
  <cp:lastModifiedBy>Baker, Alex</cp:lastModifiedBy>
  <cp:revision>14</cp:revision>
  <dcterms:created xsi:type="dcterms:W3CDTF">2015-09-28T13:53:34Z</dcterms:created>
  <dcterms:modified xsi:type="dcterms:W3CDTF">2015-10-07T10:09:17Z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M_LastInsertion">
    <vt:lpwstr>UNCLASSIFIED</vt:lpwstr>
  </property>
  <property fmtid="{D5CDD505-2E9C-101B-9397-08002B2CF9AE}" pid="3" name="PM_SecurityClassification">
    <vt:lpwstr>UNCLASSIFIED</vt:lpwstr>
  </property>
  <property fmtid="{D5CDD505-2E9C-101B-9397-08002B2CF9AE}" pid="4" name="PM_Qualifier">
    <vt:lpwstr/>
  </property>
  <property fmtid="{D5CDD505-2E9C-101B-9397-08002B2CF9AE}" pid="5" name="PM_DisplayValueSecClassificationWithQualifier">
    <vt:lpwstr>UNCLASSIFIED</vt:lpwstr>
  </property>
  <property fmtid="{D5CDD505-2E9C-101B-9397-08002B2CF9AE}" pid="6" name="PM_InsertionValue">
    <vt:lpwstr>UNCLASSIFIED</vt:lpwstr>
  </property>
  <property fmtid="{D5CDD505-2E9C-101B-9397-08002B2CF9AE}" pid="7" name="PM_Originator_Hash_SHA1">
    <vt:lpwstr>BBC043F8AD2651D667ED53BDF74B151D6C527673</vt:lpwstr>
  </property>
  <property fmtid="{D5CDD505-2E9C-101B-9397-08002B2CF9AE}" pid="8" name="PM_Hash_Version">
    <vt:lpwstr>2012.2</vt:lpwstr>
  </property>
  <property fmtid="{D5CDD505-2E9C-101B-9397-08002B2CF9AE}" pid="9" name="PM_Hash_Salt">
    <vt:lpwstr>317E28FD343AA113C5BB0C016A08FD9F</vt:lpwstr>
  </property>
  <property fmtid="{D5CDD505-2E9C-101B-9397-08002B2CF9AE}" pid="10" name="PM_Hash_SHA1">
    <vt:lpwstr>8ED7A17AED5B0B1F206CDF793F5DAFADDC38DE7F</vt:lpwstr>
  </property>
</Properties>
</file>