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0" r:id="rId2"/>
    <p:sldId id="303" r:id="rId3"/>
    <p:sldId id="302" r:id="rId4"/>
    <p:sldId id="292" r:id="rId5"/>
    <p:sldId id="294" r:id="rId6"/>
    <p:sldId id="304" r:id="rId7"/>
    <p:sldId id="298" r:id="rId8"/>
    <p:sldId id="296" r:id="rId9"/>
    <p:sldId id="300" r:id="rId10"/>
    <p:sldId id="293" r:id="rId11"/>
  </p:sldIdLst>
  <p:sldSz cx="12192000" cy="6858000"/>
  <p:notesSz cx="6858000" cy="97345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36" cy="487656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79" y="0"/>
            <a:ext cx="2971536" cy="487656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88B0621-C49D-4329-9CFC-3FBB99CFDE49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6894"/>
            <a:ext cx="2971536" cy="487656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79" y="9246894"/>
            <a:ext cx="2971536" cy="487656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2F6418-2DC4-4F9E-8738-D64E57F35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991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CD12B-AA9A-42FD-A487-671A23B957E9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0A4D-E1F6-4F36-A014-951F2FFF28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2B337-6C55-4D17-9E36-DD3FE4A4BECA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0B48-6BA1-485C-9619-38FF497EC3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28597-3AB6-4D43-B298-755B7A3CC740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D9CDE-CF4B-4E29-A2A3-62E7C126EB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163175" y="6016625"/>
            <a:ext cx="1647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3D67-3281-480F-AC44-BB6942F2D652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D545-E8C3-40E1-8526-EEAD1BCCF8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097BE-94B0-4CE2-A721-7BF4813F158C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5165-D2A0-43CE-95A8-B07D91FC7C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16E9-78BB-4C22-8951-DC1ACD2C6876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F20E-073B-4065-A72B-B73F327336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F7A0-70C6-455F-807E-6158EAEDA456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66F2-9112-440A-B926-EAD07CC06C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21F0E-A746-4EC7-B9B1-D66FAEC37F31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1705-D48B-48A1-9C2D-D028982FA8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D635-30E1-411E-B6A7-63F30CFDEEA4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45FB5-775A-4C3A-B0EA-CE8AB4393C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7F5D-6B40-43C5-A868-3A455270632D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CFE6C-AC44-4D19-8A5E-9BBA45A072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10C9-DB27-43AA-96C6-85FE23A6E90C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33527-FF6E-4EFB-B412-D61540051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3AAE84-5C59-478A-A1B4-D737FB952847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DF802D-025A-44FB-B203-38BE3A3632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cpalmer@yesslaw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838200" y="2375691"/>
            <a:ext cx="10515600" cy="1325563"/>
          </a:xfrm>
        </p:spPr>
        <p:txBody>
          <a:bodyPr/>
          <a:lstStyle/>
          <a:p>
            <a:pPr algn="ctr"/>
            <a:r>
              <a:rPr lang="en-GB" sz="6600" b="1" dirty="0" smtClean="0"/>
              <a:t> </a:t>
            </a:r>
            <a:r>
              <a:rPr lang="en-GB" sz="4000" b="1" dirty="0" smtClean="0"/>
              <a:t>Solutions: Alternative Dispute Resolution</a:t>
            </a:r>
            <a:endParaRPr lang="en-GB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GB" sz="1800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en-GB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959580" y="3435569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Camilla Palmer</a:t>
            </a:r>
            <a:r>
              <a:rPr lang="en-GB" sz="5400" dirty="0" smtClean="0">
                <a:latin typeface="+mj-lt"/>
              </a:rPr>
              <a:t/>
            </a:r>
            <a:br>
              <a:rPr lang="en-GB" sz="5400" dirty="0" smtClean="0">
                <a:latin typeface="+mj-lt"/>
              </a:rPr>
            </a:br>
            <a:endParaRPr lang="en-GB" sz="1400" dirty="0" smtClean="0">
              <a:latin typeface="+mj-lt"/>
            </a:endParaRPr>
          </a:p>
          <a:p>
            <a:pPr algn="ctr"/>
            <a:r>
              <a:rPr lang="en-GB" sz="2000" dirty="0" smtClean="0">
                <a:latin typeface="+mj-lt"/>
                <a:hlinkClick r:id="rId2"/>
              </a:rPr>
              <a:t>cpalmer@yesslaw.org.uk</a:t>
            </a:r>
            <a:endParaRPr lang="en-GB" sz="2000" dirty="0" smtClean="0">
              <a:latin typeface="+mj-lt"/>
            </a:endParaRPr>
          </a:p>
          <a:p>
            <a:pPr algn="ctr"/>
            <a:r>
              <a:rPr lang="en-GB" sz="2000" dirty="0" smtClean="0">
                <a:latin typeface="+mj-lt"/>
              </a:rPr>
              <a:t>020 3701 7531</a:t>
            </a:r>
            <a:endParaRPr lang="en-GB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3731" y="6511527"/>
            <a:ext cx="1071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n-lt"/>
              </a:rPr>
              <a:t>YOUR EMPLOYMENT SETTLEMENT SERVICE (YESS), NEW WING, SOMERSET HOUSE, STRAND, LONDON, WC2R 1LA</a:t>
            </a:r>
            <a:endParaRPr lang="en-GB" sz="16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25" y="5813959"/>
            <a:ext cx="3105150" cy="342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2970" y="1479923"/>
            <a:ext cx="6726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latin typeface="+mj-lt"/>
              </a:rPr>
              <a:t>RESOLVING WORKPLACE DISPUTES WITHOUT LITIGATION</a:t>
            </a:r>
            <a:endParaRPr lang="en-GB" sz="2000" i="1" dirty="0">
              <a:latin typeface="+mj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472" y="19856"/>
            <a:ext cx="3543300" cy="1514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788" y="1202784"/>
            <a:ext cx="4458584" cy="19056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0" y="298201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i="1" dirty="0">
                <a:latin typeface="+mn-lt"/>
              </a:rPr>
              <a:t>RESOLVING WORKPLACE DISPUTES WITHOUT LITIGATION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714376" y="6488668"/>
            <a:ext cx="11896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+mj-lt"/>
              </a:rPr>
              <a:t>YOUR EMPLOYMENT SETTLEMENT SERVICE (YESS), NEW WING, SOMERSET HOUSE, STRAND, LONDON, WC2R 1LA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0412" y="4762500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PHONE: 020 3701 7530</a:t>
            </a:r>
          </a:p>
          <a:p>
            <a:pPr algn="ctr"/>
            <a:r>
              <a:rPr lang="en-GB" dirty="0" smtClean="0"/>
              <a:t>EMAIL: INFO@YESSLAW.ORG.UK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94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Intermediaries: 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b="1" dirty="0" smtClean="0"/>
              <a:t>prevent conflict</a:t>
            </a:r>
            <a:r>
              <a:rPr lang="en-GB" dirty="0" smtClean="0"/>
              <a:t> in first place</a:t>
            </a:r>
            <a:endParaRPr lang="en-GB" dirty="0" smtClean="0"/>
          </a:p>
          <a:p>
            <a:r>
              <a:rPr lang="en-GB" dirty="0" smtClean="0"/>
              <a:t>To </a:t>
            </a:r>
            <a:r>
              <a:rPr lang="en-GB" b="1" dirty="0" smtClean="0"/>
              <a:t>clarify misunderstandings </a:t>
            </a:r>
            <a:r>
              <a:rPr lang="en-GB" dirty="0" smtClean="0"/>
              <a:t>– communications (or lack of), the law, how others have been treated</a:t>
            </a:r>
          </a:p>
          <a:p>
            <a:r>
              <a:rPr lang="en-GB" dirty="0" smtClean="0"/>
              <a:t>To </a:t>
            </a:r>
            <a:r>
              <a:rPr lang="en-GB" b="1" dirty="0" smtClean="0"/>
              <a:t>avoid grievances</a:t>
            </a:r>
          </a:p>
          <a:p>
            <a:r>
              <a:rPr lang="en-GB" dirty="0" smtClean="0"/>
              <a:t>To </a:t>
            </a:r>
            <a:r>
              <a:rPr lang="en-GB" b="1" dirty="0" smtClean="0"/>
              <a:t>bridge the gap </a:t>
            </a:r>
            <a:r>
              <a:rPr lang="en-GB" dirty="0" smtClean="0"/>
              <a:t>between employer and employee in a positive way</a:t>
            </a:r>
          </a:p>
          <a:p>
            <a:r>
              <a:rPr lang="en-GB" dirty="0" smtClean="0"/>
              <a:t>To </a:t>
            </a:r>
            <a:r>
              <a:rPr lang="en-GB" b="1" dirty="0" smtClean="0"/>
              <a:t>solve the problem </a:t>
            </a:r>
            <a:r>
              <a:rPr lang="en-GB" dirty="0" smtClean="0"/>
              <a:t>positively/amicably which helps the employee move on and/or remain employed</a:t>
            </a:r>
          </a:p>
          <a:p>
            <a:r>
              <a:rPr lang="en-GB" b="1" dirty="0" smtClean="0"/>
              <a:t>Avoidance of litigation </a:t>
            </a:r>
            <a:r>
              <a:rPr lang="en-GB" dirty="0" smtClean="0"/>
              <a:t>-  time, stress, costs, career damage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24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7264"/>
            <a:ext cx="10515600" cy="1325563"/>
          </a:xfrm>
        </p:spPr>
        <p:txBody>
          <a:bodyPr/>
          <a:lstStyle/>
          <a:p>
            <a:r>
              <a:rPr lang="en-GB" dirty="0" smtClean="0"/>
              <a:t>Types of intermediaries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Mediation: commercial or judicial</a:t>
            </a:r>
          </a:p>
          <a:p>
            <a:r>
              <a:rPr lang="en-GB" sz="3600" dirty="0" smtClean="0"/>
              <a:t>ACAS</a:t>
            </a:r>
          </a:p>
          <a:p>
            <a:r>
              <a:rPr lang="en-GB" sz="3600" dirty="0" smtClean="0"/>
              <a:t>Arbitration</a:t>
            </a:r>
          </a:p>
          <a:p>
            <a:r>
              <a:rPr lang="en-GB" sz="3600" dirty="0" smtClean="0"/>
              <a:t>ADR under YESS – advising employee or employer by </a:t>
            </a:r>
          </a:p>
          <a:p>
            <a:pPr lvl="1"/>
            <a:r>
              <a:rPr lang="en-GB" sz="3200" dirty="0" smtClean="0"/>
              <a:t>focussing on solutions not legal </a:t>
            </a:r>
            <a:r>
              <a:rPr lang="en-GB" sz="3200" dirty="0" smtClean="0"/>
              <a:t>rights</a:t>
            </a:r>
            <a:endParaRPr lang="en-GB" sz="3200" dirty="0" smtClean="0"/>
          </a:p>
          <a:p>
            <a:pPr lvl="1"/>
            <a:r>
              <a:rPr lang="en-GB" sz="3200" dirty="0" smtClean="0"/>
              <a:t>resolution with constructive dialogue - without </a:t>
            </a:r>
            <a:r>
              <a:rPr lang="en-GB" sz="3200" dirty="0" smtClean="0"/>
              <a:t>litigation </a:t>
            </a:r>
            <a:endParaRPr lang="en-GB" sz="3200" dirty="0" smtClean="0"/>
          </a:p>
          <a:p>
            <a:pPr lvl="1"/>
            <a:r>
              <a:rPr lang="en-GB" sz="3200" dirty="0" smtClean="0"/>
              <a:t>finding a </a:t>
            </a:r>
            <a:r>
              <a:rPr lang="en-GB" sz="3200" dirty="0" smtClean="0"/>
              <a:t>‘win </a:t>
            </a:r>
            <a:r>
              <a:rPr lang="en-GB" sz="3200" dirty="0" err="1" smtClean="0"/>
              <a:t>win</a:t>
            </a:r>
            <a:r>
              <a:rPr lang="en-GB" sz="3200" dirty="0" smtClean="0"/>
              <a:t>’ for both </a:t>
            </a:r>
            <a:r>
              <a:rPr lang="en-GB" sz="3200" dirty="0" smtClean="0"/>
              <a:t>parties </a:t>
            </a:r>
          </a:p>
          <a:p>
            <a:pPr lvl="1"/>
            <a:r>
              <a:rPr lang="en-GB" sz="3200" dirty="0" smtClean="0"/>
              <a:t>thinking </a:t>
            </a:r>
            <a:r>
              <a:rPr lang="en-GB" sz="3200" dirty="0" smtClean="0"/>
              <a:t>outside the box </a:t>
            </a:r>
          </a:p>
          <a:p>
            <a:pPr lvl="1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11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Bullying/harassment: actual or perceived</a:t>
            </a:r>
          </a:p>
          <a:p>
            <a:r>
              <a:rPr lang="en-GB" dirty="0" smtClean="0"/>
              <a:t>Side-lining pregnant workers, those on mat leave and returners</a:t>
            </a:r>
          </a:p>
          <a:p>
            <a:r>
              <a:rPr lang="en-GB" dirty="0" smtClean="0"/>
              <a:t>Disability discrimination </a:t>
            </a:r>
            <a:r>
              <a:rPr lang="en-GB" dirty="0" err="1" smtClean="0"/>
              <a:t>eg</a:t>
            </a:r>
            <a:r>
              <a:rPr lang="en-GB" dirty="0" smtClean="0"/>
              <a:t> reasonable adjustments</a:t>
            </a:r>
          </a:p>
          <a:p>
            <a:r>
              <a:rPr lang="en-GB" dirty="0" smtClean="0"/>
              <a:t>Work related stress / depression which may lead to a disability</a:t>
            </a:r>
          </a:p>
          <a:p>
            <a:r>
              <a:rPr lang="en-GB" dirty="0" smtClean="0"/>
              <a:t>Sickness absence – often lengthy with little communication</a:t>
            </a:r>
          </a:p>
          <a:p>
            <a:r>
              <a:rPr lang="en-GB" dirty="0" smtClean="0"/>
              <a:t>Misunderstanding of legal rights – by employer and employee</a:t>
            </a:r>
          </a:p>
          <a:p>
            <a:r>
              <a:rPr lang="en-GB" dirty="0" smtClean="0"/>
              <a:t>Dismissal/resignation following discrimination (actual/perceived)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69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aims for employees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Remain employed – same/equivalent job;</a:t>
            </a:r>
          </a:p>
          <a:p>
            <a:r>
              <a:rPr lang="en-GB" dirty="0" smtClean="0"/>
              <a:t>Flexible working in same or different job;</a:t>
            </a:r>
          </a:p>
          <a:p>
            <a:r>
              <a:rPr lang="en-GB" dirty="0" smtClean="0"/>
              <a:t>Remaining employed </a:t>
            </a:r>
            <a:r>
              <a:rPr lang="en-GB" dirty="0" smtClean="0"/>
              <a:t>temporarily to </a:t>
            </a:r>
            <a:r>
              <a:rPr lang="en-GB" dirty="0" smtClean="0"/>
              <a:t>find alternative work;</a:t>
            </a:r>
          </a:p>
          <a:p>
            <a:r>
              <a:rPr lang="en-GB" dirty="0" smtClean="0"/>
              <a:t>Short-term secondment;</a:t>
            </a:r>
          </a:p>
          <a:p>
            <a:r>
              <a:rPr lang="en-GB" dirty="0" smtClean="0"/>
              <a:t>Exit package;</a:t>
            </a:r>
          </a:p>
          <a:p>
            <a:r>
              <a:rPr lang="en-GB" dirty="0" smtClean="0"/>
              <a:t>Enhanced redundancy.</a:t>
            </a:r>
          </a:p>
          <a:p>
            <a:pPr marL="0" indent="0">
              <a:buNone/>
            </a:pPr>
            <a:r>
              <a:rPr lang="en-GB" dirty="0" smtClean="0"/>
              <a:t>NB: employees are usually worried about getting another job.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76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Communicate, consult, collaborate </a:t>
            </a:r>
          </a:p>
          <a:p>
            <a:r>
              <a:rPr lang="en-GB" dirty="0" smtClean="0"/>
              <a:t>Consider all options for resolving conflict/a dispute</a:t>
            </a:r>
          </a:p>
          <a:p>
            <a:r>
              <a:rPr lang="en-GB" dirty="0" smtClean="0"/>
              <a:t>Think about how will other side respond</a:t>
            </a:r>
          </a:p>
          <a:p>
            <a:r>
              <a:rPr lang="en-GB" dirty="0" smtClean="0"/>
              <a:t>Focus </a:t>
            </a:r>
            <a:r>
              <a:rPr lang="en-GB" dirty="0"/>
              <a:t>on practical solutions not legal </a:t>
            </a:r>
            <a:r>
              <a:rPr lang="en-GB" dirty="0" smtClean="0"/>
              <a:t>threats</a:t>
            </a:r>
          </a:p>
          <a:p>
            <a:r>
              <a:rPr lang="en-GB" dirty="0" smtClean="0"/>
              <a:t>What </a:t>
            </a:r>
            <a:r>
              <a:rPr lang="en-GB" dirty="0"/>
              <a:t>is </a:t>
            </a:r>
            <a:r>
              <a:rPr lang="en-GB" dirty="0" smtClean="0"/>
              <a:t>best alternative – to current situation</a:t>
            </a:r>
          </a:p>
          <a:p>
            <a:r>
              <a:rPr lang="en-GB" dirty="0" smtClean="0"/>
              <a:t>How can this be achieved: via employee or YESS</a:t>
            </a:r>
          </a:p>
          <a:p>
            <a:pPr lvl="1"/>
            <a:r>
              <a:rPr lang="en-GB" dirty="0" smtClean="0"/>
              <a:t>Pick up the phone</a:t>
            </a:r>
          </a:p>
          <a:p>
            <a:pPr lvl="1"/>
            <a:r>
              <a:rPr lang="en-GB" dirty="0" smtClean="0"/>
              <a:t>Meeting with HR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22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YESS’s approach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Avoid the law and lawyers if possible</a:t>
            </a:r>
          </a:p>
          <a:p>
            <a:r>
              <a:rPr lang="en-GB" dirty="0" smtClean="0"/>
              <a:t>Start softly – but firm; with legal remedies </a:t>
            </a:r>
            <a:r>
              <a:rPr lang="en-GB" dirty="0" smtClean="0"/>
              <a:t>firmly in </a:t>
            </a:r>
            <a:r>
              <a:rPr lang="en-GB" dirty="0" smtClean="0"/>
              <a:t>back pocket</a:t>
            </a:r>
          </a:p>
          <a:p>
            <a:r>
              <a:rPr lang="en-GB" dirty="0" smtClean="0"/>
              <a:t>Agree to differ about </a:t>
            </a:r>
            <a:r>
              <a:rPr lang="en-GB" dirty="0" smtClean="0"/>
              <a:t>the past, focus </a:t>
            </a:r>
            <a:r>
              <a:rPr lang="en-GB" dirty="0" smtClean="0"/>
              <a:t>on going forward</a:t>
            </a:r>
          </a:p>
          <a:p>
            <a:r>
              <a:rPr lang="en-GB" dirty="0" smtClean="0"/>
              <a:t>Keep </a:t>
            </a:r>
            <a:r>
              <a:rPr lang="en-GB" dirty="0"/>
              <a:t>aggression, anger and conspiracy theories at </a:t>
            </a:r>
            <a:r>
              <a:rPr lang="en-GB" dirty="0" smtClean="0"/>
              <a:t>bay</a:t>
            </a:r>
          </a:p>
          <a:p>
            <a:r>
              <a:rPr lang="en-GB" dirty="0" smtClean="0"/>
              <a:t>Avoid stand-offs</a:t>
            </a:r>
          </a:p>
          <a:p>
            <a:r>
              <a:rPr lang="en-GB" dirty="0" smtClean="0"/>
              <a:t>Treat the other side as you would like to be </a:t>
            </a:r>
            <a:r>
              <a:rPr lang="en-GB" dirty="0" smtClean="0"/>
              <a:t>treated</a:t>
            </a:r>
          </a:p>
          <a:p>
            <a:r>
              <a:rPr lang="en-GB" dirty="0" smtClean="0"/>
              <a:t>Avoid stress - for employee, employer and lawyer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8816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5264"/>
            <a:ext cx="10515600" cy="1325563"/>
          </a:xfrm>
        </p:spPr>
        <p:txBody>
          <a:bodyPr/>
          <a:lstStyle/>
          <a:p>
            <a:r>
              <a:rPr lang="en-GB" b="1" dirty="0"/>
              <a:t>Grievances: a view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lvl="1"/>
            <a:r>
              <a:rPr lang="en-GB" sz="2800" dirty="0" smtClean="0"/>
              <a:t>They do more harm than good</a:t>
            </a:r>
          </a:p>
          <a:p>
            <a:pPr lvl="1"/>
            <a:r>
              <a:rPr lang="en-GB" sz="2800" dirty="0" smtClean="0"/>
              <a:t>Grievances </a:t>
            </a:r>
            <a:r>
              <a:rPr lang="en-GB" sz="2800" dirty="0"/>
              <a:t>rarely settle anything but instead ratchet things up;</a:t>
            </a:r>
          </a:p>
          <a:p>
            <a:pPr lvl="1"/>
            <a:r>
              <a:rPr lang="en-GB" sz="2800" dirty="0" smtClean="0"/>
              <a:t>Employees should (generally) only raise a grievance if other options have failed, they are prepared to go through what is often a lengthy procedure and get a negative response</a:t>
            </a:r>
          </a:p>
          <a:p>
            <a:pPr lvl="1"/>
            <a:r>
              <a:rPr lang="en-GB" sz="2800" dirty="0" smtClean="0"/>
              <a:t>Employers </a:t>
            </a:r>
            <a:r>
              <a:rPr lang="en-GB" sz="2800" dirty="0"/>
              <a:t>should (generally) not be afraid to discuss resolution in the middle of the grievance </a:t>
            </a:r>
            <a:r>
              <a:rPr lang="en-GB" sz="2800" dirty="0" smtClean="0"/>
              <a:t>procedure </a:t>
            </a:r>
            <a:endParaRPr lang="en-GB" sz="2800" dirty="0"/>
          </a:p>
          <a:p>
            <a:pPr lvl="1"/>
            <a:r>
              <a:rPr lang="en-GB" sz="2800" dirty="0"/>
              <a:t>The challenge is to get to the problem before there is a grievance.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194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800" dirty="0"/>
              <a:t>Consider all the options; think outside the box to explore solutions</a:t>
            </a:r>
            <a:r>
              <a:rPr lang="en-GB" sz="2800" dirty="0" smtClean="0"/>
              <a:t>;</a:t>
            </a:r>
          </a:p>
          <a:p>
            <a:pPr lvl="1"/>
            <a:r>
              <a:rPr lang="en-GB" sz="2800" dirty="0" smtClean="0"/>
              <a:t>Communicate </a:t>
            </a:r>
            <a:r>
              <a:rPr lang="en-GB" sz="2800" dirty="0"/>
              <a:t>your client’s and the other side’s interests so each party knows the other’s concerns and </a:t>
            </a:r>
            <a:r>
              <a:rPr lang="en-GB" sz="2800" dirty="0" smtClean="0"/>
              <a:t>objectives</a:t>
            </a:r>
          </a:p>
          <a:p>
            <a:pPr lvl="1"/>
            <a:r>
              <a:rPr lang="en-GB" sz="2800" dirty="0" smtClean="0"/>
              <a:t>If the employee, call </a:t>
            </a:r>
            <a:r>
              <a:rPr lang="en-GB" sz="2800" dirty="0"/>
              <a:t>HR to discuss ‘the situation’ and how to resolve matters (or email to ask if they will talk). </a:t>
            </a:r>
            <a:endParaRPr lang="en-GB" sz="2800" dirty="0" smtClean="0"/>
          </a:p>
          <a:p>
            <a:pPr lvl="1"/>
            <a:r>
              <a:rPr lang="en-GB" sz="2800" dirty="0" smtClean="0"/>
              <a:t>If the employer, </a:t>
            </a:r>
            <a:r>
              <a:rPr lang="en-GB" sz="2800" dirty="0"/>
              <a:t>be willing to listen – it cannot hurt. This should not be seen as a sign of </a:t>
            </a:r>
            <a:r>
              <a:rPr lang="en-GB" sz="2800" dirty="0" smtClean="0"/>
              <a:t>weakness</a:t>
            </a:r>
          </a:p>
          <a:p>
            <a:pPr lvl="1"/>
            <a:r>
              <a:rPr lang="en-GB" sz="2800" dirty="0"/>
              <a:t>C</a:t>
            </a:r>
            <a:r>
              <a:rPr lang="en-GB" sz="2800" dirty="0" smtClean="0"/>
              <a:t>onstructive </a:t>
            </a:r>
            <a:r>
              <a:rPr lang="en-GB" sz="2800" dirty="0"/>
              <a:t>dialogue leads to better solutions – and settlements – without the </a:t>
            </a:r>
            <a:r>
              <a:rPr lang="en-GB" sz="2800" dirty="0" smtClean="0"/>
              <a:t>aggravation and stress</a:t>
            </a:r>
            <a:endParaRPr lang="en-GB" sz="2800" dirty="0"/>
          </a:p>
          <a:p>
            <a:pPr lvl="1"/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08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498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Solutions: Alternative Dispute Resolution</vt:lpstr>
      <vt:lpstr>Intermediaries: why?</vt:lpstr>
      <vt:lpstr>Types of intermediaries</vt:lpstr>
      <vt:lpstr>Common problems</vt:lpstr>
      <vt:lpstr>Common aims for employees</vt:lpstr>
      <vt:lpstr>Solutions</vt:lpstr>
      <vt:lpstr>YESS’s approach </vt:lpstr>
      <vt:lpstr>Grievances: a view </vt:lpstr>
      <vt:lpstr>Top Tips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Flexible Working</dc:title>
  <dc:creator>Camilla Palmer</dc:creator>
  <cp:lastModifiedBy>Camilla Palmer</cp:lastModifiedBy>
  <cp:revision>92</cp:revision>
  <cp:lastPrinted>2015-10-15T09:56:54Z</cp:lastPrinted>
  <dcterms:created xsi:type="dcterms:W3CDTF">2014-04-11T08:03:22Z</dcterms:created>
  <dcterms:modified xsi:type="dcterms:W3CDTF">2015-10-15T10:02:43Z</dcterms:modified>
</cp:coreProperties>
</file>