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9"/>
  </p:notesMasterIdLst>
  <p:sldIdLst>
    <p:sldId id="292" r:id="rId6"/>
    <p:sldId id="299" r:id="rId7"/>
    <p:sldId id="2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BD"/>
    <a:srgbClr val="CF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3FDC5-BF75-46D0-A89F-FDD44F7FF909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5358C-5BC9-4BE1-AAA5-9C626CFD6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56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Main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Main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6540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84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5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5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2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4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3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55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8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07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5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6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83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5573-2FEE-41FC-A9D8-69E6A7D0C28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101-2CF2-4830-9078-CC5656041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1.png"/><Relationship Id="rId21" Type="http://schemas.openxmlformats.org/officeDocument/2006/relationships/image" Target="../media/image25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5" Type="http://schemas.openxmlformats.org/officeDocument/2006/relationships/image" Target="../media/image29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svg"/><Relationship Id="rId23" Type="http://schemas.openxmlformats.org/officeDocument/2006/relationships/image" Target="../media/image27.svg"/><Relationship Id="rId28" Type="http://schemas.openxmlformats.org/officeDocument/2006/relationships/image" Target="../media/image32.png"/><Relationship Id="rId10" Type="http://schemas.openxmlformats.org/officeDocument/2006/relationships/image" Target="../media/image14.svg"/><Relationship Id="rId19" Type="http://schemas.openxmlformats.org/officeDocument/2006/relationships/image" Target="../media/image23.svg"/><Relationship Id="rId31" Type="http://schemas.openxmlformats.org/officeDocument/2006/relationships/image" Target="../media/image35.svg"/><Relationship Id="rId4" Type="http://schemas.openxmlformats.org/officeDocument/2006/relationships/image" Target="../media/image2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svg"/><Relationship Id="rId30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1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2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7" y="6014722"/>
            <a:ext cx="1224136" cy="6501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7528" y="6387884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ctica"/>
                <a:ea typeface="+mn-ea"/>
                <a:cs typeface="+mn-cs"/>
              </a:rPr>
              <a:t>Vision and Objectives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493" y="5588000"/>
            <a:ext cx="12192000" cy="12700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544" y="5821749"/>
            <a:ext cx="1595906" cy="8476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4165" y="240642"/>
            <a:ext cx="11809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Markets, Competition and Consumer Policy</a:t>
            </a:r>
            <a:endParaRPr kumimoji="0" lang="en-GB" sz="4800" b="1" i="0" u="none" strike="noStrike" kern="1200" cap="none" spc="0" normalizeH="0" baseline="0" noProof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6C6373-A1D6-4825-AE56-C950C9C392BE}"/>
              </a:ext>
            </a:extLst>
          </p:cNvPr>
          <p:cNvSpPr txBox="1"/>
          <p:nvPr/>
        </p:nvSpPr>
        <p:spPr>
          <a:xfrm>
            <a:off x="1695631" y="2100996"/>
            <a:ext cx="10036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cost of living in the UK and abroad is rising. Competition and consumer policy has a central role in creating a thriving, free market economy that encourages innovation, enterprise, growth and productivity – giving consumers and businesses a fair deal.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9DE2E2-E975-50AF-7DDF-378ADCD0564F}"/>
              </a:ext>
            </a:extLst>
          </p:cNvPr>
          <p:cNvSpPr txBox="1"/>
          <p:nvPr/>
        </p:nvSpPr>
        <p:spPr>
          <a:xfrm>
            <a:off x="1695631" y="3232063"/>
            <a:ext cx="10036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>
                <a:solidFill>
                  <a:srgbClr val="004A7F"/>
                </a:solidFill>
                <a:latin typeface="Calibri"/>
              </a:rPr>
              <a:t>In Spring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Government published its responses to the 2021 consultations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New Pro-Competition Regime for Digital Markets </a:t>
            </a:r>
            <a:r>
              <a:rPr kumimoji="0" lang="en-GB" sz="1800" b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Reforming Competition and Consumer Policy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A draft Bill was then announced in the Queen’s Speech.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A6AC56-FB8E-3910-BC37-BDE178F32A30}"/>
              </a:ext>
            </a:extLst>
          </p:cNvPr>
          <p:cNvSpPr txBox="1"/>
          <p:nvPr/>
        </p:nvSpPr>
        <p:spPr>
          <a:xfrm>
            <a:off x="1695631" y="4147091"/>
            <a:ext cx="9871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is part of the framework set out in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Building Back Better: our plan for growth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delivers the Manifesto commitment to give the Competition and Markets Authority (CMA) enhanced powers to stop consumer rip offs and bad business practices. </a:t>
            </a:r>
          </a:p>
        </p:txBody>
      </p:sp>
      <p:pic>
        <p:nvPicPr>
          <p:cNvPr id="10" name="Graphic 9" descr="Coins outline">
            <a:extLst>
              <a:ext uri="{FF2B5EF4-FFF2-40B4-BE49-F238E27FC236}">
                <a16:creationId xmlns:a16="http://schemas.microsoft.com/office/drawing/2014/main" id="{6FDCF268-DE8C-FA3A-5701-3274E18B6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9694" y="2149903"/>
            <a:ext cx="914400" cy="914400"/>
          </a:xfrm>
          <a:prstGeom prst="rect">
            <a:avLst/>
          </a:prstGeom>
        </p:spPr>
      </p:pic>
      <p:pic>
        <p:nvPicPr>
          <p:cNvPr id="25" name="Graphic 24" descr="Document outline">
            <a:extLst>
              <a:ext uri="{FF2B5EF4-FFF2-40B4-BE49-F238E27FC236}">
                <a16:creationId xmlns:a16="http://schemas.microsoft.com/office/drawing/2014/main" id="{59751A8B-34E8-6494-8EE5-9DC5781EC3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9694" y="3098028"/>
            <a:ext cx="914400" cy="914400"/>
          </a:xfrm>
          <a:prstGeom prst="rect">
            <a:avLst/>
          </a:prstGeom>
        </p:spPr>
      </p:pic>
      <p:pic>
        <p:nvPicPr>
          <p:cNvPr id="31" name="Graphic 30" descr="Building Brick Wall outline">
            <a:extLst>
              <a:ext uri="{FF2B5EF4-FFF2-40B4-BE49-F238E27FC236}">
                <a16:creationId xmlns:a16="http://schemas.microsoft.com/office/drawing/2014/main" id="{E4E96B7D-B07A-24D1-9601-C8D8A42216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9694" y="41332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3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7" y="6014722"/>
            <a:ext cx="1224136" cy="6501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7528" y="6387884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ctica"/>
                <a:ea typeface="+mn-ea"/>
                <a:cs typeface="+mn-cs"/>
              </a:rPr>
              <a:t>Vision and Objectives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493" y="5588000"/>
            <a:ext cx="12192000" cy="12700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544" y="5821749"/>
            <a:ext cx="1595906" cy="84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7EC598-D218-D547-9505-64853F24698F}"/>
              </a:ext>
            </a:extLst>
          </p:cNvPr>
          <p:cNvSpPr/>
          <p:nvPr/>
        </p:nvSpPr>
        <p:spPr>
          <a:xfrm>
            <a:off x="1133990" y="1342407"/>
            <a:ext cx="2290713" cy="3334469"/>
          </a:xfrm>
          <a:prstGeom prst="rect">
            <a:avLst/>
          </a:prstGeom>
          <a:solidFill>
            <a:srgbClr val="CFAFE7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3CC68-DFCC-F189-7726-D3DD5279E01E}"/>
              </a:ext>
            </a:extLst>
          </p:cNvPr>
          <p:cNvSpPr/>
          <p:nvPr/>
        </p:nvSpPr>
        <p:spPr>
          <a:xfrm>
            <a:off x="8676173" y="1342407"/>
            <a:ext cx="2290713" cy="3334469"/>
          </a:xfrm>
          <a:prstGeom prst="rect">
            <a:avLst/>
          </a:prstGeom>
          <a:solidFill>
            <a:srgbClr val="FFEFB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93BAA6-865A-575B-C1DF-9DC0914CE7E9}"/>
              </a:ext>
            </a:extLst>
          </p:cNvPr>
          <p:cNvSpPr/>
          <p:nvPr/>
        </p:nvSpPr>
        <p:spPr>
          <a:xfrm>
            <a:off x="4905081" y="1342407"/>
            <a:ext cx="2290714" cy="33344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BB1041-BF7F-65F0-22EC-4C8F8B0E6845}"/>
              </a:ext>
            </a:extLst>
          </p:cNvPr>
          <p:cNvSpPr/>
          <p:nvPr/>
        </p:nvSpPr>
        <p:spPr>
          <a:xfrm>
            <a:off x="794995" y="1149287"/>
            <a:ext cx="10510886" cy="96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7E857A-0E60-2E39-AD7D-8FBF8135C825}"/>
              </a:ext>
            </a:extLst>
          </p:cNvPr>
          <p:cNvSpPr/>
          <p:nvPr/>
        </p:nvSpPr>
        <p:spPr>
          <a:xfrm>
            <a:off x="794995" y="4773918"/>
            <a:ext cx="10510886" cy="96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6BC08F-5FF0-580C-7E74-EDE9C61AB735}"/>
              </a:ext>
            </a:extLst>
          </p:cNvPr>
          <p:cNvSpPr/>
          <p:nvPr/>
        </p:nvSpPr>
        <p:spPr>
          <a:xfrm>
            <a:off x="485048" y="4970287"/>
            <a:ext cx="11130780" cy="248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D1C475A-865E-FB08-01AF-90A1A6E74A4F}"/>
              </a:ext>
            </a:extLst>
          </p:cNvPr>
          <p:cNvSpPr/>
          <p:nvPr/>
        </p:nvSpPr>
        <p:spPr>
          <a:xfrm>
            <a:off x="485048" y="212599"/>
            <a:ext cx="11246177" cy="8198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B722D2-3AD8-D841-5BA0-DF3EAF28333C}"/>
              </a:ext>
            </a:extLst>
          </p:cNvPr>
          <p:cNvSpPr txBox="1"/>
          <p:nvPr/>
        </p:nvSpPr>
        <p:spPr>
          <a:xfrm>
            <a:off x="4811950" y="173024"/>
            <a:ext cx="2592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BILL </a:t>
            </a:r>
          </a:p>
          <a:p>
            <a:pPr algn="ctr"/>
            <a:r>
              <a:rPr lang="en-GB" sz="28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585494-69D3-9D83-DE87-6E958E7E25BC}"/>
              </a:ext>
            </a:extLst>
          </p:cNvPr>
          <p:cNvSpPr txBox="1"/>
          <p:nvPr/>
        </p:nvSpPr>
        <p:spPr>
          <a:xfrm>
            <a:off x="1300899" y="1423447"/>
            <a:ext cx="197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7030A0"/>
                </a:solidFill>
              </a:rPr>
              <a:t>Digital Markets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9D59B4-E5DA-EE81-6CFF-D565DF948B98}"/>
              </a:ext>
            </a:extLst>
          </p:cNvPr>
          <p:cNvSpPr txBox="1"/>
          <p:nvPr/>
        </p:nvSpPr>
        <p:spPr>
          <a:xfrm>
            <a:off x="5060623" y="1423447"/>
            <a:ext cx="197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Competition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13FCE3-A456-5182-E7A4-97AB8B402A1D}"/>
              </a:ext>
            </a:extLst>
          </p:cNvPr>
          <p:cNvSpPr txBox="1"/>
          <p:nvPr/>
        </p:nvSpPr>
        <p:spPr>
          <a:xfrm>
            <a:off x="8831714" y="1405503"/>
            <a:ext cx="197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4">
                    <a:lumMod val="75000"/>
                  </a:schemeClr>
                </a:solidFill>
              </a:rPr>
              <a:t>Consumer</a:t>
            </a:r>
          </a:p>
        </p:txBody>
      </p:sp>
      <p:pic>
        <p:nvPicPr>
          <p:cNvPr id="26" name="Graphic 25" descr="Bullseye with solid fill">
            <a:extLst>
              <a:ext uri="{FF2B5EF4-FFF2-40B4-BE49-F238E27FC236}">
                <a16:creationId xmlns:a16="http://schemas.microsoft.com/office/drawing/2014/main" id="{46156F1C-4972-F56C-6A27-924F056B9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77980" y="1873819"/>
            <a:ext cx="463980" cy="463980"/>
          </a:xfrm>
          <a:prstGeom prst="rect">
            <a:avLst/>
          </a:prstGeom>
        </p:spPr>
      </p:pic>
      <p:pic>
        <p:nvPicPr>
          <p:cNvPr id="27" name="Graphic 26" descr="Open book outline">
            <a:extLst>
              <a:ext uri="{FF2B5EF4-FFF2-40B4-BE49-F238E27FC236}">
                <a16:creationId xmlns:a16="http://schemas.microsoft.com/office/drawing/2014/main" id="{1DBD4F1F-E7BD-8807-6DFB-821171FE7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34663" y="2439029"/>
            <a:ext cx="445865" cy="445865"/>
          </a:xfrm>
          <a:prstGeom prst="rect">
            <a:avLst/>
          </a:prstGeom>
        </p:spPr>
      </p:pic>
      <p:pic>
        <p:nvPicPr>
          <p:cNvPr id="28" name="Graphic 27" descr="Handshake with solid fill">
            <a:extLst>
              <a:ext uri="{FF2B5EF4-FFF2-40B4-BE49-F238E27FC236}">
                <a16:creationId xmlns:a16="http://schemas.microsoft.com/office/drawing/2014/main" id="{8F78391C-14A3-3BBD-AABA-DC2E640A3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10280" y="2886757"/>
            <a:ext cx="620580" cy="620580"/>
          </a:xfrm>
          <a:prstGeom prst="rect">
            <a:avLst/>
          </a:prstGeom>
        </p:spPr>
      </p:pic>
      <p:pic>
        <p:nvPicPr>
          <p:cNvPr id="30" name="Google Shape;153;p28">
            <a:extLst>
              <a:ext uri="{FF2B5EF4-FFF2-40B4-BE49-F238E27FC236}">
                <a16:creationId xmlns:a16="http://schemas.microsoft.com/office/drawing/2014/main" id="{ECC8655F-90C9-F35B-705F-91B68254973D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 l="6577" t="16535" r="5371" b="30278"/>
          <a:stretch/>
        </p:blipFill>
        <p:spPr>
          <a:xfrm>
            <a:off x="2504174" y="3429000"/>
            <a:ext cx="660977" cy="36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raphic 31" descr="Police female with solid fill">
            <a:extLst>
              <a:ext uri="{FF2B5EF4-FFF2-40B4-BE49-F238E27FC236}">
                <a16:creationId xmlns:a16="http://schemas.microsoft.com/office/drawing/2014/main" id="{7BC73F56-A080-C2EF-DF1B-D6EAA84DAE1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74421" y="3996881"/>
            <a:ext cx="545663" cy="5456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C375994-E7EC-9EAB-3A64-E63AAAE859C2}"/>
              </a:ext>
            </a:extLst>
          </p:cNvPr>
          <p:cNvSpPr txBox="1"/>
          <p:nvPr/>
        </p:nvSpPr>
        <p:spPr>
          <a:xfrm>
            <a:off x="1733084" y="1889821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>
                <a:solidFill>
                  <a:srgbClr val="7030A0"/>
                </a:solidFill>
              </a:rPr>
              <a:t>Targeted at Strategic Market Status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CA01E7-F874-96F3-98B4-024EF0FF668A}"/>
              </a:ext>
            </a:extLst>
          </p:cNvPr>
          <p:cNvSpPr txBox="1"/>
          <p:nvPr/>
        </p:nvSpPr>
        <p:spPr>
          <a:xfrm>
            <a:off x="1225114" y="2432195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7030A0"/>
                </a:solidFill>
              </a:rPr>
              <a:t>Bespoke code of conduct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F16939-3297-C21D-82FF-D319E4C0789F}"/>
              </a:ext>
            </a:extLst>
          </p:cNvPr>
          <p:cNvSpPr txBox="1"/>
          <p:nvPr/>
        </p:nvSpPr>
        <p:spPr>
          <a:xfrm>
            <a:off x="1762665" y="2877791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>
                <a:solidFill>
                  <a:srgbClr val="7030A0"/>
                </a:solidFill>
              </a:rPr>
              <a:t>New merger requirements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D79CB7-6983-6933-7782-E0EA81B13660}"/>
              </a:ext>
            </a:extLst>
          </p:cNvPr>
          <p:cNvSpPr txBox="1"/>
          <p:nvPr/>
        </p:nvSpPr>
        <p:spPr>
          <a:xfrm>
            <a:off x="1210280" y="3393551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7030A0"/>
                </a:solidFill>
              </a:rPr>
              <a:t>Pro-Competitive</a:t>
            </a:r>
          </a:p>
          <a:p>
            <a:r>
              <a:rPr lang="en-GB" sz="1200">
                <a:solidFill>
                  <a:srgbClr val="7030A0"/>
                </a:solidFill>
              </a:rPr>
              <a:t>Interventions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74AAE5-6D27-DD5A-6299-0F6A4A421860}"/>
              </a:ext>
            </a:extLst>
          </p:cNvPr>
          <p:cNvSpPr txBox="1"/>
          <p:nvPr/>
        </p:nvSpPr>
        <p:spPr>
          <a:xfrm>
            <a:off x="1777371" y="4012821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>
                <a:solidFill>
                  <a:srgbClr val="7030A0"/>
                </a:solidFill>
              </a:rPr>
              <a:t>Fining powers, up to 10% global turnover</a:t>
            </a:r>
          </a:p>
        </p:txBody>
      </p:sp>
      <p:pic>
        <p:nvPicPr>
          <p:cNvPr id="37" name="Graphic 36" descr="Research with solid fill">
            <a:extLst>
              <a:ext uri="{FF2B5EF4-FFF2-40B4-BE49-F238E27FC236}">
                <a16:creationId xmlns:a16="http://schemas.microsoft.com/office/drawing/2014/main" id="{1CB041C8-DFE5-B130-FDAA-F1F45F9E788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905081" y="1805822"/>
            <a:ext cx="545664" cy="545664"/>
          </a:xfrm>
          <a:prstGeom prst="rect">
            <a:avLst/>
          </a:prstGeom>
        </p:spPr>
      </p:pic>
      <p:pic>
        <p:nvPicPr>
          <p:cNvPr id="38" name="Graphic 37" descr="Competition with solid fill">
            <a:extLst>
              <a:ext uri="{FF2B5EF4-FFF2-40B4-BE49-F238E27FC236}">
                <a16:creationId xmlns:a16="http://schemas.microsoft.com/office/drawing/2014/main" id="{2A04FB18-FA76-8471-3963-5CC2F6DE377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494587" y="2337799"/>
            <a:ext cx="545665" cy="545665"/>
          </a:xfrm>
          <a:prstGeom prst="rect">
            <a:avLst/>
          </a:prstGeom>
        </p:spPr>
      </p:pic>
      <p:pic>
        <p:nvPicPr>
          <p:cNvPr id="39" name="Graphic 38" descr="Classroom with solid fill">
            <a:extLst>
              <a:ext uri="{FF2B5EF4-FFF2-40B4-BE49-F238E27FC236}">
                <a16:creationId xmlns:a16="http://schemas.microsoft.com/office/drawing/2014/main" id="{87E85671-C002-100D-AAE8-828A6691225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060623" y="2884894"/>
            <a:ext cx="436059" cy="436059"/>
          </a:xfrm>
          <a:prstGeom prst="rect">
            <a:avLst/>
          </a:prstGeom>
        </p:spPr>
      </p:pic>
      <p:pic>
        <p:nvPicPr>
          <p:cNvPr id="40" name="Graphic 39" descr="Police female with solid fill">
            <a:extLst>
              <a:ext uri="{FF2B5EF4-FFF2-40B4-BE49-F238E27FC236}">
                <a16:creationId xmlns:a16="http://schemas.microsoft.com/office/drawing/2014/main" id="{757CFE7F-D001-3307-8D52-51467E458BF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494587" y="3289870"/>
            <a:ext cx="545665" cy="545665"/>
          </a:xfrm>
          <a:prstGeom prst="rect">
            <a:avLst/>
          </a:prstGeom>
        </p:spPr>
      </p:pic>
      <p:pic>
        <p:nvPicPr>
          <p:cNvPr id="41" name="Graphic 40" descr="Earth globe: Africa and Europe with solid fill">
            <a:extLst>
              <a:ext uri="{FF2B5EF4-FFF2-40B4-BE49-F238E27FC236}">
                <a16:creationId xmlns:a16="http://schemas.microsoft.com/office/drawing/2014/main" id="{84E912D3-7E59-DE9B-EEC1-4E9DD791FEB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060623" y="4012821"/>
            <a:ext cx="580485" cy="580485"/>
          </a:xfrm>
          <a:prstGeom prst="rect">
            <a:avLst/>
          </a:prstGeom>
        </p:spPr>
      </p:pic>
      <p:pic>
        <p:nvPicPr>
          <p:cNvPr id="43" name="Graphic 42" descr="Box with solid fill">
            <a:extLst>
              <a:ext uri="{FF2B5EF4-FFF2-40B4-BE49-F238E27FC236}">
                <a16:creationId xmlns:a16="http://schemas.microsoft.com/office/drawing/2014/main" id="{CCA4E857-2FB9-CF39-C9EC-ED87921DA28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60297" y="1774835"/>
            <a:ext cx="562158" cy="562158"/>
          </a:xfrm>
          <a:prstGeom prst="rect">
            <a:avLst/>
          </a:prstGeom>
        </p:spPr>
      </p:pic>
      <p:pic>
        <p:nvPicPr>
          <p:cNvPr id="44" name="Graphic 43" descr="Internet Banking with solid fill">
            <a:extLst>
              <a:ext uri="{FF2B5EF4-FFF2-40B4-BE49-F238E27FC236}">
                <a16:creationId xmlns:a16="http://schemas.microsoft.com/office/drawing/2014/main" id="{54E0917E-6546-F9BB-6A2C-09D83CCB7A7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278259" y="2252121"/>
            <a:ext cx="544568" cy="544568"/>
          </a:xfrm>
          <a:prstGeom prst="rect">
            <a:avLst/>
          </a:prstGeom>
        </p:spPr>
      </p:pic>
      <p:pic>
        <p:nvPicPr>
          <p:cNvPr id="45" name="Graphic 44" descr="Piggy Bank with solid fill">
            <a:extLst>
              <a:ext uri="{FF2B5EF4-FFF2-40B4-BE49-F238E27FC236}">
                <a16:creationId xmlns:a16="http://schemas.microsoft.com/office/drawing/2014/main" id="{C7A6ED87-54BE-931E-0DF2-CF09795A408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723954" y="2774827"/>
            <a:ext cx="544568" cy="544568"/>
          </a:xfrm>
          <a:prstGeom prst="rect">
            <a:avLst/>
          </a:prstGeom>
        </p:spPr>
      </p:pic>
      <p:pic>
        <p:nvPicPr>
          <p:cNvPr id="46" name="Graphic 45" descr="Scales of justice with solid fill">
            <a:extLst>
              <a:ext uri="{FF2B5EF4-FFF2-40B4-BE49-F238E27FC236}">
                <a16:creationId xmlns:a16="http://schemas.microsoft.com/office/drawing/2014/main" id="{4B7B7EA6-890E-DED3-5E29-E20E5F092A9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226544" y="3287526"/>
            <a:ext cx="545663" cy="485787"/>
          </a:xfrm>
          <a:prstGeom prst="rect">
            <a:avLst/>
          </a:prstGeom>
        </p:spPr>
      </p:pic>
      <p:pic>
        <p:nvPicPr>
          <p:cNvPr id="47" name="Graphic 46" descr="Gavel with solid fill">
            <a:extLst>
              <a:ext uri="{FF2B5EF4-FFF2-40B4-BE49-F238E27FC236}">
                <a16:creationId xmlns:a16="http://schemas.microsoft.com/office/drawing/2014/main" id="{941A1247-CC65-7D13-60B8-608AA413CD3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8826700" y="4030230"/>
            <a:ext cx="545665" cy="54566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B7C5320-3462-446F-5FF7-690225CE2455}"/>
              </a:ext>
            </a:extLst>
          </p:cNvPr>
          <p:cNvSpPr txBox="1"/>
          <p:nvPr/>
        </p:nvSpPr>
        <p:spPr>
          <a:xfrm>
            <a:off x="5714981" y="1869919"/>
            <a:ext cx="1578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Investigative powers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47A9EEE-9530-FA9B-02A1-2932D00F7403}"/>
              </a:ext>
            </a:extLst>
          </p:cNvPr>
          <p:cNvSpPr txBox="1"/>
          <p:nvPr/>
        </p:nvSpPr>
        <p:spPr>
          <a:xfrm>
            <a:off x="4929141" y="2408060"/>
            <a:ext cx="1578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Better merger regime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63EE3A-50AD-C044-BEDA-3D84BB274FE2}"/>
              </a:ext>
            </a:extLst>
          </p:cNvPr>
          <p:cNvSpPr txBox="1"/>
          <p:nvPr/>
        </p:nvSpPr>
        <p:spPr>
          <a:xfrm>
            <a:off x="5568753" y="2860082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/>
              <a:t>Enhancing advisory role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2F076F7-F33C-1796-B96E-513DDEDA70F2}"/>
              </a:ext>
            </a:extLst>
          </p:cNvPr>
          <p:cNvSpPr txBox="1"/>
          <p:nvPr/>
        </p:nvSpPr>
        <p:spPr>
          <a:xfrm>
            <a:off x="4925904" y="3336667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Strengthening enforcement powers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EE6C24-3FA3-89FD-327F-47DA92B48E72}"/>
              </a:ext>
            </a:extLst>
          </p:cNvPr>
          <p:cNvSpPr txBox="1"/>
          <p:nvPr/>
        </p:nvSpPr>
        <p:spPr>
          <a:xfrm>
            <a:off x="5431623" y="4047691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/>
              <a:t>International cooperation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F8C27E3-26B9-EA5A-B257-5FF18A807288}"/>
              </a:ext>
            </a:extLst>
          </p:cNvPr>
          <p:cNvSpPr txBox="1"/>
          <p:nvPr/>
        </p:nvSpPr>
        <p:spPr>
          <a:xfrm>
            <a:off x="9489182" y="1809738"/>
            <a:ext cx="1578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accent4">
                    <a:lumMod val="75000"/>
                  </a:schemeClr>
                </a:solidFill>
              </a:rPr>
              <a:t>Subscription traps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2E826E5-6FEB-7761-0707-EC46FEC9A481}"/>
              </a:ext>
            </a:extLst>
          </p:cNvPr>
          <p:cNvSpPr txBox="1"/>
          <p:nvPr/>
        </p:nvSpPr>
        <p:spPr>
          <a:xfrm>
            <a:off x="8723954" y="2377427"/>
            <a:ext cx="1578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accent4">
                    <a:lumMod val="75000"/>
                  </a:schemeClr>
                </a:solidFill>
              </a:rPr>
              <a:t>Fake reviews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C42FC0-AABC-DB6F-2CFB-AA3457253AE5}"/>
              </a:ext>
            </a:extLst>
          </p:cNvPr>
          <p:cNvSpPr txBox="1"/>
          <p:nvPr/>
        </p:nvSpPr>
        <p:spPr>
          <a:xfrm>
            <a:off x="9407354" y="2782669"/>
            <a:ext cx="157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accent4">
                    <a:lumMod val="75000"/>
                  </a:schemeClr>
                </a:solidFill>
              </a:rPr>
              <a:t>Prepayment schemes like Christmas savings clubs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87517E4-55BE-7763-22CD-DEC3AF2B4E29}"/>
              </a:ext>
            </a:extLst>
          </p:cNvPr>
          <p:cNvSpPr txBox="1"/>
          <p:nvPr/>
        </p:nvSpPr>
        <p:spPr>
          <a:xfrm>
            <a:off x="8676881" y="3372013"/>
            <a:ext cx="157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accent4">
                    <a:lumMod val="75000"/>
                  </a:schemeClr>
                </a:solidFill>
              </a:rPr>
              <a:t>CMA powers to decide cases and impose penalties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57580A-20AE-FE6D-C068-3DABD99CD0E2}"/>
              </a:ext>
            </a:extLst>
          </p:cNvPr>
          <p:cNvSpPr txBox="1"/>
          <p:nvPr/>
        </p:nvSpPr>
        <p:spPr>
          <a:xfrm>
            <a:off x="9522892" y="4072229"/>
            <a:ext cx="157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accent4">
                    <a:lumMod val="75000"/>
                  </a:schemeClr>
                </a:solidFill>
              </a:rPr>
              <a:t>Better Alternative Dispute Resolution</a:t>
            </a:r>
          </a:p>
        </p:txBody>
      </p:sp>
    </p:spTree>
    <p:extLst>
      <p:ext uri="{BB962C8B-B14F-4D97-AF65-F5344CB8AC3E}">
        <p14:creationId xmlns:p14="http://schemas.microsoft.com/office/powerpoint/2010/main" val="242976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7" y="6014722"/>
            <a:ext cx="1224136" cy="6501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7528" y="6387884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ctica"/>
                <a:ea typeface="+mn-ea"/>
                <a:cs typeface="+mn-cs"/>
              </a:rPr>
              <a:t>Vision and Objectives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588000"/>
            <a:ext cx="12192000" cy="12700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544" y="5821749"/>
            <a:ext cx="1595906" cy="8476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7621" y="315894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A20A288-980F-44BE-9BC3-E147B04FCB79}"/>
              </a:ext>
            </a:extLst>
          </p:cNvPr>
          <p:cNvSpPr txBox="1">
            <a:spLocks/>
          </p:cNvSpPr>
          <p:nvPr/>
        </p:nvSpPr>
        <p:spPr>
          <a:xfrm>
            <a:off x="335360" y="6093296"/>
            <a:ext cx="7213600" cy="404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ctica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BF29C1-C332-4AF1-B2CF-5099BC776E0A}"/>
              </a:ext>
            </a:extLst>
          </p:cNvPr>
          <p:cNvSpPr txBox="1"/>
          <p:nvPr/>
        </p:nvSpPr>
        <p:spPr>
          <a:xfrm>
            <a:off x="2208097" y="1211536"/>
            <a:ext cx="8619338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As announced in the Queen’s Speech on 10 May, the government will publish draft legislation to promote competition, strengthen consumer rights and protect households and businesses, as part of a draft Digital Markets, Competition and Consumer Bill</a:t>
            </a:r>
          </a:p>
        </p:txBody>
      </p:sp>
      <p:pic>
        <p:nvPicPr>
          <p:cNvPr id="12" name="Graphic 11" descr="Daily calendar with solid fill">
            <a:extLst>
              <a:ext uri="{FF2B5EF4-FFF2-40B4-BE49-F238E27FC236}">
                <a16:creationId xmlns:a16="http://schemas.microsoft.com/office/drawing/2014/main" id="{AF88695D-1BCE-424D-8414-39F8BA2441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41357" y="3592194"/>
            <a:ext cx="914400" cy="914400"/>
          </a:xfrm>
          <a:prstGeom prst="rect">
            <a:avLst/>
          </a:prstGeom>
        </p:spPr>
      </p:pic>
      <p:pic>
        <p:nvPicPr>
          <p:cNvPr id="5" name="Graphic 4" descr="Meeting with solid fill">
            <a:extLst>
              <a:ext uri="{FF2B5EF4-FFF2-40B4-BE49-F238E27FC236}">
                <a16:creationId xmlns:a16="http://schemas.microsoft.com/office/drawing/2014/main" id="{6C74E781-3B01-421B-8396-0E88B28320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8324" y="2475385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E775446-330B-4065-817C-754AA6A5F7DD}"/>
              </a:ext>
            </a:extLst>
          </p:cNvPr>
          <p:cNvSpPr txBox="1"/>
          <p:nvPr/>
        </p:nvSpPr>
        <p:spPr>
          <a:xfrm>
            <a:off x="3303540" y="2607475"/>
            <a:ext cx="785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Government will continue to engage stakeholders through the Bill drafting process, and will flag upcoming consultations on getting the details right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E74F7-3626-4637-89A6-8645D081E031}"/>
              </a:ext>
            </a:extLst>
          </p:cNvPr>
          <p:cNvSpPr txBox="1"/>
          <p:nvPr/>
        </p:nvSpPr>
        <p:spPr>
          <a:xfrm>
            <a:off x="4377774" y="3717366"/>
            <a:ext cx="6841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Following publication of a draft Bill, any legislation will be subject to Parliamentary time and capacity</a:t>
            </a:r>
          </a:p>
        </p:txBody>
      </p:sp>
      <p:pic>
        <p:nvPicPr>
          <p:cNvPr id="7" name="Graphic 6" descr="Crown with solid fill">
            <a:extLst>
              <a:ext uri="{FF2B5EF4-FFF2-40B4-BE49-F238E27FC236}">
                <a16:creationId xmlns:a16="http://schemas.microsoft.com/office/drawing/2014/main" id="{4217B301-091D-00F1-122B-42ED2CC6A9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7977" y="12275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31562"/>
      </p:ext>
    </p:extLst>
  </p:cSld>
  <p:clrMapOvr>
    <a:masterClrMapping/>
  </p:clrMapOvr>
</p:sld>
</file>

<file path=ppt/theme/theme1.xml><?xml version="1.0" encoding="utf-8"?>
<a:theme xmlns:a="http://schemas.openxmlformats.org/drawingml/2006/main" name="doc.BEIS-Powerpoint-template-on-screen-show-16-9-wide-screen_RA">
  <a:themeElements>
    <a:clrScheme name="BEIS Colours">
      <a:dk1>
        <a:srgbClr val="004A7F"/>
      </a:dk1>
      <a:lt1>
        <a:srgbClr val="FFFFFF"/>
      </a:lt1>
      <a:dk2>
        <a:srgbClr val="FFFFFF"/>
      </a:dk2>
      <a:lt2>
        <a:srgbClr val="FFFFFF"/>
      </a:lt2>
      <a:accent1>
        <a:srgbClr val="004A7F"/>
      </a:accent1>
      <a:accent2>
        <a:srgbClr val="55565A"/>
      </a:accent2>
      <a:accent3>
        <a:srgbClr val="73B72B"/>
      </a:accent3>
      <a:accent4>
        <a:srgbClr val="EE751B"/>
      </a:accent4>
      <a:accent5>
        <a:srgbClr val="AA1580"/>
      </a:accent5>
      <a:accent6>
        <a:srgbClr val="CBC1AF"/>
      </a:accent6>
      <a:hlink>
        <a:srgbClr val="1C9CD9"/>
      </a:hlink>
      <a:folHlink>
        <a:srgbClr val="1C9C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IS-Powerpoint-template-wide-screen-standard-logo" id="{785FDEAA-665D-48B2-A859-BA09850F9297}" vid="{443F28DF-12CD-4065-85E5-62C9A656BD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3f72e-ace3-48fb-9c1f-5b513408b31f">
      <Value>92</Value>
    </TaxCatchAll>
    <_dlc_DocId xmlns="0063f72e-ace3-48fb-9c1f-5b513408b31f">2QFN7KK647Q6-1957510038-61498</_dlc_DocId>
    <_dlc_DocIdUrl xmlns="0063f72e-ace3-48fb-9c1f-5b513408b31f">
      <Url>https://beisgov.sharepoint.com/sites/beis/340/_layouts/15/DocIdRedir.aspx?ID=2QFN7KK647Q6-1957510038-61498</Url>
      <Description>2QFN7KK647Q6-1957510038-61498</Description>
    </_dlc_DocIdUrl>
    <Government_x0020_Body xmlns="b413c3fd-5a3b-4239-b985-69032e371c04">BEIS</Government_x0020_Body>
    <Date_x0020_Opened xmlns="b413c3fd-5a3b-4239-b985-69032e371c04">2022-07-08T15:27:21+00:00</Date_x0020_Opened>
    <LegacyRecordCategoryIdentifier xmlns="b67a7830-db79-4a49-bf27-2aff92a2201a" xsi:nil="true"/>
    <LegacyDateFileRequested xmlns="a172083e-e40c-4314-b43a-827352a1ed2c" xsi:nil="true"/>
    <LegacyFolderType xmlns="b67a7830-db79-4a49-bf27-2aff92a2201a" xsi:nil="true"/>
    <LegacyRecordFolderIdentifier xmlns="b67a7830-db79-4a49-bf27-2aff92a2201a" xsi:nil="true"/>
    <LegacyFolder xmlns="b67a7830-db79-4a49-bf27-2aff92a2201a" xsi:nil="true"/>
    <LegacyMP xmlns="a172083e-e40c-4314-b43a-827352a1ed2c" xsi:nil="true"/>
    <LegacyDocumentID xmlns="a172083e-e40c-4314-b43a-827352a1ed2c" xsi:nil="true"/>
    <LegacyFolderDocumentID xmlns="a172083e-e40c-4314-b43a-827352a1ed2c" xsi:nil="true"/>
    <Descriptor xmlns="0063f72e-ace3-48fb-9c1f-5b513408b31f" xsi:nil="true"/>
    <LegacyDateFileReceived xmlns="a172083e-e40c-4314-b43a-827352a1ed2c" xsi:nil="true"/>
    <LegacyFolderLink xmlns="b67a7830-db79-4a49-bf27-2aff92a2201a">, </LegacyFolderLink>
    <Document_x0020_Notes xmlns="b413c3fd-5a3b-4239-b985-69032e371c04" xsi:nil="true"/>
    <LegacyAdditionalAuthors xmlns="b67a7830-db79-4a49-bf27-2aff92a2201a" xsi:nil="true"/>
    <LegacyDocumentLink xmlns="b67a7830-db79-4a49-bf27-2aff92a2201a">, </LegacyDocumentLink>
    <CIRRUSPreviousLocation xmlns="b413c3fd-5a3b-4239-b985-69032e371c04" xsi:nil="true"/>
    <LegacyPhysicalItemLocation xmlns="a172083e-e40c-4314-b43a-827352a1ed2c" xsi:nil="true"/>
    <LegacyRequestType xmlns="a172083e-e40c-4314-b43a-827352a1ed2c" xsi:nil="true"/>
    <LegacyDescriptor xmlns="a172083e-e40c-4314-b43a-827352a1ed2c" xsi:nil="true"/>
    <LegacyLastModifiedDate xmlns="b67a7830-db79-4a49-bf27-2aff92a2201a" xsi:nil="true"/>
    <LegacyDateClosed xmlns="b67a7830-db79-4a49-bf27-2aff92a2201a" xsi:nil="true"/>
    <LegacyHomeLocation xmlns="b67a7830-db79-4a49-bf27-2aff92a2201a" xsi:nil="true"/>
    <LegacyExpiryReviewDate xmlns="b67a7830-db79-4a49-bf27-2aff92a2201a" xsi:nil="true"/>
    <LegacyPhysicalFormat xmlns="a172083e-e40c-4314-b43a-827352a1ed2c">false</LegacyPhysicalFormat>
    <LegacyDocumentType xmlns="b67a7830-db79-4a49-bf27-2aff92a2201a" xsi:nil="true"/>
    <LegacyReferencesFromOtherItems xmlns="b67a7830-db79-4a49-bf27-2aff92a2201a" xsi:nil="true"/>
    <LegacyLastActionDate xmlns="b67a7830-db79-4a49-bf27-2aff92a2201a" xsi:nil="true"/>
    <m975189f4ba442ecbf67d4147307b177 xmlns="c963a4c1-1bb4-49f2-a011-9c776a7eed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Competition Policy</TermName>
          <TermId xmlns="http://schemas.microsoft.com/office/infopath/2007/PartnerControls">db3cea9d-a918-48c7-a34e-df1ebe388e3a</TermId>
        </TermInfo>
      </Terms>
    </m975189f4ba442ecbf67d4147307b177>
    <Security_x0020_Classification xmlns="0063f72e-ace3-48fb-9c1f-5b513408b31f">OFFICIAL</Security_x0020_Classification>
    <CIRRUSPreviousID xmlns="b413c3fd-5a3b-4239-b985-69032e371c04" xsi:nil="true"/>
    <LegacyModifier xmlns="b67a7830-db79-4a49-bf27-2aff92a2201a">
      <UserInfo>
        <DisplayName/>
        <AccountId xsi:nil="true"/>
        <AccountType/>
      </UserInfo>
    </LegacyModifier>
    <LegacyStatusonTransfer xmlns="b67a7830-db79-4a49-bf27-2aff92a2201a" xsi:nil="true"/>
    <LegacyDispositionAsOfDate xmlns="b67a7830-db79-4a49-bf27-2aff92a2201a" xsi:nil="true"/>
    <LegacyMinister xmlns="a172083e-e40c-4314-b43a-827352a1ed2c" xsi:nil="true"/>
    <CIRRUSPreviousRetentionPolicy xmlns="b413c3fd-5a3b-4239-b985-69032e371c04" xsi:nil="true"/>
    <LegacyFileplanTarget xmlns="b67a7830-db79-4a49-bf27-2aff92a2201a" xsi:nil="true"/>
    <LegacyContentType xmlns="b67a7830-db79-4a49-bf27-2aff92a2201a" xsi:nil="true"/>
    <LegacyCustodian xmlns="b67a7830-db79-4a49-bf27-2aff92a2201a" xsi:nil="true"/>
    <National_x0020_Caveat xmlns="0063f72e-ace3-48fb-9c1f-5b513408b31f" xsi:nil="true"/>
    <LegacyProtectiveMarking xmlns="b67a7830-db79-4a49-bf27-2aff92a2201a" xsi:nil="true"/>
    <LegacyDateFileReturned xmlns="a172083e-e40c-4314-b43a-827352a1ed2c" xsi:nil="true"/>
    <LegacyReferencesToOtherItems xmlns="b67a7830-db79-4a49-bf27-2aff92a2201a" xsi:nil="true"/>
    <Retention_x0020_Label xmlns="a8f60570-4bd3-4f2b-950b-a996de8ab151">HMG PPP Review</Retention_x0020_Label>
    <LegacyCopyright xmlns="b67a7830-db79-4a49-bf27-2aff92a2201a" xsi:nil="true"/>
    <LegacyCaseReferenceNumber xmlns="a172083e-e40c-4314-b43a-827352a1ed2c" xsi:nil="true"/>
    <Handling_x0020_Instructions xmlns="b413c3fd-5a3b-4239-b985-69032e371c04" xsi:nil="true"/>
    <Date_x0020_Closed xmlns="b413c3fd-5a3b-4239-b985-69032e371c04" xsi:nil="true"/>
    <LegacyTags xmlns="b67a7830-db79-4a49-bf27-2aff92a2201a" xsi:nil="true"/>
    <LegacyFolderNotes xmlns="a172083e-e40c-4314-b43a-827352a1ed2c" xsi:nil="true"/>
    <LegacyNumericClass xmlns="b67a7830-db79-4a49-bf27-2aff92a2201a" xsi:nil="true"/>
    <LegacyCurrentLocation xmlns="b67a7830-db79-4a49-bf27-2aff92a2201a" xsi:nil="true"/>
    <SharedWithUsers xmlns="0063f72e-ace3-48fb-9c1f-5b513408b31f">
      <UserInfo>
        <DisplayName>Steele, Will (Science, Research &amp; Innovation)</DisplayName>
        <AccountId>48326</AccountId>
        <AccountType/>
      </UserInfo>
      <UserInfo>
        <DisplayName>Wallis, Hugo (BEIS)</DisplayName>
        <AccountId>184251</AccountId>
        <AccountType/>
      </UserInfo>
      <UserInfo>
        <DisplayName>Mcneish, Sandra (Consumer &amp; Competition)</DisplayName>
        <AccountId>5562</AccountId>
        <AccountType/>
      </UserInfo>
      <UserInfo>
        <DisplayName>Cohen, Matthew (BEIS)</DisplayName>
        <AccountId>50156</AccountId>
        <AccountType/>
      </UserInfo>
      <UserInfo>
        <DisplayName>Huang, Willa (BEIS)</DisplayName>
        <AccountId>194292</AccountId>
        <AccountType/>
      </UserInfo>
      <UserInfo>
        <DisplayName>Woodward, Heather (Office for Product Safety and Standards)</DisplayName>
        <AccountId>6975</AccountId>
        <AccountType/>
      </UserInfo>
      <UserInfo>
        <DisplayName>Kearney, Michael (Market Frameworks - Office for Product Safety &amp; Standards)</DisplayName>
        <AccountId>7820</AccountId>
        <AccountType/>
      </UserInfo>
      <UserInfo>
        <DisplayName>Maguire, Victoria (Office for Product Safety and Standards)</DisplayName>
        <AccountId>27183</AccountId>
        <AccountType/>
      </UserInfo>
      <UserInfo>
        <DisplayName>Mackenzie, Niall (Consumer &amp; Competition)</DisplayName>
        <AccountId>7193</AccountId>
        <AccountType/>
      </UserInfo>
      <UserInfo>
        <DisplayName>Kennedy, James (Consumer &amp; Competition)</DisplayName>
        <AccountId>128275</AccountId>
        <AccountType/>
      </UserInfo>
      <UserInfo>
        <DisplayName>Penry, Mike (Consumer &amp; Competition)</DisplayName>
        <AccountId>8636</AccountId>
        <AccountType/>
      </UserInfo>
      <UserInfo>
        <DisplayName>Marshall, David (Consumer &amp; Competition)</DisplayName>
        <AccountId>100599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61EBB0758F3845B966FFCAC80C96B7" ma:contentTypeVersion="18089" ma:contentTypeDescription="Create a new document." ma:contentTypeScope="" ma:versionID="76b36d4f39e5d0f70d6effc9e39e4409">
  <xsd:schema xmlns:xsd="http://www.w3.org/2001/XMLSchema" xmlns:xs="http://www.w3.org/2001/XMLSchema" xmlns:p="http://schemas.microsoft.com/office/2006/metadata/properties" xmlns:ns2="b413c3fd-5a3b-4239-b985-69032e371c04" xmlns:ns3="0063f72e-ace3-48fb-9c1f-5b513408b31f" xmlns:ns4="a8f60570-4bd3-4f2b-950b-a996de8ab151" xmlns:ns5="b67a7830-db79-4a49-bf27-2aff92a2201a" xmlns:ns6="a172083e-e40c-4314-b43a-827352a1ed2c" xmlns:ns7="d0ef68a5-0d76-4ee1-8c27-73daa61d752f" xmlns:ns8="c963a4c1-1bb4-49f2-a011-9c776a7eed2a" targetNamespace="http://schemas.microsoft.com/office/2006/metadata/properties" ma:root="true" ma:fieldsID="7631eed77d1e7bb49c47bc61e160083f" ns2:_="" ns3:_="" ns4:_="" ns5:_="" ns6:_="" ns7:_="" ns8:_="">
    <xsd:import namespace="b413c3fd-5a3b-4239-b985-69032e371c04"/>
    <xsd:import namespace="0063f72e-ace3-48fb-9c1f-5b513408b31f"/>
    <xsd:import namespace="a8f60570-4bd3-4f2b-950b-a996de8ab151"/>
    <xsd:import namespace="b67a7830-db79-4a49-bf27-2aff92a2201a"/>
    <xsd:import namespace="a172083e-e40c-4314-b43a-827352a1ed2c"/>
    <xsd:import namespace="d0ef68a5-0d76-4ee1-8c27-73daa61d752f"/>
    <xsd:import namespace="c963a4c1-1bb4-49f2-a011-9c776a7eed2a"/>
    <xsd:element name="properties">
      <xsd:complexType>
        <xsd:sequence>
          <xsd:element name="documentManagement">
            <xsd:complexType>
              <xsd:all>
                <xsd:element ref="ns2:Document_x0020_Notes" minOccurs="0"/>
                <xsd:element ref="ns3:Security_x0020_Classification" minOccurs="0"/>
                <xsd:element ref="ns2:Handling_x0020_Instructions" minOccurs="0"/>
                <xsd:element ref="ns3:Descriptor" minOccurs="0"/>
                <xsd:element ref="ns2:Government_x0020_Body" minOccurs="0"/>
                <xsd:element ref="ns4:Retention_x0020_Label" minOccurs="0"/>
                <xsd:element ref="ns2:Date_x0020_Opened" minOccurs="0"/>
                <xsd:element ref="ns2:Date_x0020_Closed" minOccurs="0"/>
                <xsd:element ref="ns3:National_x0020_Caveat" minOccurs="0"/>
                <xsd:element ref="ns2:CIRRUSPreviousLocation" minOccurs="0"/>
                <xsd:element ref="ns2:CIRRUSPreviousID" minOccurs="0"/>
                <xsd:element ref="ns5:LegacyDocumentType" minOccurs="0"/>
                <xsd:element ref="ns5:LegacyFileplanTarget" minOccurs="0"/>
                <xsd:element ref="ns5:LegacyNumericClass" minOccurs="0"/>
                <xsd:element ref="ns5:LegacyFolderType" minOccurs="0"/>
                <xsd:element ref="ns5:LegacyRecordFolderIdentifier" minOccurs="0"/>
                <xsd:element ref="ns5:LegacyCopyright" minOccurs="0"/>
                <xsd:element ref="ns5:LegacyLastModifiedDate" minOccurs="0"/>
                <xsd:element ref="ns5:LegacyModifier" minOccurs="0"/>
                <xsd:element ref="ns5:LegacyFolder" minOccurs="0"/>
                <xsd:element ref="ns5:LegacyContentType" minOccurs="0"/>
                <xsd:element ref="ns5:LegacyExpiryReviewDate" minOccurs="0"/>
                <xsd:element ref="ns5:LegacyLastActionDate" minOccurs="0"/>
                <xsd:element ref="ns5:LegacyProtectiveMarking" minOccurs="0"/>
                <xsd:element ref="ns5:LegacyTags" minOccurs="0"/>
                <xsd:element ref="ns5:LegacyReferencesFromOtherItems" minOccurs="0"/>
                <xsd:element ref="ns5:LegacyStatusonTransfer" minOccurs="0"/>
                <xsd:element ref="ns5:LegacyDateClosed" minOccurs="0"/>
                <xsd:element ref="ns5:LegacyRecordCategoryIdentifier" minOccurs="0"/>
                <xsd:element ref="ns5:LegacyDispositionAsOfDate" minOccurs="0"/>
                <xsd:element ref="ns5:LegacyHomeLocation" minOccurs="0"/>
                <xsd:element ref="ns5:LegacyCurrentLocation" minOccurs="0"/>
                <xsd:element ref="ns6:LegacyDateFileReceived" minOccurs="0"/>
                <xsd:element ref="ns6:LegacyDateFileRequested" minOccurs="0"/>
                <xsd:element ref="ns6:LegacyDateFileReturned" minOccurs="0"/>
                <xsd:element ref="ns6:LegacyMinister" minOccurs="0"/>
                <xsd:element ref="ns6:LegacyMP" minOccurs="0"/>
                <xsd:element ref="ns6:LegacyFolderNotes" minOccurs="0"/>
                <xsd:element ref="ns6:LegacyPhysicalItemLocation" minOccurs="0"/>
                <xsd:element ref="ns6:LegacyRequestType" minOccurs="0"/>
                <xsd:element ref="ns6:LegacyDescriptor" minOccurs="0"/>
                <xsd:element ref="ns6:LegacyFolderDocumentID" minOccurs="0"/>
                <xsd:element ref="ns6:LegacyDocumentID" minOccurs="0"/>
                <xsd:element ref="ns5:LegacyReferencesToOtherItems" minOccurs="0"/>
                <xsd:element ref="ns5:LegacyCustodian" minOccurs="0"/>
                <xsd:element ref="ns5:LegacyAdditionalAuthors" minOccurs="0"/>
                <xsd:element ref="ns5:LegacyDocumentLink" minOccurs="0"/>
                <xsd:element ref="ns5:LegacyFolderLink" minOccurs="0"/>
                <xsd:element ref="ns6:LegacyPhysicalFormat" minOccurs="0"/>
                <xsd:element ref="ns3:_dlc_DocIdUrl" minOccurs="0"/>
                <xsd:element ref="ns3:_dlc_DocIdPersistId" minOccurs="0"/>
                <xsd:element ref="ns7:MediaServiceMetadata" minOccurs="0"/>
                <xsd:element ref="ns7:MediaServiceFastMetadata" minOccurs="0"/>
                <xsd:element ref="ns7:MediaServiceAutoTags" minOccurs="0"/>
                <xsd:element ref="ns7:MediaServiceOCR" minOccurs="0"/>
                <xsd:element ref="ns7:MediaServiceDateTaken" minOccurs="0"/>
                <xsd:element ref="ns3:SharedWithUsers" minOccurs="0"/>
                <xsd:element ref="ns3:SharedWithDetails" minOccurs="0"/>
                <xsd:element ref="ns8:m975189f4ba442ecbf67d4147307b177" minOccurs="0"/>
                <xsd:element ref="ns3:TaxCatchAll" minOccurs="0"/>
                <xsd:element ref="ns3:TaxCatchAllLabel" minOccurs="0"/>
                <xsd:element ref="ns3:_dlc_DocId" minOccurs="0"/>
                <xsd:element ref="ns2:CIRRUSPreviousRetentionPolicy" minOccurs="0"/>
                <xsd:element ref="ns6:LegacyCaseReferenceNumber" minOccurs="0"/>
                <xsd:element ref="ns7:MediaServiceEventHashCode" minOccurs="0"/>
                <xsd:element ref="ns7:MediaServiceGenerationTime" minOccurs="0"/>
                <xsd:element ref="ns7:MediaServiceLocation" minOccurs="0"/>
                <xsd:element ref="ns7:MediaServiceAutoKeyPoints" minOccurs="0"/>
                <xsd:element ref="ns7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c3fd-5a3b-4239-b985-69032e371c04" elementFormDefault="qualified">
    <xsd:import namespace="http://schemas.microsoft.com/office/2006/documentManagement/types"/>
    <xsd:import namespace="http://schemas.microsoft.com/office/infopath/2007/PartnerControls"/>
    <xsd:element name="Document_x0020_Notes" ma:index="2" nillable="true" ma:displayName="Document Notes" ma:internalName="Document_0x0020_Notes">
      <xsd:simpleType>
        <xsd:restriction base="dms:Note">
          <xsd:maxLength value="255"/>
        </xsd:restriction>
      </xsd:simpleType>
    </xsd:element>
    <xsd:element name="Handling_x0020_Instructions" ma:index="4" nillable="true" ma:displayName="Handling Instructions" ma:internalName="Handling_x0020_Instructions">
      <xsd:simpleType>
        <xsd:restriction base="dms:Text">
          <xsd:maxLength value="255"/>
        </xsd:restriction>
      </xsd:simpleType>
    </xsd:element>
    <xsd:element name="Government_x0020_Body" ma:index="6" nillable="true" ma:displayName="Government Body" ma:default="BEIS" ma:internalName="Government_x0020_Body">
      <xsd:simpleType>
        <xsd:restriction base="dms:Text">
          <xsd:maxLength value="255"/>
        </xsd:restriction>
      </xsd:simpleType>
    </xsd:element>
    <xsd:element name="Date_x0020_Opened" ma:index="9" nillable="true" ma:displayName="Date Opened" ma:default="[Today]" ma:format="DateOnly" ma:internalName="Date_x0020_Opened">
      <xsd:simpleType>
        <xsd:restriction base="dms:DateTime"/>
      </xsd:simpleType>
    </xsd:element>
    <xsd:element name="Date_x0020_Closed" ma:index="10" nillable="true" ma:displayName="Date Closed" ma:format="DateOnly" ma:internalName="Date_x0020_Closed">
      <xsd:simpleType>
        <xsd:restriction base="dms:DateTime"/>
      </xsd:simpleType>
    </xsd:element>
    <xsd:element name="CIRRUSPreviousLocation" ma:index="12" nillable="true" ma:displayName="Previous Location" ma:description="The location the document previously resided in." ma:internalName="CIRRUSPreviousLocation">
      <xsd:simpleType>
        <xsd:restriction base="dms:Text">
          <xsd:maxLength value="255"/>
        </xsd:restriction>
      </xsd:simpleType>
    </xsd:element>
    <xsd:element name="CIRRUSPreviousID" ma:index="13" nillable="true" ma:displayName="Previous Id" ma:description="The id of the document in its previous location." ma:internalName="CIRRUSPreviousID">
      <xsd:simpleType>
        <xsd:restriction base="dms:Text">
          <xsd:maxLength value="255"/>
        </xsd:restriction>
      </xsd:simpleType>
    </xsd:element>
    <xsd:element name="CIRRUSPreviousRetentionPolicy" ma:index="71" nillable="true" ma:displayName="Previous Retention Policy" ma:description="The retention policy of the document in its previous location." ma:internalName="CIRRUSPreviousRetentionPolic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3f72e-ace3-48fb-9c1f-5b513408b31f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3" nillable="true" ma:displayName="Security Classification" ma:default="OFFICIAL" ma:format="Dropdown" ma:indexed="true" ma:internalName="Security_x0020_Classification">
      <xsd:simpleType>
        <xsd:restriction base="dms:Choice">
          <xsd:enumeration value="OFFICIAL"/>
          <xsd:enumeration value="OFFICIAL - SENSITIVE"/>
        </xsd:restriction>
      </xsd:simpleType>
    </xsd:element>
    <xsd:element name="Descriptor" ma:index="5" nillable="true" ma:displayName="Descriptor" ma:format="Dropdown" ma:indexed="true" ma:internalName="Descriptor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  <xsd:element name="National_x0020_Caveat" ma:index="11" nillable="true" ma:displayName="National Caveat" ma:default="" ma:format="Dropdown" ma:indexed="true" ma:internalName="National_x0020_Caveat">
      <xsd:simpleType>
        <xsd:restriction base="dms:Choice">
          <xsd:enumeration value="UK EYES ONLY"/>
        </xsd:restriction>
      </xsd:simpleType>
    </xsd:element>
    <xsd:element name="_dlc_DocIdUrl" ma:index="5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6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67" nillable="true" ma:displayName="Taxonomy Catch All Column" ma:hidden="true" ma:list="{7a443858-fa6e-4cf2-b840-4d0a346eeaf3}" ma:internalName="TaxCatchAll" ma:showField="CatchAllData" ma:web="0063f72e-ace3-48fb-9c1f-5b513408b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68" nillable="true" ma:displayName="Taxonomy Catch All Column1" ma:hidden="true" ma:list="{7a443858-fa6e-4cf2-b840-4d0a346eeaf3}" ma:internalName="TaxCatchAllLabel" ma:readOnly="true" ma:showField="CatchAllDataLabel" ma:web="0063f72e-ace3-48fb-9c1f-5b513408b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69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60570-4bd3-4f2b-950b-a996de8ab151" elementFormDefault="qualified">
    <xsd:import namespace="http://schemas.microsoft.com/office/2006/documentManagement/types"/>
    <xsd:import namespace="http://schemas.microsoft.com/office/infopath/2007/PartnerControls"/>
    <xsd:element name="Retention_x0020_Label" ma:index="8" nillable="true" ma:displayName="Retention Label" ma:internalName="Retention_x0020_Labe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a7830-db79-4a49-bf27-2aff92a2201a" elementFormDefault="qualified">
    <xsd:import namespace="http://schemas.microsoft.com/office/2006/documentManagement/types"/>
    <xsd:import namespace="http://schemas.microsoft.com/office/infopath/2007/PartnerControls"/>
    <xsd:element name="LegacyDocumentType" ma:index="14" nillable="true" ma:displayName="Legacy Document Type" ma:internalName="LegacyDocumentType">
      <xsd:simpleType>
        <xsd:restriction base="dms:Text">
          <xsd:maxLength value="255"/>
        </xsd:restriction>
      </xsd:simpleType>
    </xsd:element>
    <xsd:element name="LegacyFileplanTarget" ma:index="15" nillable="true" ma:displayName="Legacy Fileplan Target" ma:internalName="LegacyFileplanTarget">
      <xsd:simpleType>
        <xsd:restriction base="dms:Text">
          <xsd:maxLength value="255"/>
        </xsd:restriction>
      </xsd:simpleType>
    </xsd:element>
    <xsd:element name="LegacyNumericClass" ma:index="16" nillable="true" ma:displayName="Legacy Numeric Class" ma:internalName="LegacyNumericClass">
      <xsd:simpleType>
        <xsd:restriction base="dms:Text">
          <xsd:maxLength value="255"/>
        </xsd:restriction>
      </xsd:simpleType>
    </xsd:element>
    <xsd:element name="LegacyFolderType" ma:index="17" nillable="true" ma:displayName="Legacy Folder Type" ma:internalName="LegacyFolderType">
      <xsd:simpleType>
        <xsd:restriction base="dms:Text">
          <xsd:maxLength value="255"/>
        </xsd:restriction>
      </xsd:simpleType>
    </xsd:element>
    <xsd:element name="LegacyRecordFolderIdentifier" ma:index="18" nillable="true" ma:displayName="Legacy Record Folder Identifier" ma:internalName="LegacyRecordFolderIdentifier">
      <xsd:simpleType>
        <xsd:restriction base="dms:Text">
          <xsd:maxLength value="255"/>
        </xsd:restriction>
      </xsd:simpleType>
    </xsd:element>
    <xsd:element name="LegacyCopyright" ma:index="19" nillable="true" ma:displayName="Legacy Copyright" ma:internalName="LegacyCopyright">
      <xsd:simpleType>
        <xsd:restriction base="dms:Text">
          <xsd:maxLength value="255"/>
        </xsd:restriction>
      </xsd:simpleType>
    </xsd:element>
    <xsd:element name="LegacyLastModifiedDate" ma:index="20" nillable="true" ma:displayName="Legacy Last Modified Date" ma:format="DateTime" ma:internalName="LegacyLastModifiedDate">
      <xsd:simpleType>
        <xsd:restriction base="dms:DateTime"/>
      </xsd:simpleType>
    </xsd:element>
    <xsd:element name="LegacyModifier" ma:index="21" nillable="true" ma:displayName="Legacy Modifier" ma:SharePointGroup="0" ma:internalName="LegacyModifi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egacyFolder" ma:index="22" nillable="true" ma:displayName="Legacy Folder" ma:internalName="LegacyFolder">
      <xsd:simpleType>
        <xsd:restriction base="dms:Text">
          <xsd:maxLength value="255"/>
        </xsd:restriction>
      </xsd:simpleType>
    </xsd:element>
    <xsd:element name="LegacyContentType" ma:index="23" nillable="true" ma:displayName="Legacy Content Type" ma:internalName="LegacyContentType">
      <xsd:simpleType>
        <xsd:restriction base="dms:Text">
          <xsd:maxLength value="255"/>
        </xsd:restriction>
      </xsd:simpleType>
    </xsd:element>
    <xsd:element name="LegacyExpiryReviewDate" ma:index="24" nillable="true" ma:displayName="Legacy Expiry Review Date" ma:format="DateTime" ma:internalName="LegacyExpiryReviewDate">
      <xsd:simpleType>
        <xsd:restriction base="dms:DateTime"/>
      </xsd:simpleType>
    </xsd:element>
    <xsd:element name="LegacyLastActionDate" ma:index="25" nillable="true" ma:displayName="Legacy Last Action Date" ma:format="DateTime" ma:internalName="LegacyLastActionDate">
      <xsd:simpleType>
        <xsd:restriction base="dms:DateTime"/>
      </xsd:simpleType>
    </xsd:element>
    <xsd:element name="LegacyProtectiveMarking" ma:index="26" nillable="true" ma:displayName="Legacy Protective Marking" ma:internalName="LegacyProtectiveMarking">
      <xsd:simpleType>
        <xsd:restriction base="dms:Text">
          <xsd:maxLength value="255"/>
        </xsd:restriction>
      </xsd:simpleType>
    </xsd:element>
    <xsd:element name="LegacyTags" ma:index="27" nillable="true" ma:displayName="Legacy Tags" ma:internalName="LegacyTags">
      <xsd:simpleType>
        <xsd:restriction base="dms:Note">
          <xsd:maxLength value="255"/>
        </xsd:restriction>
      </xsd:simpleType>
    </xsd:element>
    <xsd:element name="LegacyReferencesFromOtherItems" ma:index="28" nillable="true" ma:displayName="Legacy References From Other Items" ma:internalName="LegacyReferencesFromOtherItems">
      <xsd:simpleType>
        <xsd:restriction base="dms:Text">
          <xsd:maxLength value="255"/>
        </xsd:restriction>
      </xsd:simpleType>
    </xsd:element>
    <xsd:element name="LegacyStatusonTransfer" ma:index="29" nillable="true" ma:displayName="Legacy Status on Transfer" ma:internalName="LegacyStatusonTransfer">
      <xsd:simpleType>
        <xsd:restriction base="dms:Text">
          <xsd:maxLength value="255"/>
        </xsd:restriction>
      </xsd:simpleType>
    </xsd:element>
    <xsd:element name="LegacyDateClosed" ma:index="30" nillable="true" ma:displayName="Legacy Date Closed" ma:format="DateOnly" ma:internalName="LegacyDateClosed">
      <xsd:simpleType>
        <xsd:restriction base="dms:DateTime"/>
      </xsd:simpleType>
    </xsd:element>
    <xsd:element name="LegacyRecordCategoryIdentifier" ma:index="31" nillable="true" ma:displayName="Legacy Record Category Identifier" ma:internalName="LegacyRecordCategoryIdentifier">
      <xsd:simpleType>
        <xsd:restriction base="dms:Text">
          <xsd:maxLength value="255"/>
        </xsd:restriction>
      </xsd:simpleType>
    </xsd:element>
    <xsd:element name="LegacyDispositionAsOfDate" ma:index="32" nillable="true" ma:displayName="Legacy Disposition as of Date" ma:format="DateOnly" ma:internalName="LegacyDispositionAsOfDate">
      <xsd:simpleType>
        <xsd:restriction base="dms:DateTime"/>
      </xsd:simpleType>
    </xsd:element>
    <xsd:element name="LegacyHomeLocation" ma:index="33" nillable="true" ma:displayName="Legacy Home Location" ma:internalName="LegacyHomeLocation">
      <xsd:simpleType>
        <xsd:restriction base="dms:Text">
          <xsd:maxLength value="255"/>
        </xsd:restriction>
      </xsd:simpleType>
    </xsd:element>
    <xsd:element name="LegacyCurrentLocation" ma:index="34" nillable="true" ma:displayName="Legacy Current Location" ma:internalName="LegacyCurrentLocation">
      <xsd:simpleType>
        <xsd:restriction base="dms:Text">
          <xsd:maxLength value="255"/>
        </xsd:restriction>
      </xsd:simpleType>
    </xsd:element>
    <xsd:element name="LegacyReferencesToOtherItems" ma:index="46" nillable="true" ma:displayName="Legacy References To Other Items" ma:internalName="LegacyReferencesToOtherItems">
      <xsd:simpleType>
        <xsd:restriction base="dms:Note">
          <xsd:maxLength value="255"/>
        </xsd:restriction>
      </xsd:simpleType>
    </xsd:element>
    <xsd:element name="LegacyCustodian" ma:index="47" nillable="true" ma:displayName="Legacy Custodian" ma:internalName="LegacyCustodian">
      <xsd:simpleType>
        <xsd:restriction base="dms:Note">
          <xsd:maxLength value="255"/>
        </xsd:restriction>
      </xsd:simpleType>
    </xsd:element>
    <xsd:element name="LegacyAdditionalAuthors" ma:index="48" nillable="true" ma:displayName="Legacy Additional Authors" ma:internalName="LegacyAdditionalAuthors">
      <xsd:simpleType>
        <xsd:restriction base="dms:Note">
          <xsd:maxLength value="255"/>
        </xsd:restriction>
      </xsd:simpleType>
    </xsd:element>
    <xsd:element name="LegacyDocumentLink" ma:index="49" nillable="true" ma:displayName="Legacy Document Link" ma:internalName="LegacyDocumentLink">
      <xsd:simpleType>
        <xsd:restriction base="dms:Text">
          <xsd:maxLength value="255"/>
        </xsd:restriction>
      </xsd:simpleType>
    </xsd:element>
    <xsd:element name="LegacyFolderLink" ma:index="50" nillable="true" ma:displayName="Legacy Folder Link" ma:internalName="LegacyFolder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2083e-e40c-4314-b43a-827352a1ed2c" elementFormDefault="qualified">
    <xsd:import namespace="http://schemas.microsoft.com/office/2006/documentManagement/types"/>
    <xsd:import namespace="http://schemas.microsoft.com/office/infopath/2007/PartnerControls"/>
    <xsd:element name="LegacyDateFileReceived" ma:index="35" nillable="true" ma:displayName="Legacy Date File Received" ma:format="DateOnly" ma:internalName="LegacyDateFileReceived">
      <xsd:simpleType>
        <xsd:restriction base="dms:DateTime"/>
      </xsd:simpleType>
    </xsd:element>
    <xsd:element name="LegacyDateFileRequested" ma:index="36" nillable="true" ma:displayName="Legacy Date File Requested" ma:format="DateOnly" ma:internalName="LegacyDateFileRequested">
      <xsd:simpleType>
        <xsd:restriction base="dms:DateTime"/>
      </xsd:simpleType>
    </xsd:element>
    <xsd:element name="LegacyDateFileReturned" ma:index="37" nillable="true" ma:displayName="Legacy Date File Returned" ma:format="DateOnly" ma:internalName="LegacyDateFileReturned">
      <xsd:simpleType>
        <xsd:restriction base="dms:DateTime"/>
      </xsd:simpleType>
    </xsd:element>
    <xsd:element name="LegacyMinister" ma:index="38" nillable="true" ma:displayName="Legacy Minister" ma:internalName="LegacyMinister">
      <xsd:simpleType>
        <xsd:restriction base="dms:Text">
          <xsd:maxLength value="255"/>
        </xsd:restriction>
      </xsd:simpleType>
    </xsd:element>
    <xsd:element name="LegacyMP" ma:index="39" nillable="true" ma:displayName="Legacy MP" ma:internalName="LegacyMP">
      <xsd:simpleType>
        <xsd:restriction base="dms:Text">
          <xsd:maxLength value="255"/>
        </xsd:restriction>
      </xsd:simpleType>
    </xsd:element>
    <xsd:element name="LegacyFolderNotes" ma:index="40" nillable="true" ma:displayName="Legacy Folder Notes" ma:internalName="LegacyFolderNotes">
      <xsd:simpleType>
        <xsd:restriction base="dms:Note">
          <xsd:maxLength value="255"/>
        </xsd:restriction>
      </xsd:simpleType>
    </xsd:element>
    <xsd:element name="LegacyPhysicalItemLocation" ma:index="41" nillable="true" ma:displayName="Legacy Physical Item Location" ma:format="Dropdown" ma:internalName="LegacyPhysicalItemLocation">
      <xsd:simpleType>
        <xsd:restriction base="dms:Choice">
          <xsd:enumeration value="Off-Site"/>
          <xsd:enumeration value="TNA"/>
          <xsd:enumeration value="DECC"/>
        </xsd:restriction>
      </xsd:simpleType>
    </xsd:element>
    <xsd:element name="LegacyRequestType" ma:index="42" nillable="true" ma:displayName="Legacy Request Type" ma:format="Dropdown" ma:internalName="LegacyRequestType">
      <xsd:simpleType>
        <xsd:restriction base="dms:Choice">
          <xsd:enumeration value="FOI"/>
          <xsd:enumeration value="EIR"/>
          <xsd:enumeration value="PQ"/>
          <xsd:enumeration value="MC"/>
        </xsd:restriction>
      </xsd:simpleType>
    </xsd:element>
    <xsd:element name="LegacyDescriptor" ma:index="43" nillable="true" ma:displayName="Legacy Descriptor" ma:internalName="LegacyDescriptor">
      <xsd:simpleType>
        <xsd:restriction base="dms:Note">
          <xsd:maxLength value="255"/>
        </xsd:restriction>
      </xsd:simpleType>
    </xsd:element>
    <xsd:element name="LegacyFolderDocumentID" ma:index="44" nillable="true" ma:displayName="Legacy Folder Document ID" ma:internalName="LegacyFolderDocumentID">
      <xsd:simpleType>
        <xsd:restriction base="dms:Text">
          <xsd:maxLength value="255"/>
        </xsd:restriction>
      </xsd:simpleType>
    </xsd:element>
    <xsd:element name="LegacyDocumentID" ma:index="45" nillable="true" ma:displayName="Legacy Document ID" ma:internalName="LegacyDocumentID">
      <xsd:simpleType>
        <xsd:restriction base="dms:Text">
          <xsd:maxLength value="255"/>
        </xsd:restriction>
      </xsd:simpleType>
    </xsd:element>
    <xsd:element name="LegacyPhysicalFormat" ma:index="51" nillable="true" ma:displayName="Legacy Physical Format" ma:default="0" ma:internalName="LegacyPhysicalFormat">
      <xsd:simpleType>
        <xsd:restriction base="dms:Boolean"/>
      </xsd:simpleType>
    </xsd:element>
    <xsd:element name="LegacyCaseReferenceNumber" ma:index="72" nillable="true" ma:displayName="Legacy Case Reference Number" ma:internalName="LegacyCaseReferenceNumber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f68a5-0d76-4ee1-8c27-73daa61d75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0" nillable="true" ma:displayName="MediaServiceAutoTags" ma:internalName="MediaServiceAutoTags" ma:readOnly="true">
      <xsd:simpleType>
        <xsd:restriction base="dms:Text"/>
      </xsd:simpleType>
    </xsd:element>
    <xsd:element name="MediaServiceOCR" ma:index="6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6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7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7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75" nillable="true" ma:displayName="Location" ma:internalName="MediaServiceLocation" ma:readOnly="true">
      <xsd:simpleType>
        <xsd:restriction base="dms:Text"/>
      </xsd:simpleType>
    </xsd:element>
    <xsd:element name="MediaServiceAutoKeyPoints" ma:index="7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7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3a4c1-1bb4-49f2-a011-9c776a7eed2a" elementFormDefault="qualified">
    <xsd:import namespace="http://schemas.microsoft.com/office/2006/documentManagement/types"/>
    <xsd:import namespace="http://schemas.microsoft.com/office/infopath/2007/PartnerControls"/>
    <xsd:element name="m975189f4ba442ecbf67d4147307b177" ma:index="66" nillable="true" ma:taxonomy="true" ma:internalName="m975189f4ba442ecbf67d4147307b177" ma:taxonomyFieldName="Business_x0020_Unit" ma:displayName="Business Unit" ma:default="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551C93-DA6D-45F7-9ED7-CE4248C1DE1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A63C7DD-A41F-46F2-B19A-BF3994665A9F}">
  <ds:schemaRefs>
    <ds:schemaRef ds:uri="a8f60570-4bd3-4f2b-950b-a996de8ab151"/>
    <ds:schemaRef ds:uri="b413c3fd-5a3b-4239-b985-69032e371c04"/>
    <ds:schemaRef ds:uri="http://www.w3.org/XML/1998/namespace"/>
    <ds:schemaRef ds:uri="d0ef68a5-0d76-4ee1-8c27-73daa61d752f"/>
    <ds:schemaRef ds:uri="http://schemas.openxmlformats.org/package/2006/metadata/core-properties"/>
    <ds:schemaRef ds:uri="http://purl.org/dc/elements/1.1/"/>
    <ds:schemaRef ds:uri="b67a7830-db79-4a49-bf27-2aff92a2201a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c963a4c1-1bb4-49f2-a011-9c776a7eed2a"/>
    <ds:schemaRef ds:uri="a172083e-e40c-4314-b43a-827352a1ed2c"/>
    <ds:schemaRef ds:uri="0063f72e-ace3-48fb-9c1f-5b513408b31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08F027-1318-49B1-9C9A-5D6DBDE51790}">
  <ds:schemaRefs>
    <ds:schemaRef ds:uri="0063f72e-ace3-48fb-9c1f-5b513408b31f"/>
    <ds:schemaRef ds:uri="a172083e-e40c-4314-b43a-827352a1ed2c"/>
    <ds:schemaRef ds:uri="a8f60570-4bd3-4f2b-950b-a996de8ab151"/>
    <ds:schemaRef ds:uri="b413c3fd-5a3b-4239-b985-69032e371c04"/>
    <ds:schemaRef ds:uri="b67a7830-db79-4a49-bf27-2aff92a2201a"/>
    <ds:schemaRef ds:uri="c963a4c1-1bb4-49f2-a011-9c776a7eed2a"/>
    <ds:schemaRef ds:uri="d0ef68a5-0d76-4ee1-8c27-73daa61d75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EF5572ED-1E65-43BA-893C-F8136EAAD1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294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Helvectica</vt:lpstr>
      <vt:lpstr>doc.BEIS-Powerpoint-template-on-screen-show-16-9-wide-screen_RA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Dunstan</dc:creator>
  <cp:lastModifiedBy>Allison Dunstan</cp:lastModifiedBy>
  <cp:revision>4</cp:revision>
  <dcterms:created xsi:type="dcterms:W3CDTF">2013-07-15T20:26:40Z</dcterms:created>
  <dcterms:modified xsi:type="dcterms:W3CDTF">2022-07-26T10:50:23Z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0x010100FA61EBB0758F3845B966FFCAC80C96B7</vt:lpwstr>
  </property>
  <property fmtid="{D5CDD505-2E9C-101B-9397-08002B2CF9AE}" pid="3" name="Business Unit">
    <vt:lpwstr>92;#Competition Policy|db3cea9d-a918-48c7-a34e-df1ebe388e3a</vt:lpwstr>
  </property>
  <property fmtid="{D5CDD505-2E9C-101B-9397-08002B2CF9AE}" pid="4" name="LegacyDocumentLink">
    <vt:lpwstr>, </vt:lpwstr>
  </property>
  <property fmtid="{D5CDD505-2E9C-101B-9397-08002B2CF9AE}" pid="5" name="_dlc_DocIdItemGuid">
    <vt:lpwstr>192c26cd-44f5-4e38-bb0d-291c000f78d1</vt:lpwstr>
  </property>
  <property fmtid="{D5CDD505-2E9C-101B-9397-08002B2CF9AE}" pid="6" name="LegacyModifier">
    <vt:lpwstr/>
  </property>
  <property fmtid="{D5CDD505-2E9C-101B-9397-08002B2CF9AE}" pid="7" name="LegacyFolderLink">
    <vt:lpwstr>, </vt:lpwstr>
  </property>
  <property fmtid="{D5CDD505-2E9C-101B-9397-08002B2CF9AE}" pid="8" name="LegacyPhysicalFormat">
    <vt:bool>false</vt:bool>
  </property>
  <property fmtid="{D5CDD505-2E9C-101B-9397-08002B2CF9AE}" pid="9" name="MSIP_Label_ba62f585-b40f-4ab9-bafe-39150f03d124_Enabled">
    <vt:lpwstr>true</vt:lpwstr>
  </property>
  <property fmtid="{D5CDD505-2E9C-101B-9397-08002B2CF9AE}" pid="10" name="MSIP_Label_ba62f585-b40f-4ab9-bafe-39150f03d124_SetDate">
    <vt:lpwstr>2022-07-08T15:27:33Z</vt:lpwstr>
  </property>
  <property fmtid="{D5CDD505-2E9C-101B-9397-08002B2CF9AE}" pid="11" name="MSIP_Label_ba62f585-b40f-4ab9-bafe-39150f03d124_Method">
    <vt:lpwstr>Standard</vt:lpwstr>
  </property>
  <property fmtid="{D5CDD505-2E9C-101B-9397-08002B2CF9AE}" pid="12" name="MSIP_Label_ba62f585-b40f-4ab9-bafe-39150f03d124_Name">
    <vt:lpwstr>OFFICIAL</vt:lpwstr>
  </property>
  <property fmtid="{D5CDD505-2E9C-101B-9397-08002B2CF9AE}" pid="13" name="MSIP_Label_ba62f585-b40f-4ab9-bafe-39150f03d124_SiteId">
    <vt:lpwstr>cbac7005-02c1-43eb-b497-e6492d1b2dd8</vt:lpwstr>
  </property>
  <property fmtid="{D5CDD505-2E9C-101B-9397-08002B2CF9AE}" pid="14" name="MSIP_Label_ba62f585-b40f-4ab9-bafe-39150f03d124_ActionId">
    <vt:lpwstr>ef4ab013-f8e8-46d3-b2ed-bcb80f2aab9a</vt:lpwstr>
  </property>
  <property fmtid="{D5CDD505-2E9C-101B-9397-08002B2CF9AE}" pid="15" name="MSIP_Label_ba62f585-b40f-4ab9-bafe-39150f03d124_ContentBits">
    <vt:lpwstr>0</vt:lpwstr>
  </property>
</Properties>
</file>