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64" r:id="rId2"/>
    <p:sldMasterId id="2147483665" r:id="rId3"/>
    <p:sldMasterId id="2147483666" r:id="rId4"/>
  </p:sldMasterIdLst>
  <p:notesMasterIdLst>
    <p:notesMasterId r:id="rId14"/>
  </p:notesMasterIdLst>
  <p:sldIdLst>
    <p:sldId id="256" r:id="rId5"/>
    <p:sldId id="257" r:id="rId6"/>
    <p:sldId id="258" r:id="rId7"/>
    <p:sldId id="259" r:id="rId8"/>
    <p:sldId id="260" r:id="rId9"/>
    <p:sldId id="261" r:id="rId10"/>
    <p:sldId id="262" r:id="rId11"/>
    <p:sldId id="263" r:id="rId12"/>
    <p:sldId id="264"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Open Sans" panose="020B060603050402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27">
          <p15:clr>
            <a:srgbClr val="9AA0A6"/>
          </p15:clr>
        </p15:guide>
        <p15:guide id="2" pos="113">
          <p15:clr>
            <a:srgbClr val="9AA0A6"/>
          </p15:clr>
        </p15:guide>
        <p15:guide id="3" pos="5647">
          <p15:clr>
            <a:srgbClr val="9AA0A6"/>
          </p15:clr>
        </p15:guide>
        <p15:guide id="4" orient="horz" pos="113">
          <p15:clr>
            <a:srgbClr val="9AA0A6"/>
          </p15:clr>
        </p15:guide>
        <p15:guide id="5" orient="horz" pos="60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guide orient="horz" pos="3127"/>
        <p:guide pos="113"/>
        <p:guide pos="5647"/>
        <p:guide orient="horz" pos="113"/>
        <p:guide orient="horz" pos="6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ef99bc71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g2ef99bc7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ef99bc713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83" name="Google Shape;83;g2ef99bc713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300"/>
              </a:spcBef>
              <a:spcAft>
                <a:spcPts val="1000"/>
              </a:spcAft>
              <a:buClr>
                <a:srgbClr val="000000"/>
              </a:buClr>
              <a:buSzPts val="1100"/>
              <a:buFont typeface="Arial"/>
              <a:buNone/>
            </a:pPr>
            <a:endParaRPr sz="1800"/>
          </a:p>
        </p:txBody>
      </p:sp>
      <p:sp>
        <p:nvSpPr>
          <p:cNvPr id="84" name="Google Shape;84;g2ef99bc713_0_1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d78668a9c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d78668a9c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ef99bc713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000"/>
              </a:spcBef>
              <a:spcAft>
                <a:spcPts val="1000"/>
              </a:spcAft>
              <a:buNone/>
            </a:pPr>
            <a:endParaRPr/>
          </a:p>
        </p:txBody>
      </p:sp>
      <p:sp>
        <p:nvSpPr>
          <p:cNvPr id="98" name="Google Shape;98;g2ef99bc71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f1d62f9a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f1d62f9a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1000"/>
              </a:spcAft>
              <a:buNone/>
            </a:pPr>
            <a:endParaRPr sz="1200" b="1">
              <a:solidFill>
                <a:schemeClr val="dk1"/>
              </a:solidFill>
              <a:latin typeface="Open Sans"/>
              <a:ea typeface="Open Sans"/>
              <a:cs typeface="Open Sans"/>
              <a:sym typeface="Open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ef99bc713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000"/>
              </a:spcBef>
              <a:spcAft>
                <a:spcPts val="1000"/>
              </a:spcAft>
              <a:buNone/>
            </a:pPr>
            <a:endParaRPr sz="1200">
              <a:latin typeface="Open Sans"/>
              <a:ea typeface="Open Sans"/>
              <a:cs typeface="Open Sans"/>
              <a:sym typeface="Open Sans"/>
            </a:endParaRPr>
          </a:p>
        </p:txBody>
      </p:sp>
      <p:sp>
        <p:nvSpPr>
          <p:cNvPr id="113" name="Google Shape;113;g2ef99bc713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fdbee70b7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000"/>
              </a:spcBef>
              <a:spcAft>
                <a:spcPts val="0"/>
              </a:spcAft>
              <a:buNone/>
            </a:pPr>
            <a:endParaRPr sz="1200">
              <a:latin typeface="Open Sans"/>
              <a:ea typeface="Open Sans"/>
              <a:cs typeface="Open Sans"/>
              <a:sym typeface="Open Sans"/>
            </a:endParaRPr>
          </a:p>
          <a:p>
            <a:pPr marL="0" lvl="0" indent="0" algn="l" rtl="0">
              <a:lnSpc>
                <a:spcPct val="115000"/>
              </a:lnSpc>
              <a:spcBef>
                <a:spcPts val="1000"/>
              </a:spcBef>
              <a:spcAft>
                <a:spcPts val="1000"/>
              </a:spcAft>
              <a:buNone/>
            </a:pPr>
            <a:endParaRPr sz="1200">
              <a:latin typeface="Open Sans"/>
              <a:ea typeface="Open Sans"/>
              <a:cs typeface="Open Sans"/>
              <a:sym typeface="Open Sans"/>
            </a:endParaRPr>
          </a:p>
        </p:txBody>
      </p:sp>
      <p:sp>
        <p:nvSpPr>
          <p:cNvPr id="121" name="Google Shape;121;g4fdbee70b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5839305f1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457200" lvl="0" indent="-292100" algn="l" rtl="0">
              <a:spcBef>
                <a:spcPts val="0"/>
              </a:spcBef>
              <a:spcAft>
                <a:spcPts val="0"/>
              </a:spcAft>
              <a:buClr>
                <a:schemeClr val="dk1"/>
              </a:buClr>
              <a:buSzPts val="1000"/>
              <a:buChar char="●"/>
            </a:pPr>
            <a:r>
              <a:rPr lang="en-GB" sz="1000">
                <a:solidFill>
                  <a:schemeClr val="dk1"/>
                </a:solidFill>
                <a:latin typeface="Open Sans"/>
                <a:ea typeface="Open Sans"/>
                <a:cs typeface="Open Sans"/>
                <a:sym typeface="Open Sans"/>
              </a:rPr>
              <a:t>Key points - has had a makeover with an improved user friendly customer journey. Easy to navigate and has a step by step process with prompts to help users.  </a:t>
            </a:r>
            <a:endParaRPr sz="1000">
              <a:solidFill>
                <a:schemeClr val="dk1"/>
              </a:solidFill>
              <a:latin typeface="Open Sans"/>
              <a:ea typeface="Open Sans"/>
              <a:cs typeface="Open Sans"/>
              <a:sym typeface="Open Sans"/>
            </a:endParaRPr>
          </a:p>
          <a:p>
            <a:pPr marL="457200" lvl="0" indent="-292100" algn="l" rtl="0">
              <a:spcBef>
                <a:spcPts val="0"/>
              </a:spcBef>
              <a:spcAft>
                <a:spcPts val="0"/>
              </a:spcAft>
              <a:buClr>
                <a:schemeClr val="dk1"/>
              </a:buClr>
              <a:buSzPts val="1000"/>
              <a:buChar char="●"/>
            </a:pPr>
            <a:r>
              <a:rPr lang="en-GB" sz="1000">
                <a:solidFill>
                  <a:schemeClr val="dk1"/>
                </a:solidFill>
                <a:latin typeface="Open Sans"/>
                <a:ea typeface="Open Sans"/>
                <a:cs typeface="Open Sans"/>
                <a:sym typeface="Open Sans"/>
              </a:rPr>
              <a:t>Has been updated with our brand guidelines. </a:t>
            </a:r>
            <a:endParaRPr sz="1000">
              <a:solidFill>
                <a:schemeClr val="dk1"/>
              </a:solidFill>
              <a:latin typeface="Open Sans"/>
              <a:ea typeface="Open Sans"/>
              <a:cs typeface="Open Sans"/>
              <a:sym typeface="Open Sans"/>
            </a:endParaRPr>
          </a:p>
          <a:p>
            <a:pPr marL="457200" lvl="0" indent="-292100" algn="l" rtl="0">
              <a:spcBef>
                <a:spcPts val="0"/>
              </a:spcBef>
              <a:spcAft>
                <a:spcPts val="0"/>
              </a:spcAft>
              <a:buClr>
                <a:schemeClr val="dk1"/>
              </a:buClr>
              <a:buSzPts val="1000"/>
              <a:buChar char="●"/>
            </a:pPr>
            <a:r>
              <a:rPr lang="en-GB" sz="1000">
                <a:solidFill>
                  <a:schemeClr val="dk1"/>
                </a:solidFill>
                <a:latin typeface="Open Sans"/>
                <a:ea typeface="Open Sans"/>
                <a:cs typeface="Open Sans"/>
                <a:sym typeface="Open Sans"/>
              </a:rPr>
              <a:t>Now showing exclusive tariffs</a:t>
            </a:r>
            <a:endParaRPr sz="1200">
              <a:latin typeface="Open Sans"/>
              <a:ea typeface="Open Sans"/>
              <a:cs typeface="Open Sans"/>
              <a:sym typeface="Open Sans"/>
            </a:endParaRPr>
          </a:p>
        </p:txBody>
      </p:sp>
      <p:sp>
        <p:nvSpPr>
          <p:cNvPr id="129" name="Google Shape;129;g5839305f1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ef99bc713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g2ef99bc713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ritage cover slide">
  <p:cSld name="Heritage cover slide">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157162" y="215900"/>
            <a:ext cx="5424600" cy="22701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1pPr>
            <a:lvl2pPr marL="0" marR="0" lvl="1"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2pPr>
            <a:lvl3pPr marL="0" marR="0" lvl="2"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3pPr>
            <a:lvl4pPr marL="0" marR="0" lvl="3"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4pPr>
            <a:lvl5pPr marL="0" marR="0" lvl="4"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5pPr>
            <a:lvl6pPr marL="457200" marR="0" lvl="5"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6pPr>
            <a:lvl7pPr marL="914400" marR="0" lvl="6"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7pPr>
            <a:lvl8pPr marL="1371600" marR="0" lvl="7"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8pPr>
            <a:lvl9pPr marL="1828800" marR="0" lvl="8"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9pPr>
          </a:lstStyle>
          <a:p>
            <a:endParaRPr/>
          </a:p>
        </p:txBody>
      </p:sp>
      <p:sp>
        <p:nvSpPr>
          <p:cNvPr id="55" name="Google Shape;55;p14"/>
          <p:cNvSpPr txBox="1">
            <a:spLocks noGrp="1"/>
          </p:cNvSpPr>
          <p:nvPr>
            <p:ph type="body" idx="1"/>
          </p:nvPr>
        </p:nvSpPr>
        <p:spPr>
          <a:xfrm>
            <a:off x="5775160" y="3923632"/>
            <a:ext cx="3195000" cy="1038300"/>
          </a:xfrm>
          <a:prstGeom prst="rect">
            <a:avLst/>
          </a:prstGeom>
          <a:noFill/>
          <a:ln>
            <a:noFill/>
          </a:ln>
        </p:spPr>
        <p:txBody>
          <a:bodyPr spcFirstLastPara="1" wrap="square" lIns="91425" tIns="91425" rIns="91425" bIns="91425" anchor="t" anchorCtr="0"/>
          <a:lstStyle>
            <a:lvl1pPr marL="457200" marR="0" lvl="0" indent="-228600"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content slide">
  <p:cSld name="Text content slide">
    <p:spTree>
      <p:nvGrpSpPr>
        <p:cNvPr id="1" name="Shape 59"/>
        <p:cNvGrpSpPr/>
        <p:nvPr/>
      </p:nvGrpSpPr>
      <p:grpSpPr>
        <a:xfrm>
          <a:off x="0" y="0"/>
          <a:ext cx="0" cy="0"/>
          <a:chOff x="0" y="0"/>
          <a:chExt cx="0" cy="0"/>
        </a:xfrm>
      </p:grpSpPr>
      <p:sp>
        <p:nvSpPr>
          <p:cNvPr id="60" name="Google Shape;60;p16"/>
          <p:cNvSpPr txBox="1">
            <a:spLocks noGrp="1"/>
          </p:cNvSpPr>
          <p:nvPr>
            <p:ph type="title"/>
          </p:nvPr>
        </p:nvSpPr>
        <p:spPr>
          <a:xfrm>
            <a:off x="214610" y="206375"/>
            <a:ext cx="8229600" cy="857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1pPr>
            <a:lvl2pPr marL="0" marR="0" lvl="1"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2pPr>
            <a:lvl3pPr marL="0" marR="0" lvl="2"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3pPr>
            <a:lvl4pPr marL="0" marR="0" lvl="3"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4pPr>
            <a:lvl5pPr marL="0" marR="0" lvl="4"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5pPr>
            <a:lvl6pPr marL="457200" marR="0" lvl="5"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6pPr>
            <a:lvl7pPr marL="914400" marR="0" lvl="6"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7pPr>
            <a:lvl8pPr marL="1371600" marR="0" lvl="7"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8pPr>
            <a:lvl9pPr marL="1828800" marR="0" lvl="8"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9pPr>
          </a:lstStyle>
          <a:p>
            <a:endParaRPr/>
          </a:p>
        </p:txBody>
      </p:sp>
      <p:sp>
        <p:nvSpPr>
          <p:cNvPr id="61" name="Google Shape;61;p16"/>
          <p:cNvSpPr txBox="1">
            <a:spLocks noGrp="1"/>
          </p:cNvSpPr>
          <p:nvPr>
            <p:ph type="body" idx="1"/>
          </p:nvPr>
        </p:nvSpPr>
        <p:spPr>
          <a:xfrm>
            <a:off x="214610" y="1200150"/>
            <a:ext cx="4109100" cy="3394200"/>
          </a:xfrm>
          <a:prstGeom prst="rect">
            <a:avLst/>
          </a:prstGeom>
          <a:noFill/>
          <a:ln>
            <a:noFill/>
          </a:ln>
        </p:spPr>
        <p:txBody>
          <a:bodyPr spcFirstLastPara="1" wrap="square" lIns="91425" tIns="91425" rIns="91425" bIns="91425" anchor="t" anchorCtr="0"/>
          <a:lstStyle>
            <a:lvl1pPr marL="457200" marR="0" lvl="0" indent="-228600"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1pPr>
            <a:lvl2pPr marL="914400" marR="0" lvl="1" indent="-228600"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2pPr>
            <a:lvl3pPr marL="1371600" marR="0" lvl="2" indent="-228600"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3pPr>
            <a:lvl4pPr marL="1828800" marR="0" lvl="3" indent="-228600"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4pPr>
            <a:lvl5pPr marL="2286000" marR="0" lvl="4" indent="-228600"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nfographic or graph content slide">
  <p:cSld name="Infographic or graph content slide">
    <p:spTree>
      <p:nvGrpSpPr>
        <p:cNvPr id="1" name="Shape 62"/>
        <p:cNvGrpSpPr/>
        <p:nvPr/>
      </p:nvGrpSpPr>
      <p:grpSpPr>
        <a:xfrm>
          <a:off x="0" y="0"/>
          <a:ext cx="0" cy="0"/>
          <a:chOff x="0" y="0"/>
          <a:chExt cx="0" cy="0"/>
        </a:xfrm>
      </p:grpSpPr>
      <p:sp>
        <p:nvSpPr>
          <p:cNvPr id="63" name="Google Shape;63;p17"/>
          <p:cNvSpPr txBox="1">
            <a:spLocks noGrp="1"/>
          </p:cNvSpPr>
          <p:nvPr>
            <p:ph type="title"/>
          </p:nvPr>
        </p:nvSpPr>
        <p:spPr>
          <a:xfrm>
            <a:off x="214610" y="206375"/>
            <a:ext cx="8229600" cy="857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1pPr>
            <a:lvl2pPr marL="0" marR="0" lvl="1"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2pPr>
            <a:lvl3pPr marL="0" marR="0" lvl="2"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3pPr>
            <a:lvl4pPr marL="0" marR="0" lvl="3"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4pPr>
            <a:lvl5pPr marL="0" marR="0" lvl="4"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5pPr>
            <a:lvl6pPr marL="457200" marR="0" lvl="5"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6pPr>
            <a:lvl7pPr marL="914400" marR="0" lvl="6"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7pPr>
            <a:lvl8pPr marL="1371600" marR="0" lvl="7"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8pPr>
            <a:lvl9pPr marL="1828800" marR="0" lvl="8"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9pPr>
          </a:lstStyle>
          <a:p>
            <a:endParaRPr/>
          </a:p>
        </p:txBody>
      </p:sp>
      <p:sp>
        <p:nvSpPr>
          <p:cNvPr id="64" name="Google Shape;64;p17"/>
          <p:cNvSpPr txBox="1">
            <a:spLocks noGrp="1"/>
          </p:cNvSpPr>
          <p:nvPr>
            <p:ph type="body" idx="1"/>
          </p:nvPr>
        </p:nvSpPr>
        <p:spPr>
          <a:xfrm>
            <a:off x="214313" y="1143000"/>
            <a:ext cx="8704200" cy="3879900"/>
          </a:xfrm>
          <a:prstGeom prst="rect">
            <a:avLst/>
          </a:prstGeom>
          <a:noFill/>
          <a:ln>
            <a:noFill/>
          </a:ln>
        </p:spPr>
        <p:txBody>
          <a:bodyPr spcFirstLastPara="1" wrap="square" lIns="91425" tIns="91425" rIns="91425" bIns="91425" anchor="t" anchorCtr="0"/>
          <a:lstStyle>
            <a:lvl1pPr marL="457200" marR="0" lvl="0" indent="-228600"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1pPr>
            <a:lvl2pPr marL="914400" marR="0" lvl="1" indent="-228600"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2pPr>
            <a:lvl3pPr marL="1371600" marR="0" lvl="2" indent="-228600"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3pPr>
            <a:lvl4pPr marL="1828800" marR="0" lvl="3" indent="-228600"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4pPr>
            <a:lvl5pPr marL="2286000" marR="0" lvl="4" indent="-228600"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eritage end slide">
  <p:cSld name="Heritage end slide">
    <p:spTree>
      <p:nvGrpSpPr>
        <p:cNvPr id="1" name="Shape 71"/>
        <p:cNvGrpSpPr/>
        <p:nvPr/>
      </p:nvGrpSpPr>
      <p:grpSpPr>
        <a:xfrm>
          <a:off x="0" y="0"/>
          <a:ext cx="0" cy="0"/>
          <a:chOff x="0" y="0"/>
          <a:chExt cx="0" cy="0"/>
        </a:xfrm>
      </p:grpSpPr>
      <p:sp>
        <p:nvSpPr>
          <p:cNvPr id="72" name="Google Shape;72;p19"/>
          <p:cNvSpPr txBox="1">
            <a:spLocks noGrp="1"/>
          </p:cNvSpPr>
          <p:nvPr>
            <p:ph type="title"/>
          </p:nvPr>
        </p:nvSpPr>
        <p:spPr>
          <a:xfrm>
            <a:off x="178935" y="206375"/>
            <a:ext cx="8229600" cy="857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1pPr>
            <a:lvl2pPr marL="0" marR="0" lvl="1"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2pPr>
            <a:lvl3pPr marL="0" marR="0" lvl="2"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3pPr>
            <a:lvl4pPr marL="0" marR="0" lvl="3"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4pPr>
            <a:lvl5pPr marL="0" marR="0" lvl="4"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5pPr>
            <a:lvl6pPr marL="457200" marR="0" lvl="5"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6pPr>
            <a:lvl7pPr marL="914400" marR="0" lvl="6"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7pPr>
            <a:lvl8pPr marL="1371600" marR="0" lvl="7"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8pPr>
            <a:lvl9pPr marL="1828800" marR="0" lvl="8"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9pPr>
          </a:lstStyle>
          <a:p>
            <a:endParaRPr/>
          </a:p>
        </p:txBody>
      </p:sp>
      <p:sp>
        <p:nvSpPr>
          <p:cNvPr id="73" name="Google Shape;73;p19"/>
          <p:cNvSpPr txBox="1">
            <a:spLocks noGrp="1"/>
          </p:cNvSpPr>
          <p:nvPr>
            <p:ph type="body" idx="1"/>
          </p:nvPr>
        </p:nvSpPr>
        <p:spPr>
          <a:xfrm>
            <a:off x="178935" y="1200151"/>
            <a:ext cx="8229600" cy="1554000"/>
          </a:xfrm>
          <a:prstGeom prst="rect">
            <a:avLst/>
          </a:prstGeom>
          <a:noFill/>
          <a:ln>
            <a:noFill/>
          </a:ln>
        </p:spPr>
        <p:txBody>
          <a:bodyPr spcFirstLastPara="1" wrap="square" lIns="91425" tIns="91425" rIns="91425" bIns="91425" anchor="t" anchorCtr="0"/>
          <a:lstStyle>
            <a:lvl1pPr marL="457200" marR="0" lvl="0" indent="-228600"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57162" y="215900"/>
            <a:ext cx="5424600" cy="22701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1pPr>
            <a:lvl2pPr marL="0" marR="0" lvl="1"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2pPr>
            <a:lvl3pPr marL="0" marR="0" lvl="2"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3pPr>
            <a:lvl4pPr marL="0" marR="0" lvl="3"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4pPr>
            <a:lvl5pPr marL="0" marR="0" lvl="4"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5pPr>
            <a:lvl6pPr marL="457200" marR="0" lvl="5"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6pPr>
            <a:lvl7pPr marL="914400" marR="0" lvl="6"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7pPr>
            <a:lvl8pPr marL="1371600" marR="0" lvl="7"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8pPr>
            <a:lvl9pPr marL="1828800" marR="0" lvl="8"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9pPr>
          </a:lstStyle>
          <a:p>
            <a:endParaRPr/>
          </a:p>
        </p:txBody>
      </p:sp>
      <p:sp>
        <p:nvSpPr>
          <p:cNvPr id="52" name="Google Shape;52;p13"/>
          <p:cNvSpPr txBox="1">
            <a:spLocks noGrp="1"/>
          </p:cNvSpPr>
          <p:nvPr>
            <p:ph type="body" idx="1"/>
          </p:nvPr>
        </p:nvSpPr>
        <p:spPr>
          <a:xfrm>
            <a:off x="5772150" y="3175000"/>
            <a:ext cx="2914500" cy="1419300"/>
          </a:xfrm>
          <a:prstGeom prst="rect">
            <a:avLst/>
          </a:prstGeom>
          <a:noFill/>
          <a:ln>
            <a:noFill/>
          </a:ln>
        </p:spPr>
        <p:txBody>
          <a:bodyPr spcFirstLastPara="1" wrap="square" lIns="91425" tIns="91425" rIns="91425" bIns="91425" anchor="t" anchorCtr="0"/>
          <a:lstStyle>
            <a:lvl1pPr marL="457200" marR="0" lvl="0" indent="-228600"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214312" y="206375"/>
            <a:ext cx="8229600" cy="857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1pPr>
            <a:lvl2pPr marL="0" marR="0" lvl="1"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2pPr>
            <a:lvl3pPr marL="0" marR="0" lvl="2"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3pPr>
            <a:lvl4pPr marL="0" marR="0" lvl="3"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4pPr>
            <a:lvl5pPr marL="0" marR="0" lvl="4"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5pPr>
            <a:lvl6pPr marL="457200" marR="0" lvl="5"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6pPr>
            <a:lvl7pPr marL="914400" marR="0" lvl="6"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7pPr>
            <a:lvl8pPr marL="1371600" marR="0" lvl="7"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8pPr>
            <a:lvl9pPr marL="1828800" marR="0" lvl="8" indent="0" algn="l" rtl="0">
              <a:spcBef>
                <a:spcPts val="0"/>
              </a:spcBef>
              <a:spcAft>
                <a:spcPts val="0"/>
              </a:spcAft>
              <a:buSzPts val="1400"/>
              <a:buNone/>
              <a:defRPr sz="3200" b="1" i="0" u="none" strike="noStrike" cap="none">
                <a:solidFill>
                  <a:schemeClr val="dk1"/>
                </a:solidFill>
                <a:latin typeface="Open Sans"/>
                <a:ea typeface="Open Sans"/>
                <a:cs typeface="Open Sans"/>
                <a:sym typeface="Open Sans"/>
              </a:defRPr>
            </a:lvl9pPr>
          </a:lstStyle>
          <a:p>
            <a:endParaRPr/>
          </a:p>
        </p:txBody>
      </p:sp>
      <p:sp>
        <p:nvSpPr>
          <p:cNvPr id="58" name="Google Shape;58;p15"/>
          <p:cNvSpPr txBox="1">
            <a:spLocks noGrp="1"/>
          </p:cNvSpPr>
          <p:nvPr>
            <p:ph type="body" idx="1"/>
          </p:nvPr>
        </p:nvSpPr>
        <p:spPr>
          <a:xfrm>
            <a:off x="214312" y="1200150"/>
            <a:ext cx="4110000" cy="3394200"/>
          </a:xfrm>
          <a:prstGeom prst="rect">
            <a:avLst/>
          </a:prstGeom>
          <a:noFill/>
          <a:ln>
            <a:noFill/>
          </a:ln>
        </p:spPr>
        <p:txBody>
          <a:bodyPr spcFirstLastPara="1" wrap="square" lIns="91425" tIns="91425" rIns="91425" bIns="91425" anchor="t" anchorCtr="0"/>
          <a:lstStyle>
            <a:lvl1pPr marL="457200" marR="0" lvl="0" indent="-228600"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1pPr>
            <a:lvl2pPr marL="914400" marR="0" lvl="1" indent="-228600"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2pPr>
            <a:lvl3pPr marL="1371600" marR="0" lvl="2" indent="-228600"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3pPr>
            <a:lvl4pPr marL="1828800" marR="0" lvl="3" indent="-228600"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4pPr>
            <a:lvl5pPr marL="2286000" marR="0" lvl="4" indent="-228600"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5"/>
        <p:cNvGrpSpPr/>
        <p:nvPr/>
      </p:nvGrpSpPr>
      <p:grpSpPr>
        <a:xfrm>
          <a:off x="0" y="0"/>
          <a:ext cx="0" cy="0"/>
          <a:chOff x="0" y="0"/>
          <a:chExt cx="0" cy="0"/>
        </a:xfrm>
      </p:grpSpPr>
      <p:pic>
        <p:nvPicPr>
          <p:cNvPr id="66" name="Google Shape;66;p18" descr="socialmedia_youtube.png"/>
          <p:cNvPicPr preferRelativeResize="0"/>
          <p:nvPr/>
        </p:nvPicPr>
        <p:blipFill rotWithShape="1">
          <a:blip r:embed="rId3">
            <a:alphaModFix/>
          </a:blip>
          <a:srcRect/>
          <a:stretch/>
        </p:blipFill>
        <p:spPr>
          <a:xfrm>
            <a:off x="257175" y="3930650"/>
            <a:ext cx="766800" cy="820800"/>
          </a:xfrm>
          <a:prstGeom prst="rect">
            <a:avLst/>
          </a:prstGeom>
          <a:noFill/>
          <a:ln>
            <a:noFill/>
          </a:ln>
        </p:spPr>
      </p:pic>
      <p:pic>
        <p:nvPicPr>
          <p:cNvPr id="67" name="Google Shape;67;p18"/>
          <p:cNvPicPr preferRelativeResize="0"/>
          <p:nvPr/>
        </p:nvPicPr>
        <p:blipFill rotWithShape="1">
          <a:blip r:embed="rId4">
            <a:alphaModFix/>
          </a:blip>
          <a:srcRect/>
          <a:stretch/>
        </p:blipFill>
        <p:spPr>
          <a:xfrm>
            <a:off x="1192212" y="3930650"/>
            <a:ext cx="766800" cy="820800"/>
          </a:xfrm>
          <a:prstGeom prst="rect">
            <a:avLst/>
          </a:prstGeom>
          <a:noFill/>
          <a:ln>
            <a:noFill/>
          </a:ln>
        </p:spPr>
      </p:pic>
      <p:pic>
        <p:nvPicPr>
          <p:cNvPr id="68" name="Google Shape;68;p18"/>
          <p:cNvPicPr preferRelativeResize="0"/>
          <p:nvPr/>
        </p:nvPicPr>
        <p:blipFill rotWithShape="1">
          <a:blip r:embed="rId5">
            <a:alphaModFix/>
          </a:blip>
          <a:srcRect/>
          <a:stretch/>
        </p:blipFill>
        <p:spPr>
          <a:xfrm>
            <a:off x="2127250" y="3930650"/>
            <a:ext cx="766800" cy="820800"/>
          </a:xfrm>
          <a:prstGeom prst="rect">
            <a:avLst/>
          </a:prstGeom>
          <a:noFill/>
          <a:ln>
            <a:noFill/>
          </a:ln>
        </p:spPr>
      </p:pic>
      <p:sp>
        <p:nvSpPr>
          <p:cNvPr id="69" name="Google Shape;69;p18"/>
          <p:cNvSpPr txBox="1">
            <a:spLocks noGrp="1"/>
          </p:cNvSpPr>
          <p:nvPr>
            <p:ph type="title"/>
          </p:nvPr>
        </p:nvSpPr>
        <p:spPr>
          <a:xfrm>
            <a:off x="457200" y="206375"/>
            <a:ext cx="8229600" cy="857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1pPr>
            <a:lvl2pPr marL="0" marR="0" lvl="1"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2pPr>
            <a:lvl3pPr marL="0" marR="0" lvl="2"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3pPr>
            <a:lvl4pPr marL="0" marR="0" lvl="3"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4pPr>
            <a:lvl5pPr marL="0" marR="0" lvl="4"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5pPr>
            <a:lvl6pPr marL="457200" marR="0" lvl="5"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6pPr>
            <a:lvl7pPr marL="914400" marR="0" lvl="6"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7pPr>
            <a:lvl8pPr marL="1371600" marR="0" lvl="7"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8pPr>
            <a:lvl9pPr marL="1828800" marR="0" lvl="8" indent="0" algn="l" rtl="0">
              <a:spcBef>
                <a:spcPts val="0"/>
              </a:spcBef>
              <a:spcAft>
                <a:spcPts val="0"/>
              </a:spcAft>
              <a:buSzPts val="1400"/>
              <a:buNone/>
              <a:defRPr sz="4400" b="1" i="0" u="none" strike="noStrike" cap="none">
                <a:solidFill>
                  <a:schemeClr val="dk1"/>
                </a:solidFill>
                <a:latin typeface="Open Sans"/>
                <a:ea typeface="Open Sans"/>
                <a:cs typeface="Open Sans"/>
                <a:sym typeface="Open Sans"/>
              </a:defRPr>
            </a:lvl9pPr>
          </a:lstStyle>
          <a:p>
            <a:endParaRPr/>
          </a:p>
        </p:txBody>
      </p:sp>
      <p:sp>
        <p:nvSpPr>
          <p:cNvPr id="70" name="Google Shape;70;p18"/>
          <p:cNvSpPr txBox="1">
            <a:spLocks noGrp="1"/>
          </p:cNvSpPr>
          <p:nvPr>
            <p:ph type="body" idx="1"/>
          </p:nvPr>
        </p:nvSpPr>
        <p:spPr>
          <a:xfrm>
            <a:off x="457200" y="1200150"/>
            <a:ext cx="8229600" cy="1554300"/>
          </a:xfrm>
          <a:prstGeom prst="rect">
            <a:avLst/>
          </a:prstGeom>
          <a:noFill/>
          <a:ln>
            <a:noFill/>
          </a:ln>
        </p:spPr>
        <p:txBody>
          <a:bodyPr spcFirstLastPara="1" wrap="square" lIns="91425" tIns="91425" rIns="91425" bIns="91425" anchor="t" anchorCtr="0"/>
          <a:lstStyle>
            <a:lvl1pPr marL="457200" marR="0" lvl="0" indent="-228600"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citizensadvice.org.uk/about-us/policy/policy-research-topics/energy-policy-research-and-consultation-responses/energy-policy-research/supply-and-final-demand-improving-support-for-energy-consumers-in-vulnerable-circumstances-who-fall-behind-on-their-bills/" TargetMode="External"/><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https://www.citizensadvice.org.uk/about-us/policy/policy-research-topics/energy-policy-research-and-consultation-responses/energy-policy-research/supplier-of-last-resort-good-practice-guide/" TargetMode="External"/><Relationship Id="rId5" Type="http://schemas.openxmlformats.org/officeDocument/2006/relationships/hyperlink" Target="https://www.citizensadvice.org.uk/about-us/policy/policy-research-topics/energy-policy-research-and-consultation-responses/energy-policy-research/standard-issue/" TargetMode="External"/><Relationship Id="rId4" Type="http://schemas.openxmlformats.org/officeDocument/2006/relationships/hyperlink" Target="https://www.citizensadvice.org.uk/about-us/policy/policy-research-topics/energy-policy-research-and-consultation-responses/energy-policy-research/smarter-protections-using-field-trials-to-explore-how-people-understand-energy-as-a-service/"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earecitizensadvice.org.uk/how-we-help-people-keep-their-homes-warm-wherever-they-are-35da5c7d27f2" TargetMode="External"/><Relationship Id="rId3" Type="http://schemas.openxmlformats.org/officeDocument/2006/relationships/hyperlink" Target="https://wearecitizensadvice.org.uk/how-vulnerability-can-make-falling-behind-on-energy-bills-even-worse-f435c10b2637" TargetMode="External"/><Relationship Id="rId7" Type="http://schemas.openxmlformats.org/officeDocument/2006/relationships/hyperlink" Target="https://wearecitizensadvice.org.uk/how-regulators-can-save-people-money-on-their-bills-9c3f8b0b1347"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s://wearecitizensadvice.org.uk/are-your-energy-bills-delivering-value-86879737da91" TargetMode="External"/><Relationship Id="rId5" Type="http://schemas.openxmlformats.org/officeDocument/2006/relationships/hyperlink" Target="https://wearecitizensadvice.org.uk/the-human-reality-for-smart-home-technologies-881c95709cf0" TargetMode="External"/><Relationship Id="rId10" Type="http://schemas.openxmlformats.org/officeDocument/2006/relationships/hyperlink" Target="https://www.citizensadvice.org.uk/about-us/policy/policy-research-topics/energy-policy-research-and-consultation-responses/energy-consultation-responses/" TargetMode="External"/><Relationship Id="rId4" Type="http://schemas.openxmlformats.org/officeDocument/2006/relationships/hyperlink" Target="https://wearecitizensadvice.org.uk/are-plans-for-the-future-energy-market-fit-for-customers-a8dd31a6f49f" TargetMode="External"/><Relationship Id="rId9" Type="http://schemas.openxmlformats.org/officeDocument/2006/relationships/hyperlink" Target="https://wearecitizensadvice.org.uk/what-can-the-regulator-do-to-reduce-energy-company-failures-f33b8644a96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energycompare.citizensadvice.org.uk/"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180012" y="350425"/>
            <a:ext cx="5424600" cy="2270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Open Sans"/>
              <a:buNone/>
            </a:pPr>
            <a:r>
              <a:rPr lang="en-GB"/>
              <a:t>Energy Team Update</a:t>
            </a:r>
            <a:endParaRPr/>
          </a:p>
        </p:txBody>
      </p:sp>
      <p:sp>
        <p:nvSpPr>
          <p:cNvPr id="79" name="Google Shape;79;p20"/>
          <p:cNvSpPr txBox="1">
            <a:spLocks noGrp="1"/>
          </p:cNvSpPr>
          <p:nvPr>
            <p:ph type="body" idx="1"/>
          </p:nvPr>
        </p:nvSpPr>
        <p:spPr>
          <a:xfrm>
            <a:off x="5775325" y="3924300"/>
            <a:ext cx="3195600" cy="103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r>
              <a:rPr lang="en-GB"/>
              <a:t>Supplier liaison meeting</a:t>
            </a:r>
            <a:endParaRPr/>
          </a:p>
          <a:p>
            <a:pPr marL="0" marR="0" lvl="0" indent="0" algn="l" rtl="0">
              <a:lnSpc>
                <a:spcPct val="100000"/>
              </a:lnSpc>
              <a:spcBef>
                <a:spcPts val="0"/>
              </a:spcBef>
              <a:spcAft>
                <a:spcPts val="0"/>
              </a:spcAft>
              <a:buClr>
                <a:schemeClr val="dk1"/>
              </a:buClr>
              <a:buFont typeface="Arial"/>
              <a:buNone/>
            </a:pPr>
            <a:r>
              <a:rPr lang="en-GB"/>
              <a:t>29 May 2019</a:t>
            </a:r>
            <a:endParaRPr/>
          </a:p>
        </p:txBody>
      </p:sp>
      <p:pic>
        <p:nvPicPr>
          <p:cNvPr id="80" name="Google Shape;80;p20" descr="Logo_150_A4.png"/>
          <p:cNvPicPr preferRelativeResize="0"/>
          <p:nvPr/>
        </p:nvPicPr>
        <p:blipFill rotWithShape="1">
          <a:blip r:embed="rId3">
            <a:alphaModFix/>
          </a:blip>
          <a:srcRect/>
          <a:stretch/>
        </p:blipFill>
        <p:spPr>
          <a:xfrm>
            <a:off x="304800" y="3486150"/>
            <a:ext cx="1354200" cy="1352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1"/>
          <p:cNvSpPr txBox="1">
            <a:spLocks noGrp="1"/>
          </p:cNvSpPr>
          <p:nvPr>
            <p:ph type="title"/>
          </p:nvPr>
        </p:nvSpPr>
        <p:spPr>
          <a:xfrm>
            <a:off x="180012" y="180000"/>
            <a:ext cx="82296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Open Sans"/>
              <a:buNone/>
            </a:pPr>
            <a:r>
              <a:rPr lang="en-GB" sz="3000"/>
              <a:t>Recent energy publications</a:t>
            </a:r>
            <a:endParaRPr sz="3000"/>
          </a:p>
        </p:txBody>
      </p:sp>
      <p:sp>
        <p:nvSpPr>
          <p:cNvPr id="87" name="Google Shape;87;p21"/>
          <p:cNvSpPr txBox="1">
            <a:spLocks noGrp="1"/>
          </p:cNvSpPr>
          <p:nvPr>
            <p:ph type="body" idx="1"/>
          </p:nvPr>
        </p:nvSpPr>
        <p:spPr>
          <a:xfrm>
            <a:off x="180000" y="1037400"/>
            <a:ext cx="7161600" cy="4002300"/>
          </a:xfrm>
          <a:prstGeom prst="rect">
            <a:avLst/>
          </a:prstGeom>
          <a:noFill/>
          <a:ln>
            <a:noFill/>
          </a:ln>
        </p:spPr>
        <p:txBody>
          <a:bodyPr spcFirstLastPara="1" wrap="square" lIns="91425" tIns="45700" rIns="91425" bIns="45700" anchor="t" anchorCtr="0">
            <a:noAutofit/>
          </a:bodyPr>
          <a:lstStyle/>
          <a:p>
            <a:pPr marL="809999" marR="0" lvl="0" indent="-809999" algn="l" rtl="0">
              <a:lnSpc>
                <a:spcPct val="100000"/>
              </a:lnSpc>
              <a:spcBef>
                <a:spcPts val="1000"/>
              </a:spcBef>
              <a:spcAft>
                <a:spcPts val="0"/>
              </a:spcAft>
              <a:buClr>
                <a:srgbClr val="000000"/>
              </a:buClr>
              <a:buSzPts val="1100"/>
              <a:buFont typeface="Arial"/>
              <a:buNone/>
            </a:pPr>
            <a:r>
              <a:rPr lang="en-GB" sz="1800"/>
              <a:t>May:	</a:t>
            </a:r>
            <a:r>
              <a:rPr lang="en-GB" sz="1800" u="sng">
                <a:solidFill>
                  <a:schemeClr val="hlink"/>
                </a:solidFill>
                <a:hlinkClick r:id="rId3"/>
              </a:rPr>
              <a:t>Supply and final demand</a:t>
            </a:r>
            <a:r>
              <a:rPr lang="en-GB" sz="1800"/>
              <a:t> explores the experiences of consumers in vulnerable circumstances and in energy arrears</a:t>
            </a:r>
            <a:endParaRPr sz="1800"/>
          </a:p>
          <a:p>
            <a:pPr marL="809999" marR="0" lvl="0" indent="0" algn="l" rtl="0">
              <a:lnSpc>
                <a:spcPct val="100000"/>
              </a:lnSpc>
              <a:spcBef>
                <a:spcPts val="1000"/>
              </a:spcBef>
              <a:spcAft>
                <a:spcPts val="0"/>
              </a:spcAft>
              <a:buClr>
                <a:srgbClr val="000000"/>
              </a:buClr>
              <a:buSzPts val="1100"/>
              <a:buFont typeface="Arial"/>
              <a:buNone/>
            </a:pPr>
            <a:r>
              <a:rPr lang="en-GB" sz="1800" u="sng">
                <a:solidFill>
                  <a:schemeClr val="hlink"/>
                </a:solidFill>
                <a:hlinkClick r:id="rId4"/>
              </a:rPr>
              <a:t>Smarter protections</a:t>
            </a:r>
            <a:r>
              <a:rPr lang="en-GB" sz="1800"/>
              <a:t> explores how people experience purchasing heat as a service</a:t>
            </a:r>
            <a:endParaRPr sz="1800"/>
          </a:p>
          <a:p>
            <a:pPr marL="809999" marR="0" lvl="0" indent="0" algn="l" rtl="0">
              <a:lnSpc>
                <a:spcPct val="100000"/>
              </a:lnSpc>
              <a:spcBef>
                <a:spcPts val="1000"/>
              </a:spcBef>
              <a:spcAft>
                <a:spcPts val="0"/>
              </a:spcAft>
              <a:buClr>
                <a:srgbClr val="000000"/>
              </a:buClr>
              <a:buSzPts val="1100"/>
              <a:buFont typeface="Arial"/>
              <a:buNone/>
            </a:pPr>
            <a:r>
              <a:rPr lang="en-GB" sz="1800" u="sng">
                <a:solidFill>
                  <a:schemeClr val="hlink"/>
                </a:solidFill>
                <a:hlinkClick r:id="rId5"/>
              </a:rPr>
              <a:t>Standard issue</a:t>
            </a:r>
            <a:r>
              <a:rPr lang="en-GB" sz="1800"/>
              <a:t> assessed how energy networks have performed against the Guaranteed Standards of Performance</a:t>
            </a:r>
            <a:endParaRPr sz="1800"/>
          </a:p>
          <a:p>
            <a:pPr marL="809999" marR="0" lvl="0" indent="-809999" algn="l" rtl="0">
              <a:lnSpc>
                <a:spcPct val="100000"/>
              </a:lnSpc>
              <a:spcBef>
                <a:spcPts val="1000"/>
              </a:spcBef>
              <a:spcAft>
                <a:spcPts val="0"/>
              </a:spcAft>
              <a:buClr>
                <a:srgbClr val="000000"/>
              </a:buClr>
              <a:buSzPts val="1100"/>
              <a:buFont typeface="Arial"/>
              <a:buNone/>
            </a:pPr>
            <a:r>
              <a:rPr lang="en-GB" sz="1800"/>
              <a:t>April: 	</a:t>
            </a:r>
            <a:r>
              <a:rPr lang="en-GB" sz="1800" u="sng">
                <a:solidFill>
                  <a:schemeClr val="hlink"/>
                </a:solidFill>
                <a:hlinkClick r:id="rId6"/>
              </a:rPr>
              <a:t>SoLR: Good practice guide</a:t>
            </a:r>
            <a:endParaRPr sz="1800">
              <a:solidFill>
                <a:srgbClr val="0000FF"/>
              </a:solidFill>
            </a:endParaRPr>
          </a:p>
          <a:p>
            <a:pPr marL="0" marR="0" lvl="0" indent="0" algn="l" rtl="0">
              <a:lnSpc>
                <a:spcPct val="100000"/>
              </a:lnSpc>
              <a:spcBef>
                <a:spcPts val="1000"/>
              </a:spcBef>
              <a:spcAft>
                <a:spcPts val="0"/>
              </a:spcAft>
              <a:buClr>
                <a:schemeClr val="dk1"/>
              </a:buClr>
              <a:buFont typeface="Arial"/>
              <a:buNone/>
            </a:pPr>
            <a:endParaRPr>
              <a:solidFill>
                <a:srgbClr val="0000FF"/>
              </a:solidFill>
            </a:endParaRPr>
          </a:p>
        </p:txBody>
      </p:sp>
      <p:pic>
        <p:nvPicPr>
          <p:cNvPr id="88" name="Google Shape;88;p21"/>
          <p:cNvPicPr preferRelativeResize="0"/>
          <p:nvPr/>
        </p:nvPicPr>
        <p:blipFill>
          <a:blip r:embed="rId7">
            <a:alphaModFix/>
          </a:blip>
          <a:stretch>
            <a:fillRect/>
          </a:stretch>
        </p:blipFill>
        <p:spPr>
          <a:xfrm>
            <a:off x="7305900" y="3229850"/>
            <a:ext cx="1568602" cy="17336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2"/>
          <p:cNvSpPr txBox="1">
            <a:spLocks noGrp="1"/>
          </p:cNvSpPr>
          <p:nvPr>
            <p:ph type="title"/>
          </p:nvPr>
        </p:nvSpPr>
        <p:spPr>
          <a:xfrm>
            <a:off x="180000" y="206375"/>
            <a:ext cx="82641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3000"/>
              <a:t>Recent blogs on energy issues</a:t>
            </a:r>
            <a:endParaRPr sz="3000"/>
          </a:p>
        </p:txBody>
      </p:sp>
      <p:sp>
        <p:nvSpPr>
          <p:cNvPr id="94" name="Google Shape;94;p22"/>
          <p:cNvSpPr txBox="1">
            <a:spLocks noGrp="1"/>
          </p:cNvSpPr>
          <p:nvPr>
            <p:ph type="body" idx="1"/>
          </p:nvPr>
        </p:nvSpPr>
        <p:spPr>
          <a:xfrm>
            <a:off x="180000" y="971550"/>
            <a:ext cx="8883600" cy="3877200"/>
          </a:xfrm>
          <a:prstGeom prst="rect">
            <a:avLst/>
          </a:prstGeom>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None/>
            </a:pPr>
            <a:r>
              <a:rPr lang="en-GB" sz="1400"/>
              <a:t>May: 		</a:t>
            </a:r>
            <a:r>
              <a:rPr lang="en-GB" sz="1400" u="sng">
                <a:solidFill>
                  <a:schemeClr val="hlink"/>
                </a:solidFill>
                <a:hlinkClick r:id="rId3"/>
              </a:rPr>
              <a:t>How vulnerability can make falling behind on energy bills even worse</a:t>
            </a:r>
            <a:endParaRPr sz="1400">
              <a:solidFill>
                <a:srgbClr val="004B88"/>
              </a:solidFill>
            </a:endParaRPr>
          </a:p>
          <a:p>
            <a:pPr marL="457200" marR="0" lvl="0" indent="457200" algn="l" rtl="0">
              <a:lnSpc>
                <a:spcPct val="100000"/>
              </a:lnSpc>
              <a:spcBef>
                <a:spcPts val="1000"/>
              </a:spcBef>
              <a:spcAft>
                <a:spcPts val="0"/>
              </a:spcAft>
              <a:buNone/>
            </a:pPr>
            <a:r>
              <a:rPr lang="en-GB" sz="1400" u="sng">
                <a:solidFill>
                  <a:schemeClr val="hlink"/>
                </a:solidFill>
                <a:hlinkClick r:id="rId4"/>
              </a:rPr>
              <a:t>Are plans for the future energy market fit for customers?</a:t>
            </a:r>
            <a:endParaRPr sz="1400">
              <a:solidFill>
                <a:srgbClr val="004B88"/>
              </a:solidFill>
            </a:endParaRPr>
          </a:p>
          <a:p>
            <a:pPr marL="0" marR="0" lvl="0" indent="0" algn="l" rtl="0">
              <a:lnSpc>
                <a:spcPct val="100000"/>
              </a:lnSpc>
              <a:spcBef>
                <a:spcPts val="1000"/>
              </a:spcBef>
              <a:spcAft>
                <a:spcPts val="0"/>
              </a:spcAft>
              <a:buNone/>
            </a:pPr>
            <a:r>
              <a:rPr lang="en-GB" sz="1400">
                <a:solidFill>
                  <a:srgbClr val="004B88"/>
                </a:solidFill>
              </a:rPr>
              <a:t>April: 	</a:t>
            </a:r>
            <a:r>
              <a:rPr lang="en-GB" sz="1400" u="sng">
                <a:solidFill>
                  <a:schemeClr val="hlink"/>
                </a:solidFill>
                <a:hlinkClick r:id="rId5"/>
              </a:rPr>
              <a:t>The human reality for smart home technologies — control, understanding and support</a:t>
            </a:r>
            <a:endParaRPr sz="1400">
              <a:solidFill>
                <a:srgbClr val="004B88"/>
              </a:solidFill>
            </a:endParaRPr>
          </a:p>
          <a:p>
            <a:pPr marL="457200" marR="0" lvl="0" indent="457200" algn="l" rtl="0">
              <a:lnSpc>
                <a:spcPct val="100000"/>
              </a:lnSpc>
              <a:spcBef>
                <a:spcPts val="1000"/>
              </a:spcBef>
              <a:spcAft>
                <a:spcPts val="0"/>
              </a:spcAft>
              <a:buNone/>
            </a:pPr>
            <a:r>
              <a:rPr lang="en-GB" sz="1400" u="sng">
                <a:solidFill>
                  <a:schemeClr val="hlink"/>
                </a:solidFill>
                <a:hlinkClick r:id="rId6"/>
              </a:rPr>
              <a:t>Are your energy bills delivering value?</a:t>
            </a:r>
            <a:endParaRPr sz="1400">
              <a:solidFill>
                <a:srgbClr val="004B88"/>
              </a:solidFill>
            </a:endParaRPr>
          </a:p>
          <a:p>
            <a:pPr marL="0" marR="0" lvl="0" indent="0" algn="l" rtl="0">
              <a:lnSpc>
                <a:spcPct val="100000"/>
              </a:lnSpc>
              <a:spcBef>
                <a:spcPts val="1000"/>
              </a:spcBef>
              <a:spcAft>
                <a:spcPts val="0"/>
              </a:spcAft>
              <a:buNone/>
            </a:pPr>
            <a:r>
              <a:rPr lang="en-GB" sz="1400"/>
              <a:t>March: 	</a:t>
            </a:r>
            <a:r>
              <a:rPr lang="en-GB" sz="1400" u="sng">
                <a:solidFill>
                  <a:schemeClr val="hlink"/>
                </a:solidFill>
                <a:hlinkClick r:id="rId7"/>
              </a:rPr>
              <a:t>How regulators can save people money on their bills</a:t>
            </a:r>
            <a:endParaRPr sz="1400">
              <a:solidFill>
                <a:srgbClr val="004B88"/>
              </a:solidFill>
            </a:endParaRPr>
          </a:p>
          <a:p>
            <a:pPr marL="457200" marR="0" lvl="0" indent="457200" algn="l" rtl="0">
              <a:lnSpc>
                <a:spcPct val="100000"/>
              </a:lnSpc>
              <a:spcBef>
                <a:spcPts val="1000"/>
              </a:spcBef>
              <a:spcAft>
                <a:spcPts val="0"/>
              </a:spcAft>
              <a:buNone/>
            </a:pPr>
            <a:r>
              <a:rPr lang="en-GB" sz="1400" u="sng">
                <a:solidFill>
                  <a:schemeClr val="hlink"/>
                </a:solidFill>
                <a:hlinkClick r:id="rId8"/>
              </a:rPr>
              <a:t>How we help people keep their homes warm — wherever they are</a:t>
            </a:r>
            <a:endParaRPr sz="1400">
              <a:solidFill>
                <a:srgbClr val="004B88"/>
              </a:solidFill>
            </a:endParaRPr>
          </a:p>
          <a:p>
            <a:pPr marL="0" marR="0" lvl="0" indent="0" algn="l" rtl="0">
              <a:lnSpc>
                <a:spcPct val="100000"/>
              </a:lnSpc>
              <a:spcBef>
                <a:spcPts val="1000"/>
              </a:spcBef>
              <a:spcAft>
                <a:spcPts val="0"/>
              </a:spcAft>
              <a:buNone/>
            </a:pPr>
            <a:r>
              <a:rPr lang="en-GB" sz="1400">
                <a:solidFill>
                  <a:srgbClr val="004B88"/>
                </a:solidFill>
              </a:rPr>
              <a:t>February: 	</a:t>
            </a:r>
            <a:r>
              <a:rPr lang="en-GB" sz="1400" u="sng">
                <a:solidFill>
                  <a:schemeClr val="hlink"/>
                </a:solidFill>
                <a:hlinkClick r:id="rId9"/>
              </a:rPr>
              <a:t>What can the regulator do to reduce energy company failures?</a:t>
            </a:r>
            <a:endParaRPr sz="1400">
              <a:solidFill>
                <a:srgbClr val="004B88"/>
              </a:solidFill>
            </a:endParaRPr>
          </a:p>
          <a:p>
            <a:pPr marL="0" lvl="0" indent="0" algn="l" rtl="0">
              <a:spcBef>
                <a:spcPts val="1000"/>
              </a:spcBef>
              <a:spcAft>
                <a:spcPts val="0"/>
              </a:spcAft>
              <a:buNone/>
            </a:pPr>
            <a:endParaRPr sz="1600"/>
          </a:p>
        </p:txBody>
      </p:sp>
      <p:sp>
        <p:nvSpPr>
          <p:cNvPr id="95" name="Google Shape;95;p22"/>
          <p:cNvSpPr txBox="1"/>
          <p:nvPr/>
        </p:nvSpPr>
        <p:spPr>
          <a:xfrm>
            <a:off x="180000" y="3597300"/>
            <a:ext cx="7340100" cy="13662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en-GB" sz="3000" b="1">
                <a:solidFill>
                  <a:schemeClr val="dk1"/>
                </a:solidFill>
                <a:latin typeface="Open Sans"/>
                <a:ea typeface="Open Sans"/>
                <a:cs typeface="Open Sans"/>
                <a:sym typeface="Open Sans"/>
              </a:rPr>
              <a:t>Consultation responses</a:t>
            </a:r>
            <a:endParaRPr sz="3000" b="1">
              <a:solidFill>
                <a:schemeClr val="dk1"/>
              </a:solidFill>
              <a:latin typeface="Open Sans"/>
              <a:ea typeface="Open Sans"/>
              <a:cs typeface="Open Sans"/>
              <a:sym typeface="Open Sans"/>
            </a:endParaRPr>
          </a:p>
          <a:p>
            <a:pPr marL="0" lvl="0" indent="0" algn="l" rtl="0">
              <a:spcBef>
                <a:spcPts val="1000"/>
              </a:spcBef>
              <a:spcAft>
                <a:spcPts val="0"/>
              </a:spcAft>
              <a:buNone/>
            </a:pPr>
            <a:r>
              <a:rPr lang="en-GB">
                <a:solidFill>
                  <a:schemeClr val="dk1"/>
                </a:solidFill>
                <a:latin typeface="Open Sans"/>
                <a:ea typeface="Open Sans"/>
                <a:cs typeface="Open Sans"/>
                <a:sym typeface="Open Sans"/>
              </a:rPr>
              <a:t>Too many to list and available </a:t>
            </a:r>
            <a:r>
              <a:rPr lang="en-GB" u="sng">
                <a:solidFill>
                  <a:schemeClr val="hlink"/>
                </a:solidFill>
                <a:latin typeface="Open Sans"/>
                <a:ea typeface="Open Sans"/>
                <a:cs typeface="Open Sans"/>
                <a:sym typeface="Open Sans"/>
                <a:hlinkClick r:id="rId10"/>
              </a:rPr>
              <a:t>here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3"/>
          <p:cNvSpPr txBox="1">
            <a:spLocks noGrp="1"/>
          </p:cNvSpPr>
          <p:nvPr>
            <p:ph type="title"/>
          </p:nvPr>
        </p:nvSpPr>
        <p:spPr>
          <a:xfrm>
            <a:off x="180012" y="180000"/>
            <a:ext cx="82296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Open Sans"/>
              <a:buNone/>
            </a:pPr>
            <a:r>
              <a:rPr lang="en-GB" sz="3000"/>
              <a:t>Future Energy Services Team: updates</a:t>
            </a:r>
            <a:endParaRPr sz="3000"/>
          </a:p>
        </p:txBody>
      </p:sp>
      <p:sp>
        <p:nvSpPr>
          <p:cNvPr id="101" name="Google Shape;101;p23"/>
          <p:cNvSpPr txBox="1">
            <a:spLocks noGrp="1"/>
          </p:cNvSpPr>
          <p:nvPr>
            <p:ph type="body" idx="1"/>
          </p:nvPr>
        </p:nvSpPr>
        <p:spPr>
          <a:xfrm>
            <a:off x="180000" y="3248325"/>
            <a:ext cx="6421500" cy="1220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GB" sz="1400" b="1"/>
              <a:t>Coming soon</a:t>
            </a:r>
            <a:endParaRPr sz="1400" b="1"/>
          </a:p>
          <a:p>
            <a:pPr marL="457200" lvl="0" indent="-317500" algn="l" rtl="0">
              <a:lnSpc>
                <a:spcPct val="115000"/>
              </a:lnSpc>
              <a:spcBef>
                <a:spcPts val="1000"/>
              </a:spcBef>
              <a:spcAft>
                <a:spcPts val="0"/>
              </a:spcAft>
              <a:buSzPts val="1400"/>
              <a:buChar char="●"/>
            </a:pPr>
            <a:r>
              <a:rPr lang="en-GB" sz="1400"/>
              <a:t>Consumers and smart meter data </a:t>
            </a:r>
            <a:endParaRPr sz="1400"/>
          </a:p>
          <a:p>
            <a:pPr marL="457200" lvl="0" indent="-317500" algn="l" rtl="0">
              <a:lnSpc>
                <a:spcPct val="115000"/>
              </a:lnSpc>
              <a:spcBef>
                <a:spcPts val="0"/>
              </a:spcBef>
              <a:spcAft>
                <a:spcPts val="0"/>
              </a:spcAft>
              <a:buSzPts val="1400"/>
              <a:buChar char="●"/>
            </a:pPr>
            <a:r>
              <a:rPr lang="en-GB" sz="1400"/>
              <a:t>Consumer experience of prepay meters on heat networks</a:t>
            </a:r>
            <a:endParaRPr sz="1400"/>
          </a:p>
          <a:p>
            <a:pPr marL="457200" lvl="0" indent="-317500" algn="l" rtl="0">
              <a:lnSpc>
                <a:spcPct val="115000"/>
              </a:lnSpc>
              <a:spcBef>
                <a:spcPts val="0"/>
              </a:spcBef>
              <a:spcAft>
                <a:spcPts val="0"/>
              </a:spcAft>
              <a:buSzPts val="1400"/>
              <a:buChar char="●"/>
            </a:pPr>
            <a:r>
              <a:rPr lang="en-GB" sz="1400"/>
              <a:t>Info and labelling for smart appliances (currently in the field)</a:t>
            </a:r>
            <a:endParaRPr sz="1400"/>
          </a:p>
          <a:p>
            <a:pPr marL="0" marR="0" lvl="0" indent="0" algn="l" rtl="0">
              <a:lnSpc>
                <a:spcPct val="115000"/>
              </a:lnSpc>
              <a:spcBef>
                <a:spcPts val="0"/>
              </a:spcBef>
              <a:spcAft>
                <a:spcPts val="0"/>
              </a:spcAft>
              <a:buNone/>
            </a:pPr>
            <a:endParaRPr/>
          </a:p>
          <a:p>
            <a:pPr marL="0" marR="0" lvl="0" indent="0" algn="l" rtl="0">
              <a:lnSpc>
                <a:spcPct val="115000"/>
              </a:lnSpc>
              <a:spcBef>
                <a:spcPts val="0"/>
              </a:spcBef>
              <a:spcAft>
                <a:spcPts val="0"/>
              </a:spcAft>
              <a:buNone/>
            </a:pPr>
            <a:endParaRPr/>
          </a:p>
        </p:txBody>
      </p:sp>
      <p:pic>
        <p:nvPicPr>
          <p:cNvPr id="102" name="Google Shape;102;p23"/>
          <p:cNvPicPr preferRelativeResize="0"/>
          <p:nvPr/>
        </p:nvPicPr>
        <p:blipFill>
          <a:blip r:embed="rId3">
            <a:alphaModFix/>
          </a:blip>
          <a:stretch>
            <a:fillRect/>
          </a:stretch>
        </p:blipFill>
        <p:spPr>
          <a:xfrm>
            <a:off x="7029750" y="3455288"/>
            <a:ext cx="1854151" cy="1508224"/>
          </a:xfrm>
          <a:prstGeom prst="rect">
            <a:avLst/>
          </a:prstGeom>
          <a:noFill/>
          <a:ln>
            <a:noFill/>
          </a:ln>
        </p:spPr>
      </p:pic>
      <p:sp>
        <p:nvSpPr>
          <p:cNvPr id="103" name="Google Shape;103;p23"/>
          <p:cNvSpPr txBox="1"/>
          <p:nvPr/>
        </p:nvSpPr>
        <p:spPr>
          <a:xfrm>
            <a:off x="180000" y="951875"/>
            <a:ext cx="8532600" cy="2503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GB" b="1">
                <a:solidFill>
                  <a:schemeClr val="dk1"/>
                </a:solidFill>
                <a:latin typeface="Open Sans"/>
                <a:ea typeface="Open Sans"/>
                <a:cs typeface="Open Sans"/>
                <a:sym typeface="Open Sans"/>
              </a:rPr>
              <a:t>Current work</a:t>
            </a:r>
            <a:endParaRPr>
              <a:solidFill>
                <a:schemeClr val="dk1"/>
              </a:solidFill>
              <a:latin typeface="Open Sans"/>
              <a:ea typeface="Open Sans"/>
              <a:cs typeface="Open Sans"/>
              <a:sym typeface="Open Sans"/>
            </a:endParaRPr>
          </a:p>
          <a:p>
            <a:pPr marL="457200" lvl="0" indent="-317500" algn="l" rtl="0">
              <a:lnSpc>
                <a:spcPct val="115000"/>
              </a:lnSpc>
              <a:spcBef>
                <a:spcPts val="100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Ongoing work with BEIS, Ofgem and SEGB on the smart meter rollout and impact on consumers </a:t>
            </a:r>
            <a:endParaRPr>
              <a:solidFill>
                <a:schemeClr val="dk1"/>
              </a:solidFill>
              <a:latin typeface="Open Sans"/>
              <a:ea typeface="Open Sans"/>
              <a:cs typeface="Open Sans"/>
              <a:sym typeface="Open Sans"/>
            </a:endParaRPr>
          </a:p>
          <a:p>
            <a:pPr marL="457200" lvl="0" indent="-317500" algn="l" rtl="0">
              <a:lnSpc>
                <a:spcPct val="115000"/>
              </a:lnSpc>
              <a:spcBef>
                <a:spcPts val="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Working with the Heat Trust and BEIS on the consumer journey for people on heat networks &amp; potential shape of the future regulations </a:t>
            </a:r>
            <a:endParaRPr>
              <a:solidFill>
                <a:schemeClr val="dk1"/>
              </a:solidFill>
              <a:latin typeface="Open Sans"/>
              <a:ea typeface="Open Sans"/>
              <a:cs typeface="Open Sans"/>
              <a:sym typeface="Open Sans"/>
            </a:endParaRPr>
          </a:p>
          <a:p>
            <a:pPr marL="457200" lvl="0" indent="-317500" algn="l" rtl="0">
              <a:lnSpc>
                <a:spcPct val="115000"/>
              </a:lnSpc>
              <a:spcBef>
                <a:spcPts val="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Leading work on smart EV charging for part of the Govt OLEV taskforce</a:t>
            </a:r>
            <a:endParaRPr>
              <a:solidFill>
                <a:schemeClr val="dk1"/>
              </a:solidFill>
              <a:latin typeface="Open Sans"/>
              <a:ea typeface="Open Sans"/>
              <a:cs typeface="Open Sans"/>
              <a:sym typeface="Open Sans"/>
            </a:endParaRPr>
          </a:p>
          <a:p>
            <a:pPr marL="457200" lvl="0" indent="-317500" algn="l" rtl="0">
              <a:lnSpc>
                <a:spcPct val="115000"/>
              </a:lnSpc>
              <a:spcBef>
                <a:spcPts val="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Regularly monitoring contacts to Citizens Advice about energy issues that are not supply/network related - eg insulation, solar panels, other renewables, EVs etc</a:t>
            </a:r>
            <a:endParaRPr>
              <a:solidFill>
                <a:schemeClr val="dk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07"/>
        <p:cNvGrpSpPr/>
        <p:nvPr/>
      </p:nvGrpSpPr>
      <p:grpSpPr>
        <a:xfrm>
          <a:off x="0" y="0"/>
          <a:ext cx="0" cy="0"/>
          <a:chOff x="0" y="0"/>
          <a:chExt cx="0" cy="0"/>
        </a:xfrm>
      </p:grpSpPr>
      <p:sp>
        <p:nvSpPr>
          <p:cNvPr id="108" name="Google Shape;108;p24"/>
          <p:cNvSpPr txBox="1">
            <a:spLocks noGrp="1"/>
          </p:cNvSpPr>
          <p:nvPr>
            <p:ph type="title"/>
          </p:nvPr>
        </p:nvSpPr>
        <p:spPr>
          <a:xfrm>
            <a:off x="180000" y="180000"/>
            <a:ext cx="8784000" cy="85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3000"/>
              <a:t>Energy Networks &amp; Systems Team: updates</a:t>
            </a:r>
            <a:endParaRPr sz="3000"/>
          </a:p>
        </p:txBody>
      </p:sp>
      <p:sp>
        <p:nvSpPr>
          <p:cNvPr id="109" name="Google Shape;109;p24"/>
          <p:cNvSpPr txBox="1">
            <a:spLocks noGrp="1"/>
          </p:cNvSpPr>
          <p:nvPr>
            <p:ph type="body" idx="1"/>
          </p:nvPr>
        </p:nvSpPr>
        <p:spPr>
          <a:xfrm>
            <a:off x="180000" y="951875"/>
            <a:ext cx="6990000" cy="397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b="1"/>
              <a:t>Current work</a:t>
            </a:r>
            <a:endParaRPr sz="1400" b="1"/>
          </a:p>
          <a:p>
            <a:pPr marL="457200" lvl="0" indent="-317500" algn="l" rtl="0">
              <a:lnSpc>
                <a:spcPct val="115000"/>
              </a:lnSpc>
              <a:spcBef>
                <a:spcPts val="1000"/>
              </a:spcBef>
              <a:spcAft>
                <a:spcPts val="0"/>
              </a:spcAft>
              <a:buClr>
                <a:schemeClr val="dk1"/>
              </a:buClr>
              <a:buSzPts val="1400"/>
              <a:buChar char="●"/>
            </a:pPr>
            <a:r>
              <a:rPr lang="en-GB" sz="1400"/>
              <a:t>RIIO-2 - responded to 6 “sector specific” policy consultations and: </a:t>
            </a:r>
            <a:endParaRPr sz="1400"/>
          </a:p>
          <a:p>
            <a:pPr marL="914400" lvl="1" indent="-317500" algn="l" rtl="0">
              <a:lnSpc>
                <a:spcPct val="115000"/>
              </a:lnSpc>
              <a:spcBef>
                <a:spcPts val="0"/>
              </a:spcBef>
              <a:spcAft>
                <a:spcPts val="0"/>
              </a:spcAft>
              <a:buClr>
                <a:schemeClr val="dk1"/>
              </a:buClr>
              <a:buSzPts val="1400"/>
              <a:buChar char="○"/>
            </a:pPr>
            <a:r>
              <a:rPr lang="en-GB" sz="1400"/>
              <a:t>Sitting on 4 Customer Engagement Groups run by the gas networks and ESO</a:t>
            </a:r>
            <a:endParaRPr sz="1400"/>
          </a:p>
          <a:p>
            <a:pPr marL="914400" lvl="1" indent="-317500" algn="l" rtl="0">
              <a:lnSpc>
                <a:spcPct val="115000"/>
              </a:lnSpc>
              <a:spcBef>
                <a:spcPts val="0"/>
              </a:spcBef>
              <a:spcAft>
                <a:spcPts val="0"/>
              </a:spcAft>
              <a:buClr>
                <a:schemeClr val="dk1"/>
              </a:buClr>
              <a:buSzPts val="1400"/>
              <a:buChar char="○"/>
            </a:pPr>
            <a:r>
              <a:rPr lang="en-GB" sz="1400"/>
              <a:t>Key member of RIIO-2 Challenge Group run by Ofgem</a:t>
            </a:r>
            <a:endParaRPr sz="1400"/>
          </a:p>
          <a:p>
            <a:pPr marL="914400" lvl="1" indent="-317500" algn="l" rtl="0">
              <a:lnSpc>
                <a:spcPct val="115000"/>
              </a:lnSpc>
              <a:spcBef>
                <a:spcPts val="0"/>
              </a:spcBef>
              <a:spcAft>
                <a:spcPts val="0"/>
              </a:spcAft>
              <a:buClr>
                <a:schemeClr val="dk1"/>
              </a:buClr>
              <a:buSzPts val="1400"/>
              <a:buChar char="○"/>
            </a:pPr>
            <a:r>
              <a:rPr lang="en-GB" sz="1400"/>
              <a:t>Feeding into User Groups run by the Transmission companies</a:t>
            </a:r>
            <a:endParaRPr sz="1400"/>
          </a:p>
          <a:p>
            <a:pPr marL="0" lvl="0" indent="0" algn="l" rtl="0">
              <a:lnSpc>
                <a:spcPct val="115000"/>
              </a:lnSpc>
              <a:spcBef>
                <a:spcPts val="1000"/>
              </a:spcBef>
              <a:spcAft>
                <a:spcPts val="0"/>
              </a:spcAft>
              <a:buNone/>
            </a:pPr>
            <a:r>
              <a:rPr lang="en-GB" sz="1400" b="1"/>
              <a:t>Coming soon</a:t>
            </a:r>
            <a:endParaRPr sz="1400" b="1"/>
          </a:p>
          <a:p>
            <a:pPr marL="457200" marR="0" lvl="0" indent="-317500" algn="l" rtl="0">
              <a:lnSpc>
                <a:spcPct val="115000"/>
              </a:lnSpc>
              <a:spcBef>
                <a:spcPts val="1000"/>
              </a:spcBef>
              <a:spcAft>
                <a:spcPts val="0"/>
              </a:spcAft>
              <a:buClr>
                <a:schemeClr val="dk1"/>
              </a:buClr>
              <a:buSzPts val="1400"/>
              <a:buFont typeface="Arial"/>
              <a:buChar char="●"/>
            </a:pPr>
            <a:r>
              <a:rPr lang="en-GB" sz="1400"/>
              <a:t>Research to understand how acceptable flexibility is to drivers of Electric Vehicles in the future</a:t>
            </a:r>
            <a:endParaRPr sz="1400"/>
          </a:p>
          <a:p>
            <a:pPr marL="457200" marR="0" lvl="0" indent="-317500" algn="l" rtl="0">
              <a:lnSpc>
                <a:spcPct val="115000"/>
              </a:lnSpc>
              <a:spcBef>
                <a:spcPts val="0"/>
              </a:spcBef>
              <a:spcAft>
                <a:spcPts val="0"/>
              </a:spcAft>
              <a:buClr>
                <a:schemeClr val="dk1"/>
              </a:buClr>
              <a:buSzPts val="1400"/>
              <a:buFont typeface="Arial"/>
              <a:buChar char="●"/>
            </a:pPr>
            <a:r>
              <a:rPr lang="en-GB" sz="1400"/>
              <a:t>Initial look at issues around independent gas and electricity networks.</a:t>
            </a:r>
            <a:endParaRPr sz="1400"/>
          </a:p>
          <a:p>
            <a:pPr marL="457200" marR="0" lvl="0" indent="-317500" algn="l" rtl="0">
              <a:lnSpc>
                <a:spcPct val="115000"/>
              </a:lnSpc>
              <a:spcBef>
                <a:spcPts val="0"/>
              </a:spcBef>
              <a:spcAft>
                <a:spcPts val="0"/>
              </a:spcAft>
              <a:buClr>
                <a:schemeClr val="dk1"/>
              </a:buClr>
              <a:buSzPts val="1400"/>
              <a:buFont typeface="Arial"/>
              <a:buChar char="●"/>
            </a:pPr>
            <a:r>
              <a:rPr lang="en-GB" sz="1400"/>
              <a:t>Research around “core” offering for future electricity network charging </a:t>
            </a:r>
            <a:endParaRPr sz="1400"/>
          </a:p>
          <a:p>
            <a:pPr marL="457200" marR="0" lvl="0" indent="0" algn="l" rtl="0">
              <a:lnSpc>
                <a:spcPct val="115000"/>
              </a:lnSpc>
              <a:spcBef>
                <a:spcPts val="400"/>
              </a:spcBef>
              <a:spcAft>
                <a:spcPts val="0"/>
              </a:spcAft>
              <a:buNone/>
            </a:pPr>
            <a:endParaRPr sz="1400"/>
          </a:p>
          <a:p>
            <a:pPr marL="0" lvl="0" indent="0" algn="l" rtl="0">
              <a:lnSpc>
                <a:spcPct val="115000"/>
              </a:lnSpc>
              <a:spcBef>
                <a:spcPts val="400"/>
              </a:spcBef>
              <a:spcAft>
                <a:spcPts val="0"/>
              </a:spcAft>
              <a:buNone/>
            </a:pPr>
            <a:endParaRPr/>
          </a:p>
        </p:txBody>
      </p:sp>
      <p:pic>
        <p:nvPicPr>
          <p:cNvPr id="110" name="Google Shape;110;p24"/>
          <p:cNvPicPr preferRelativeResize="0"/>
          <p:nvPr/>
        </p:nvPicPr>
        <p:blipFill>
          <a:blip r:embed="rId3">
            <a:alphaModFix amt="46000"/>
          </a:blip>
          <a:stretch>
            <a:fillRect/>
          </a:stretch>
        </p:blipFill>
        <p:spPr>
          <a:xfrm>
            <a:off x="6920500" y="1818675"/>
            <a:ext cx="2223502" cy="314482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14"/>
        <p:cNvGrpSpPr/>
        <p:nvPr/>
      </p:nvGrpSpPr>
      <p:grpSpPr>
        <a:xfrm>
          <a:off x="0" y="0"/>
          <a:ext cx="0" cy="0"/>
          <a:chOff x="0" y="0"/>
          <a:chExt cx="0" cy="0"/>
        </a:xfrm>
      </p:grpSpPr>
      <p:sp>
        <p:nvSpPr>
          <p:cNvPr id="115" name="Google Shape;115;p25"/>
          <p:cNvSpPr txBox="1">
            <a:spLocks noGrp="1"/>
          </p:cNvSpPr>
          <p:nvPr>
            <p:ph type="title"/>
          </p:nvPr>
        </p:nvSpPr>
        <p:spPr>
          <a:xfrm>
            <a:off x="180012" y="180000"/>
            <a:ext cx="82296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Open Sans"/>
              <a:buNone/>
            </a:pPr>
            <a:r>
              <a:rPr lang="en-GB" sz="3000"/>
              <a:t>Energy Retail Markets Team: updates</a:t>
            </a:r>
            <a:endParaRPr sz="3000"/>
          </a:p>
        </p:txBody>
      </p:sp>
      <p:sp>
        <p:nvSpPr>
          <p:cNvPr id="116" name="Google Shape;116;p25"/>
          <p:cNvSpPr txBox="1">
            <a:spLocks noGrp="1"/>
          </p:cNvSpPr>
          <p:nvPr>
            <p:ph type="body" idx="1"/>
          </p:nvPr>
        </p:nvSpPr>
        <p:spPr>
          <a:xfrm>
            <a:off x="180000" y="951875"/>
            <a:ext cx="8704200" cy="1762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400" b="1"/>
              <a:t>Current work</a:t>
            </a:r>
            <a:endParaRPr sz="1400" b="1">
              <a:solidFill>
                <a:srgbClr val="004B88"/>
              </a:solidFill>
            </a:endParaRPr>
          </a:p>
          <a:p>
            <a:pPr marL="457200" lvl="0" indent="-317500" algn="l" rtl="0">
              <a:lnSpc>
                <a:spcPct val="115000"/>
              </a:lnSpc>
              <a:spcBef>
                <a:spcPts val="1000"/>
              </a:spcBef>
              <a:spcAft>
                <a:spcPts val="0"/>
              </a:spcAft>
              <a:buClr>
                <a:srgbClr val="004B88"/>
              </a:buClr>
              <a:buSzPts val="1400"/>
              <a:buChar char="●"/>
            </a:pPr>
            <a:r>
              <a:rPr lang="en-GB" sz="1400">
                <a:solidFill>
                  <a:srgbClr val="004B88"/>
                </a:solidFill>
              </a:rPr>
              <a:t>Engagement with Ofgem on their updated Vulnerability Strategy, and Ofgem and BEIS on the future retail market review</a:t>
            </a:r>
            <a:endParaRPr sz="1400">
              <a:solidFill>
                <a:srgbClr val="004B88"/>
              </a:solidFill>
            </a:endParaRPr>
          </a:p>
          <a:p>
            <a:pPr marL="457200" lvl="0" indent="-317500" algn="l" rtl="0">
              <a:lnSpc>
                <a:spcPct val="115000"/>
              </a:lnSpc>
              <a:spcBef>
                <a:spcPts val="0"/>
              </a:spcBef>
              <a:spcAft>
                <a:spcPts val="0"/>
              </a:spcAft>
              <a:buClr>
                <a:srgbClr val="004B88"/>
              </a:buClr>
              <a:buSzPts val="1400"/>
              <a:buFont typeface="Open Sans"/>
              <a:buChar char="●"/>
            </a:pPr>
            <a:r>
              <a:rPr lang="en-GB" sz="1400">
                <a:solidFill>
                  <a:srgbClr val="004B88"/>
                </a:solidFill>
              </a:rPr>
              <a:t>A project with the Institute of Customer Service, looking at the challenges of providing good customer service to all, in an evolving energy market</a:t>
            </a:r>
            <a:endParaRPr sz="1400">
              <a:solidFill>
                <a:srgbClr val="004B88"/>
              </a:solidFill>
            </a:endParaRPr>
          </a:p>
          <a:p>
            <a:pPr marL="0" lvl="0" indent="0" algn="l" rtl="0">
              <a:lnSpc>
                <a:spcPct val="115000"/>
              </a:lnSpc>
              <a:spcBef>
                <a:spcPts val="1000"/>
              </a:spcBef>
              <a:spcAft>
                <a:spcPts val="0"/>
              </a:spcAft>
              <a:buNone/>
            </a:pPr>
            <a:endParaRPr sz="1500"/>
          </a:p>
          <a:p>
            <a:pPr marL="0" lvl="0" indent="0" algn="l" rtl="0">
              <a:lnSpc>
                <a:spcPct val="115000"/>
              </a:lnSpc>
              <a:spcBef>
                <a:spcPts val="0"/>
              </a:spcBef>
              <a:spcAft>
                <a:spcPts val="0"/>
              </a:spcAft>
              <a:buNone/>
            </a:pPr>
            <a:endParaRPr sz="1500"/>
          </a:p>
        </p:txBody>
      </p:sp>
      <p:pic>
        <p:nvPicPr>
          <p:cNvPr id="117" name="Google Shape;117;p25"/>
          <p:cNvPicPr preferRelativeResize="0"/>
          <p:nvPr/>
        </p:nvPicPr>
        <p:blipFill>
          <a:blip r:embed="rId3">
            <a:alphaModFix/>
          </a:blip>
          <a:stretch>
            <a:fillRect/>
          </a:stretch>
        </p:blipFill>
        <p:spPr>
          <a:xfrm>
            <a:off x="6645350" y="2358175"/>
            <a:ext cx="2498650" cy="3534301"/>
          </a:xfrm>
          <a:prstGeom prst="rect">
            <a:avLst/>
          </a:prstGeom>
          <a:noFill/>
          <a:ln>
            <a:noFill/>
          </a:ln>
        </p:spPr>
      </p:pic>
      <p:sp>
        <p:nvSpPr>
          <p:cNvPr id="118" name="Google Shape;118;p25"/>
          <p:cNvSpPr txBox="1"/>
          <p:nvPr/>
        </p:nvSpPr>
        <p:spPr>
          <a:xfrm>
            <a:off x="180000" y="2518175"/>
            <a:ext cx="6405000" cy="23739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GB" b="1">
                <a:solidFill>
                  <a:schemeClr val="dk1"/>
                </a:solidFill>
                <a:latin typeface="Open Sans"/>
                <a:ea typeface="Open Sans"/>
                <a:cs typeface="Open Sans"/>
                <a:sym typeface="Open Sans"/>
              </a:rPr>
              <a:t>Coming soon</a:t>
            </a:r>
            <a:endParaRPr b="1">
              <a:solidFill>
                <a:schemeClr val="dk1"/>
              </a:solidFill>
              <a:latin typeface="Open Sans"/>
              <a:ea typeface="Open Sans"/>
              <a:cs typeface="Open Sans"/>
              <a:sym typeface="Open Sans"/>
            </a:endParaRPr>
          </a:p>
          <a:p>
            <a:pPr marL="457200" lvl="0" indent="-317500" algn="just" rtl="0">
              <a:lnSpc>
                <a:spcPct val="115000"/>
              </a:lnSpc>
              <a:spcBef>
                <a:spcPts val="0"/>
              </a:spcBef>
              <a:spcAft>
                <a:spcPts val="0"/>
              </a:spcAft>
              <a:buClr>
                <a:schemeClr val="dk1"/>
              </a:buClr>
              <a:buSzPts val="1400"/>
              <a:buFont typeface="Open Sans"/>
              <a:buChar char="●"/>
            </a:pPr>
            <a:r>
              <a:rPr lang="en-GB">
                <a:solidFill>
                  <a:schemeClr val="dk1"/>
                </a:solidFill>
                <a:latin typeface="Open Sans"/>
                <a:ea typeface="Open Sans"/>
                <a:cs typeface="Open Sans"/>
                <a:sym typeface="Open Sans"/>
              </a:rPr>
              <a:t>Best practice report on time of use tariffs</a:t>
            </a:r>
            <a:endParaRPr>
              <a:solidFill>
                <a:schemeClr val="dk1"/>
              </a:solidFill>
              <a:latin typeface="Open Sans"/>
              <a:ea typeface="Open Sans"/>
              <a:cs typeface="Open Sans"/>
              <a:sym typeface="Open Sans"/>
            </a:endParaRPr>
          </a:p>
          <a:p>
            <a:pPr marL="457200" lvl="0" indent="-317500" algn="l" rtl="0">
              <a:lnSpc>
                <a:spcPct val="115000"/>
              </a:lnSpc>
              <a:spcBef>
                <a:spcPts val="0"/>
              </a:spcBef>
              <a:spcAft>
                <a:spcPts val="0"/>
              </a:spcAft>
              <a:buClr>
                <a:schemeClr val="dk1"/>
              </a:buClr>
              <a:buSzPts val="1400"/>
              <a:buChar char="●"/>
            </a:pPr>
            <a:r>
              <a:rPr lang="en-GB">
                <a:solidFill>
                  <a:schemeClr val="dk1"/>
                </a:solidFill>
                <a:latin typeface="Open Sans"/>
                <a:ea typeface="Open Sans"/>
                <a:cs typeface="Open Sans"/>
                <a:sym typeface="Open Sans"/>
              </a:rPr>
              <a:t>Micro-business protection gaps</a:t>
            </a:r>
            <a:endParaRPr>
              <a:solidFill>
                <a:schemeClr val="dk1"/>
              </a:solidFill>
              <a:latin typeface="Open Sans"/>
              <a:ea typeface="Open Sans"/>
              <a:cs typeface="Open Sans"/>
              <a:sym typeface="Open Sans"/>
            </a:endParaRPr>
          </a:p>
          <a:p>
            <a:pPr marL="457200" lvl="0" indent="-317500" algn="l" rtl="0">
              <a:lnSpc>
                <a:spcPct val="115000"/>
              </a:lnSpc>
              <a:spcBef>
                <a:spcPts val="0"/>
              </a:spcBef>
              <a:spcAft>
                <a:spcPts val="0"/>
              </a:spcAft>
              <a:buClr>
                <a:schemeClr val="dk1"/>
              </a:buClr>
              <a:buSzPts val="1400"/>
              <a:buChar char="●"/>
            </a:pPr>
            <a:r>
              <a:rPr lang="en-GB">
                <a:solidFill>
                  <a:schemeClr val="dk1"/>
                </a:solidFill>
                <a:latin typeface="Open Sans"/>
                <a:ea typeface="Open Sans"/>
                <a:cs typeface="Open Sans"/>
                <a:sym typeface="Open Sans"/>
              </a:rPr>
              <a:t>Quarterly energy perceptions survey (jointly commissioned with Ofgem, published on its site)</a:t>
            </a:r>
            <a:endParaRPr>
              <a:solidFill>
                <a:schemeClr val="dk1"/>
              </a:solidFill>
              <a:latin typeface="Open Sans"/>
              <a:ea typeface="Open Sans"/>
              <a:cs typeface="Open Sans"/>
              <a:sym typeface="Open Sans"/>
            </a:endParaRPr>
          </a:p>
          <a:p>
            <a:pPr marL="457200" lvl="0" indent="-317500" algn="l" rtl="0">
              <a:lnSpc>
                <a:spcPct val="115000"/>
              </a:lnSpc>
              <a:spcBef>
                <a:spcPts val="0"/>
              </a:spcBef>
              <a:spcAft>
                <a:spcPts val="0"/>
              </a:spcAft>
              <a:buClr>
                <a:schemeClr val="dk1"/>
              </a:buClr>
              <a:buSzPts val="1400"/>
              <a:buChar char="●"/>
            </a:pPr>
            <a:r>
              <a:rPr lang="en-GB">
                <a:solidFill>
                  <a:schemeClr val="dk1"/>
                </a:solidFill>
                <a:latin typeface="Open Sans"/>
                <a:ea typeface="Open Sans"/>
                <a:cs typeface="Open Sans"/>
                <a:sym typeface="Open Sans"/>
              </a:rPr>
              <a:t>Report on what consumers want from a future supply market, and how accessible new models are likely to be for different consumers</a:t>
            </a:r>
            <a:endParaRPr>
              <a:solidFill>
                <a:schemeClr val="dk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22"/>
        <p:cNvGrpSpPr/>
        <p:nvPr/>
      </p:nvGrpSpPr>
      <p:grpSpPr>
        <a:xfrm>
          <a:off x="0" y="0"/>
          <a:ext cx="0" cy="0"/>
          <a:chOff x="0" y="0"/>
          <a:chExt cx="0" cy="0"/>
        </a:xfrm>
      </p:grpSpPr>
      <p:sp>
        <p:nvSpPr>
          <p:cNvPr id="123" name="Google Shape;123;p26"/>
          <p:cNvSpPr txBox="1">
            <a:spLocks noGrp="1"/>
          </p:cNvSpPr>
          <p:nvPr>
            <p:ph type="title"/>
          </p:nvPr>
        </p:nvSpPr>
        <p:spPr>
          <a:xfrm>
            <a:off x="180012" y="180000"/>
            <a:ext cx="82296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Open Sans"/>
              <a:buNone/>
            </a:pPr>
            <a:r>
              <a:rPr lang="en-GB" sz="3000"/>
              <a:t>Energy supplier rating development</a:t>
            </a:r>
            <a:endParaRPr sz="3000"/>
          </a:p>
        </p:txBody>
      </p:sp>
      <p:sp>
        <p:nvSpPr>
          <p:cNvPr id="124" name="Google Shape;124;p26"/>
          <p:cNvSpPr txBox="1">
            <a:spLocks noGrp="1"/>
          </p:cNvSpPr>
          <p:nvPr>
            <p:ph type="body" idx="1"/>
          </p:nvPr>
        </p:nvSpPr>
        <p:spPr>
          <a:xfrm>
            <a:off x="180000" y="951875"/>
            <a:ext cx="8784000" cy="1321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sz="1300" b="1">
                <a:solidFill>
                  <a:srgbClr val="004B88"/>
                </a:solidFill>
              </a:rPr>
              <a:t>Updates</a:t>
            </a:r>
            <a:endParaRPr sz="1300" b="1">
              <a:solidFill>
                <a:srgbClr val="004B88"/>
              </a:solidFill>
            </a:endParaRPr>
          </a:p>
          <a:p>
            <a:pPr marL="457200" lvl="0" indent="-323850" algn="l" rtl="0">
              <a:spcBef>
                <a:spcPts val="1000"/>
              </a:spcBef>
              <a:spcAft>
                <a:spcPts val="0"/>
              </a:spcAft>
              <a:buClr>
                <a:srgbClr val="004B88"/>
              </a:buClr>
              <a:buSzPts val="1500"/>
              <a:buChar char="●"/>
            </a:pPr>
            <a:r>
              <a:rPr lang="en-GB" sz="1300">
                <a:solidFill>
                  <a:srgbClr val="004B88"/>
                </a:solidFill>
              </a:rPr>
              <a:t>Last year we decided to </a:t>
            </a:r>
            <a:r>
              <a:rPr lang="en-GB" sz="1300" b="1">
                <a:solidFill>
                  <a:srgbClr val="004B88"/>
                </a:solidFill>
              </a:rPr>
              <a:t>expand the rating</a:t>
            </a:r>
            <a:r>
              <a:rPr lang="en-GB" sz="1300">
                <a:solidFill>
                  <a:srgbClr val="004B88"/>
                </a:solidFill>
              </a:rPr>
              <a:t> to include small suppliers (with over 25,000 customer accounts) in the rating. These changes will be partially implemented in the upcoming Q4 2018 release (published March 2019) and completed by the Q1 2019 release (June 2019).</a:t>
            </a:r>
            <a:endParaRPr sz="1300">
              <a:solidFill>
                <a:srgbClr val="004B88"/>
              </a:solidFill>
            </a:endParaRPr>
          </a:p>
          <a:p>
            <a:pPr marL="0" lvl="0" indent="0" algn="l" rtl="0">
              <a:lnSpc>
                <a:spcPct val="115000"/>
              </a:lnSpc>
              <a:spcBef>
                <a:spcPts val="1000"/>
              </a:spcBef>
              <a:spcAft>
                <a:spcPts val="0"/>
              </a:spcAft>
              <a:buNone/>
            </a:pPr>
            <a:endParaRPr sz="1500">
              <a:solidFill>
                <a:srgbClr val="004B88"/>
              </a:solidFill>
            </a:endParaRPr>
          </a:p>
          <a:p>
            <a:pPr marL="0" lvl="0" indent="0" algn="l" rtl="0">
              <a:lnSpc>
                <a:spcPct val="115000"/>
              </a:lnSpc>
              <a:spcBef>
                <a:spcPts val="0"/>
              </a:spcBef>
              <a:spcAft>
                <a:spcPts val="0"/>
              </a:spcAft>
              <a:buNone/>
            </a:pPr>
            <a:endParaRPr sz="1500">
              <a:solidFill>
                <a:srgbClr val="004B88"/>
              </a:solidFill>
            </a:endParaRPr>
          </a:p>
        </p:txBody>
      </p:sp>
      <p:pic>
        <p:nvPicPr>
          <p:cNvPr id="125" name="Google Shape;125;p26"/>
          <p:cNvPicPr preferRelativeResize="0"/>
          <p:nvPr/>
        </p:nvPicPr>
        <p:blipFill>
          <a:blip r:embed="rId3">
            <a:alphaModFix/>
          </a:blip>
          <a:stretch>
            <a:fillRect/>
          </a:stretch>
        </p:blipFill>
        <p:spPr>
          <a:xfrm>
            <a:off x="7891651" y="3158675"/>
            <a:ext cx="1072350" cy="1582350"/>
          </a:xfrm>
          <a:prstGeom prst="rect">
            <a:avLst/>
          </a:prstGeom>
          <a:noFill/>
          <a:ln>
            <a:noFill/>
          </a:ln>
        </p:spPr>
      </p:pic>
      <p:sp>
        <p:nvSpPr>
          <p:cNvPr id="126" name="Google Shape;126;p26"/>
          <p:cNvSpPr txBox="1"/>
          <p:nvPr/>
        </p:nvSpPr>
        <p:spPr>
          <a:xfrm>
            <a:off x="180000" y="2046725"/>
            <a:ext cx="7766700" cy="3331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300" b="1">
                <a:solidFill>
                  <a:schemeClr val="dk1"/>
                </a:solidFill>
                <a:latin typeface="Open Sans"/>
                <a:ea typeface="Open Sans"/>
                <a:cs typeface="Open Sans"/>
                <a:sym typeface="Open Sans"/>
              </a:rPr>
              <a:t>Plans for development of the rating</a:t>
            </a:r>
            <a:endParaRPr sz="1300" b="1">
              <a:solidFill>
                <a:schemeClr val="dk1"/>
              </a:solidFill>
              <a:latin typeface="Open Sans"/>
              <a:ea typeface="Open Sans"/>
              <a:cs typeface="Open Sans"/>
              <a:sym typeface="Open Sans"/>
            </a:endParaRPr>
          </a:p>
          <a:p>
            <a:pPr marL="457200" lvl="0" indent="-323850" algn="l" rtl="0">
              <a:spcBef>
                <a:spcPts val="1000"/>
              </a:spcBef>
              <a:spcAft>
                <a:spcPts val="0"/>
              </a:spcAft>
              <a:buClr>
                <a:schemeClr val="dk1"/>
              </a:buClr>
              <a:buSzPts val="1500"/>
              <a:buChar char="●"/>
            </a:pPr>
            <a:r>
              <a:rPr lang="en-GB" sz="1300" b="1">
                <a:solidFill>
                  <a:schemeClr val="dk1"/>
                </a:solidFill>
                <a:latin typeface="Open Sans"/>
                <a:ea typeface="Open Sans"/>
                <a:cs typeface="Open Sans"/>
                <a:sym typeface="Open Sans"/>
              </a:rPr>
              <a:t>Changes following Ofgem’s customer communications changes: </a:t>
            </a:r>
            <a:r>
              <a:rPr lang="en-GB" sz="1300">
                <a:solidFill>
                  <a:schemeClr val="dk1"/>
                </a:solidFill>
                <a:latin typeface="Open Sans"/>
                <a:ea typeface="Open Sans"/>
                <a:cs typeface="Open Sans"/>
                <a:sym typeface="Open Sans"/>
              </a:rPr>
              <a:t>We have proposed removing the Annual Statements element of the bill timeliness metric from Q2 2019 and changing how we ask about bill accuracy. Comments on these changes have been received. </a:t>
            </a:r>
            <a:endParaRPr sz="1300">
              <a:solidFill>
                <a:schemeClr val="dk1"/>
              </a:solidFill>
              <a:latin typeface="Open Sans"/>
              <a:ea typeface="Open Sans"/>
              <a:cs typeface="Open Sans"/>
              <a:sym typeface="Open Sans"/>
            </a:endParaRPr>
          </a:p>
          <a:p>
            <a:pPr marL="457200" lvl="0" indent="-323850" algn="l" rtl="0">
              <a:spcBef>
                <a:spcPts val="1000"/>
              </a:spcBef>
              <a:spcAft>
                <a:spcPts val="0"/>
              </a:spcAft>
              <a:buClr>
                <a:schemeClr val="dk1"/>
              </a:buClr>
              <a:buSzPts val="1500"/>
              <a:buChar char="●"/>
            </a:pPr>
            <a:r>
              <a:rPr lang="en-GB" sz="1300" b="1">
                <a:solidFill>
                  <a:schemeClr val="dk1"/>
                </a:solidFill>
                <a:latin typeface="Open Sans"/>
                <a:ea typeface="Open Sans"/>
                <a:cs typeface="Open Sans"/>
                <a:sym typeface="Open Sans"/>
              </a:rPr>
              <a:t>Review of customer service metric: </a:t>
            </a:r>
            <a:r>
              <a:rPr lang="en-GB" sz="1300">
                <a:solidFill>
                  <a:schemeClr val="dk1"/>
                </a:solidFill>
                <a:latin typeface="Open Sans"/>
                <a:ea typeface="Open Sans"/>
                <a:cs typeface="Open Sans"/>
                <a:sym typeface="Open Sans"/>
              </a:rPr>
              <a:t>In January this year we issued an exploratory RFI on other communication methods (email, webchat etc). Using this data we’ll develop a set of proposed updates to the methodology.</a:t>
            </a:r>
            <a:endParaRPr sz="1300">
              <a:solidFill>
                <a:schemeClr val="dk1"/>
              </a:solidFill>
              <a:latin typeface="Open Sans"/>
              <a:ea typeface="Open Sans"/>
              <a:cs typeface="Open Sans"/>
              <a:sym typeface="Open Sans"/>
            </a:endParaRPr>
          </a:p>
          <a:p>
            <a:pPr marL="457200" lvl="0" indent="-323850" algn="l" rtl="0">
              <a:spcBef>
                <a:spcPts val="1000"/>
              </a:spcBef>
              <a:spcAft>
                <a:spcPts val="0"/>
              </a:spcAft>
              <a:buClr>
                <a:schemeClr val="dk1"/>
              </a:buClr>
              <a:buSzPts val="1500"/>
              <a:buChar char="●"/>
            </a:pPr>
            <a:r>
              <a:rPr lang="en-GB" sz="1300" b="1">
                <a:solidFill>
                  <a:schemeClr val="dk1"/>
                </a:solidFill>
                <a:latin typeface="Open Sans"/>
                <a:ea typeface="Open Sans"/>
                <a:cs typeface="Open Sans"/>
                <a:sym typeface="Open Sans"/>
              </a:rPr>
              <a:t>Consultation on changes to the rating: </a:t>
            </a:r>
            <a:r>
              <a:rPr lang="en-GB" sz="1300">
                <a:solidFill>
                  <a:schemeClr val="dk1"/>
                </a:solidFill>
                <a:latin typeface="Open Sans"/>
                <a:ea typeface="Open Sans"/>
                <a:cs typeface="Open Sans"/>
                <a:sym typeface="Open Sans"/>
              </a:rPr>
              <a:t>In the coming months we will consult with suppliers on our proposed updates to the customer services metric. This will likely be via in-person and online webinar forums. We’ll also consider if changes are needed to the billing metric, in the context of the smart meter rollout and customer communications changes. </a:t>
            </a:r>
            <a:endParaRPr sz="1300">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30"/>
        <p:cNvGrpSpPr/>
        <p:nvPr/>
      </p:nvGrpSpPr>
      <p:grpSpPr>
        <a:xfrm>
          <a:off x="0" y="0"/>
          <a:ext cx="0" cy="0"/>
          <a:chOff x="0" y="0"/>
          <a:chExt cx="0" cy="0"/>
        </a:xfrm>
      </p:grpSpPr>
      <p:sp>
        <p:nvSpPr>
          <p:cNvPr id="131" name="Google Shape;131;p27"/>
          <p:cNvSpPr txBox="1">
            <a:spLocks noGrp="1"/>
          </p:cNvSpPr>
          <p:nvPr>
            <p:ph type="title"/>
          </p:nvPr>
        </p:nvSpPr>
        <p:spPr>
          <a:xfrm>
            <a:off x="180012" y="180000"/>
            <a:ext cx="82296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Open Sans"/>
              <a:buNone/>
            </a:pPr>
            <a:r>
              <a:rPr lang="en-GB" sz="3000"/>
              <a:t>Price comparison tool</a:t>
            </a:r>
            <a:endParaRPr sz="3000"/>
          </a:p>
        </p:txBody>
      </p:sp>
      <p:sp>
        <p:nvSpPr>
          <p:cNvPr id="132" name="Google Shape;132;p27"/>
          <p:cNvSpPr txBox="1">
            <a:spLocks noGrp="1"/>
          </p:cNvSpPr>
          <p:nvPr>
            <p:ph type="body" idx="1"/>
          </p:nvPr>
        </p:nvSpPr>
        <p:spPr>
          <a:xfrm>
            <a:off x="180000" y="951875"/>
            <a:ext cx="7967700" cy="16992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GB" sz="1400" b="1">
                <a:solidFill>
                  <a:srgbClr val="004B88"/>
                </a:solidFill>
              </a:rPr>
              <a:t>Updates</a:t>
            </a:r>
            <a:endParaRPr sz="1400" b="1">
              <a:solidFill>
                <a:srgbClr val="004B88"/>
              </a:solidFill>
            </a:endParaRPr>
          </a:p>
          <a:p>
            <a:pPr marL="457200" lvl="0" indent="-317500" algn="l" rtl="0">
              <a:spcBef>
                <a:spcPts val="1000"/>
              </a:spcBef>
              <a:spcAft>
                <a:spcPts val="0"/>
              </a:spcAft>
              <a:buClr>
                <a:srgbClr val="004B88"/>
              </a:buClr>
              <a:buSzPts val="1400"/>
              <a:buChar char="●"/>
            </a:pPr>
            <a:r>
              <a:rPr lang="en-GB" sz="1400">
                <a:solidFill>
                  <a:srgbClr val="004B88"/>
                </a:solidFill>
              </a:rPr>
              <a:t>We’ve recently updated </a:t>
            </a:r>
            <a:r>
              <a:rPr lang="en-GB" sz="1400" u="sng">
                <a:solidFill>
                  <a:srgbClr val="004B88"/>
                </a:solidFill>
                <a:hlinkClick r:id="rId3"/>
              </a:rPr>
              <a:t>our energy comparison</a:t>
            </a:r>
            <a:r>
              <a:rPr lang="en-GB" sz="1400">
                <a:solidFill>
                  <a:srgbClr val="004B88"/>
                </a:solidFill>
              </a:rPr>
              <a:t> tool to better help people save money on their energy bills</a:t>
            </a:r>
            <a:endParaRPr sz="1400">
              <a:solidFill>
                <a:srgbClr val="004B88"/>
              </a:solidFill>
            </a:endParaRPr>
          </a:p>
          <a:p>
            <a:pPr marL="0" lvl="0" indent="0" algn="l" rtl="0">
              <a:lnSpc>
                <a:spcPct val="115000"/>
              </a:lnSpc>
              <a:spcBef>
                <a:spcPts val="1000"/>
              </a:spcBef>
              <a:spcAft>
                <a:spcPts val="0"/>
              </a:spcAft>
              <a:buNone/>
            </a:pPr>
            <a:endParaRPr sz="1500">
              <a:solidFill>
                <a:srgbClr val="004B88"/>
              </a:solidFill>
            </a:endParaRPr>
          </a:p>
          <a:p>
            <a:pPr marL="0" lvl="0" indent="0" algn="l" rtl="0">
              <a:lnSpc>
                <a:spcPct val="115000"/>
              </a:lnSpc>
              <a:spcBef>
                <a:spcPts val="0"/>
              </a:spcBef>
              <a:spcAft>
                <a:spcPts val="0"/>
              </a:spcAft>
              <a:buNone/>
            </a:pPr>
            <a:endParaRPr sz="1500">
              <a:solidFill>
                <a:srgbClr val="004B88"/>
              </a:solidFill>
            </a:endParaRPr>
          </a:p>
        </p:txBody>
      </p:sp>
      <p:pic>
        <p:nvPicPr>
          <p:cNvPr id="133" name="Google Shape;133;p27"/>
          <p:cNvPicPr preferRelativeResize="0"/>
          <p:nvPr/>
        </p:nvPicPr>
        <p:blipFill>
          <a:blip r:embed="rId4">
            <a:alphaModFix/>
          </a:blip>
          <a:stretch>
            <a:fillRect/>
          </a:stretch>
        </p:blipFill>
        <p:spPr>
          <a:xfrm>
            <a:off x="883500" y="2316700"/>
            <a:ext cx="7019276" cy="2312626"/>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8"/>
          <p:cNvSpPr txBox="1">
            <a:spLocks noGrp="1"/>
          </p:cNvSpPr>
          <p:nvPr>
            <p:ph type="title"/>
          </p:nvPr>
        </p:nvSpPr>
        <p:spPr>
          <a:xfrm>
            <a:off x="179387" y="206375"/>
            <a:ext cx="82296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Open Sans"/>
              <a:buNone/>
            </a:pPr>
            <a:r>
              <a:rPr lang="en-GB" sz="4400" b="1" i="0" u="none" strike="noStrike" cap="none">
                <a:solidFill>
                  <a:schemeClr val="dk1"/>
                </a:solidFill>
                <a:latin typeface="Open Sans"/>
                <a:ea typeface="Open Sans"/>
                <a:cs typeface="Open Sans"/>
                <a:sym typeface="Open Sans"/>
              </a:rPr>
              <a:t>Thank you</a:t>
            </a:r>
            <a:endParaRPr/>
          </a:p>
        </p:txBody>
      </p:sp>
      <p:sp>
        <p:nvSpPr>
          <p:cNvPr id="139" name="Google Shape;139;p28"/>
          <p:cNvSpPr txBox="1">
            <a:spLocks noGrp="1"/>
          </p:cNvSpPr>
          <p:nvPr>
            <p:ph type="body" idx="1"/>
          </p:nvPr>
        </p:nvSpPr>
        <p:spPr>
          <a:xfrm>
            <a:off x="3303580" y="3790950"/>
            <a:ext cx="4783200" cy="1554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00"/>
              </a:spcBef>
              <a:spcAft>
                <a:spcPts val="0"/>
              </a:spcAft>
              <a:buClr>
                <a:schemeClr val="dk1"/>
              </a:buClr>
              <a:buFont typeface="Arial"/>
              <a:buNone/>
            </a:pPr>
            <a:r>
              <a:rPr lang="en-GB"/>
              <a:t>Presented by Gillian Cooper</a:t>
            </a:r>
            <a:endParaRPr/>
          </a:p>
          <a:p>
            <a:pPr marL="0" marR="0" lvl="0" indent="0" algn="l" rtl="0">
              <a:lnSpc>
                <a:spcPct val="100000"/>
              </a:lnSpc>
              <a:spcBef>
                <a:spcPts val="400"/>
              </a:spcBef>
              <a:spcAft>
                <a:spcPts val="0"/>
              </a:spcAft>
              <a:buClr>
                <a:schemeClr val="dk1"/>
              </a:buClr>
              <a:buFont typeface="Arial"/>
              <a:buNone/>
            </a:pPr>
            <a:r>
              <a:rPr lang="en-GB"/>
              <a:t>@CAEnergyPolicy</a:t>
            </a:r>
            <a:endParaRPr/>
          </a:p>
          <a:p>
            <a:pPr marL="0" marR="0" lvl="0" indent="0" algn="l" rtl="0">
              <a:lnSpc>
                <a:spcPct val="100000"/>
              </a:lnSpc>
              <a:spcBef>
                <a:spcPts val="400"/>
              </a:spcBef>
              <a:spcAft>
                <a:spcPts val="0"/>
              </a:spcAft>
              <a:buClr>
                <a:schemeClr val="dk1"/>
              </a:buClr>
              <a:buFont typeface="Arial"/>
              <a:buNone/>
            </a:pPr>
            <a:r>
              <a:rPr lang="en-GB"/>
              <a:t>citizensadvice.org.uk/energypolicy</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ver slides">
  <a:themeElements>
    <a:clrScheme name="Citizens Advice colour palette">
      <a:dk1>
        <a:srgbClr val="004B88"/>
      </a:dk1>
      <a:lt1>
        <a:srgbClr val="FFFFFF"/>
      </a:lt1>
      <a:dk2>
        <a:srgbClr val="004B88"/>
      </a:dk2>
      <a:lt2>
        <a:srgbClr val="FCBB69"/>
      </a:lt2>
      <a:accent1>
        <a:srgbClr val="57486B"/>
      </a:accent1>
      <a:accent2>
        <a:srgbClr val="A6D6AE"/>
      </a:accent2>
      <a:accent3>
        <a:srgbClr val="006278"/>
      </a:accent3>
      <a:accent4>
        <a:srgbClr val="FCCEBA"/>
      </a:accent4>
      <a:accent5>
        <a:srgbClr val="005742"/>
      </a:accent5>
      <a:accent6>
        <a:srgbClr val="C2BDDE"/>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slides">
  <a:themeElements>
    <a:clrScheme name="Citizens Advice colour palette">
      <a:dk1>
        <a:srgbClr val="004B88"/>
      </a:dk1>
      <a:lt1>
        <a:srgbClr val="FFFFFF"/>
      </a:lt1>
      <a:dk2>
        <a:srgbClr val="004B88"/>
      </a:dk2>
      <a:lt2>
        <a:srgbClr val="FCBB69"/>
      </a:lt2>
      <a:accent1>
        <a:srgbClr val="57486B"/>
      </a:accent1>
      <a:accent2>
        <a:srgbClr val="A6D6AE"/>
      </a:accent2>
      <a:accent3>
        <a:srgbClr val="006278"/>
      </a:accent3>
      <a:accent4>
        <a:srgbClr val="FCCEBA"/>
      </a:accent4>
      <a:accent5>
        <a:srgbClr val="005742"/>
      </a:accent5>
      <a:accent6>
        <a:srgbClr val="C2BDDE"/>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End slides">
  <a:themeElements>
    <a:clrScheme name="Citizens Advice colour palette">
      <a:dk1>
        <a:srgbClr val="004B88"/>
      </a:dk1>
      <a:lt1>
        <a:srgbClr val="FFFFFF"/>
      </a:lt1>
      <a:dk2>
        <a:srgbClr val="004B88"/>
      </a:dk2>
      <a:lt2>
        <a:srgbClr val="FCBB69"/>
      </a:lt2>
      <a:accent1>
        <a:srgbClr val="57486B"/>
      </a:accent1>
      <a:accent2>
        <a:srgbClr val="A6D6AE"/>
      </a:accent2>
      <a:accent3>
        <a:srgbClr val="006278"/>
      </a:accent3>
      <a:accent4>
        <a:srgbClr val="FCCEBA"/>
      </a:accent4>
      <a:accent5>
        <a:srgbClr val="005742"/>
      </a:accent5>
      <a:accent6>
        <a:srgbClr val="C2BDDE"/>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617</Words>
  <Application>Microsoft Office PowerPoint</Application>
  <PresentationFormat>On-screen Show (16:9)</PresentationFormat>
  <Paragraphs>65</Paragraphs>
  <Slides>9</Slides>
  <Notes>9</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9</vt:i4>
      </vt:variant>
    </vt:vector>
  </HeadingPairs>
  <TitlesOfParts>
    <vt:vector size="16" baseType="lpstr">
      <vt:lpstr>Arial</vt:lpstr>
      <vt:lpstr>Calibri</vt:lpstr>
      <vt:lpstr>Open Sans</vt:lpstr>
      <vt:lpstr>Simple Light</vt:lpstr>
      <vt:lpstr>1_Cover slides</vt:lpstr>
      <vt:lpstr>Content slides</vt:lpstr>
      <vt:lpstr>1_End slides</vt:lpstr>
      <vt:lpstr>Energy Team Update</vt:lpstr>
      <vt:lpstr>Recent energy publications</vt:lpstr>
      <vt:lpstr>Recent blogs on energy issues</vt:lpstr>
      <vt:lpstr>Future Energy Services Team: updates</vt:lpstr>
      <vt:lpstr>Energy Networks &amp; Systems Team: updates</vt:lpstr>
      <vt:lpstr>Energy Retail Markets Team: updates</vt:lpstr>
      <vt:lpstr>Energy supplier rating development</vt:lpstr>
      <vt:lpstr>Price comparison tool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Team Update</dc:title>
  <dc:creator>Leanne Dullard</dc:creator>
  <cp:lastModifiedBy>Leanne Dullard</cp:lastModifiedBy>
  <cp:revision>1</cp:revision>
  <dcterms:modified xsi:type="dcterms:W3CDTF">2019-05-29T05:40:03Z</dcterms:modified>
</cp:coreProperties>
</file>