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75" r:id="rId4"/>
  </p:sldMasterIdLst>
  <p:notesMasterIdLst>
    <p:notesMasterId r:id="rId15"/>
  </p:notesMasterIdLst>
  <p:sldIdLst>
    <p:sldId id="393" r:id="rId5"/>
    <p:sldId id="370" r:id="rId6"/>
    <p:sldId id="396" r:id="rId7"/>
    <p:sldId id="364" r:id="rId8"/>
    <p:sldId id="367" r:id="rId9"/>
    <p:sldId id="395" r:id="rId10"/>
    <p:sldId id="371" r:id="rId11"/>
    <p:sldId id="374" r:id="rId12"/>
    <p:sldId id="373" r:id="rId13"/>
    <p:sldId id="397"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52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3942" autoAdjust="0"/>
  </p:normalViewPr>
  <p:slideViewPr>
    <p:cSldViewPr>
      <p:cViewPr>
        <p:scale>
          <a:sx n="103" d="100"/>
          <a:sy n="103" d="100"/>
        </p:scale>
        <p:origin x="-18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8A32227-8F1B-4806-B612-E200BA5C3A5A}" type="datetimeFigureOut">
              <a:rPr lang="en-GB" smtClean="0"/>
              <a:t>05/03/2019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A93DAE-07EC-4320-B1B0-5E2E67021C06}" type="slidenum">
              <a:rPr lang="en-GB" smtClean="0"/>
              <a:t>‹#›</a:t>
            </a:fld>
            <a:endParaRPr lang="en-GB"/>
          </a:p>
        </p:txBody>
      </p:sp>
    </p:spTree>
    <p:extLst>
      <p:ext uri="{BB962C8B-B14F-4D97-AF65-F5344CB8AC3E}">
        <p14:creationId xmlns:p14="http://schemas.microsoft.com/office/powerpoint/2010/main" val="406663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defTabSz="904499" eaLnBrk="0" hangingPunct="0">
              <a:defRPr sz="900" b="1">
                <a:solidFill>
                  <a:srgbClr val="003366"/>
                </a:solidFill>
                <a:latin typeface="Arial" charset="0"/>
                <a:ea typeface="ＭＳ Ｐゴシック" charset="-128"/>
              </a:defRPr>
            </a:lvl1pPr>
            <a:lvl2pPr marL="26124953" indent="-25810632" defTabSz="904499" eaLnBrk="0" hangingPunct="0">
              <a:defRPr sz="900" b="1">
                <a:solidFill>
                  <a:srgbClr val="003366"/>
                </a:solidFill>
                <a:latin typeface="Arial" charset="0"/>
                <a:ea typeface="ＭＳ Ｐゴシック" charset="-128"/>
              </a:defRPr>
            </a:lvl2pPr>
            <a:lvl3pPr eaLnBrk="0" hangingPunct="0">
              <a:defRPr sz="900" b="1">
                <a:solidFill>
                  <a:srgbClr val="003366"/>
                </a:solidFill>
                <a:latin typeface="Arial" charset="0"/>
                <a:ea typeface="ＭＳ Ｐゴシック" charset="-128"/>
              </a:defRPr>
            </a:lvl3pPr>
            <a:lvl4pPr eaLnBrk="0" hangingPunct="0">
              <a:defRPr sz="900" b="1">
                <a:solidFill>
                  <a:srgbClr val="003366"/>
                </a:solidFill>
                <a:latin typeface="Arial" charset="0"/>
                <a:ea typeface="ＭＳ Ｐゴシック" charset="-128"/>
              </a:defRPr>
            </a:lvl4pPr>
            <a:lvl5pPr eaLnBrk="0" hangingPunct="0">
              <a:defRPr sz="900" b="1">
                <a:solidFill>
                  <a:srgbClr val="003366"/>
                </a:solidFill>
                <a:latin typeface="Arial" charset="0"/>
                <a:ea typeface="ＭＳ Ｐゴシック" charset="-128"/>
              </a:defRPr>
            </a:lvl5pPr>
            <a:lvl6pPr marL="316520" eaLnBrk="0" fontAlgn="base" hangingPunct="0">
              <a:spcBef>
                <a:spcPct val="0"/>
              </a:spcBef>
              <a:spcAft>
                <a:spcPct val="0"/>
              </a:spcAft>
              <a:defRPr sz="900" b="1">
                <a:solidFill>
                  <a:srgbClr val="003366"/>
                </a:solidFill>
                <a:latin typeface="Arial" charset="0"/>
                <a:ea typeface="ＭＳ Ｐゴシック" charset="-128"/>
              </a:defRPr>
            </a:lvl6pPr>
            <a:lvl7pPr marL="633039" eaLnBrk="0" fontAlgn="base" hangingPunct="0">
              <a:spcBef>
                <a:spcPct val="0"/>
              </a:spcBef>
              <a:spcAft>
                <a:spcPct val="0"/>
              </a:spcAft>
              <a:defRPr sz="900" b="1">
                <a:solidFill>
                  <a:srgbClr val="003366"/>
                </a:solidFill>
                <a:latin typeface="Arial" charset="0"/>
                <a:ea typeface="ＭＳ Ｐゴシック" charset="-128"/>
              </a:defRPr>
            </a:lvl7pPr>
            <a:lvl8pPr marL="949559" eaLnBrk="0" fontAlgn="base" hangingPunct="0">
              <a:spcBef>
                <a:spcPct val="0"/>
              </a:spcBef>
              <a:spcAft>
                <a:spcPct val="0"/>
              </a:spcAft>
              <a:defRPr sz="900" b="1">
                <a:solidFill>
                  <a:srgbClr val="003366"/>
                </a:solidFill>
                <a:latin typeface="Arial" charset="0"/>
                <a:ea typeface="ＭＳ Ｐゴシック" charset="-128"/>
              </a:defRPr>
            </a:lvl8pPr>
            <a:lvl9pPr marL="1266078" eaLnBrk="0" fontAlgn="base" hangingPunct="0">
              <a:spcBef>
                <a:spcPct val="0"/>
              </a:spcBef>
              <a:spcAft>
                <a:spcPct val="0"/>
              </a:spcAft>
              <a:defRPr sz="900" b="1">
                <a:solidFill>
                  <a:srgbClr val="003366"/>
                </a:solidFill>
                <a:latin typeface="Arial" charset="0"/>
                <a:ea typeface="ＭＳ Ｐゴシック" charset="-128"/>
              </a:defRPr>
            </a:lvl9pPr>
          </a:lstStyle>
          <a:p>
            <a:pPr eaLnBrk="1" hangingPunct="1"/>
            <a:fld id="{4DA93C35-97AC-4597-A050-5F5B22601216}" type="slidenum">
              <a:rPr lang="en-GB" sz="1200" b="0">
                <a:solidFill>
                  <a:prstClr val="black"/>
                </a:solidFill>
              </a:rPr>
              <a:pPr eaLnBrk="1" hangingPunct="1"/>
              <a:t>1</a:t>
            </a:fld>
            <a:endParaRPr lang="en-GB" sz="1200" b="0">
              <a:solidFill>
                <a:prstClr val="black"/>
              </a:solidFill>
            </a:endParaRPr>
          </a:p>
        </p:txBody>
      </p:sp>
      <p:sp>
        <p:nvSpPr>
          <p:cNvPr id="15363" name="Rectangle 2"/>
          <p:cNvSpPr>
            <a:spLocks noGrp="1" noRot="1" noChangeAspect="1" noChangeArrowheads="1" noTextEdit="1"/>
          </p:cNvSpPr>
          <p:nvPr>
            <p:ph type="sldImg"/>
          </p:nvPr>
        </p:nvSpPr>
        <p:spPr>
          <a:xfrm>
            <a:off x="915988" y="744538"/>
            <a:ext cx="4965700" cy="3724275"/>
          </a:xfrm>
          <a:ln/>
        </p:spPr>
      </p:sp>
      <p:sp>
        <p:nvSpPr>
          <p:cNvPr id="15364"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77997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6A93DAE-07EC-4320-B1B0-5E2E67021C06}" type="slidenum">
              <a:rPr lang="en-GB" smtClean="0"/>
              <a:t>3</a:t>
            </a:fld>
            <a:endParaRPr lang="en-GB"/>
          </a:p>
        </p:txBody>
      </p:sp>
    </p:spTree>
    <p:extLst>
      <p:ext uri="{BB962C8B-B14F-4D97-AF65-F5344CB8AC3E}">
        <p14:creationId xmlns:p14="http://schemas.microsoft.com/office/powerpoint/2010/main" val="111961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6A93DAE-07EC-4320-B1B0-5E2E67021C06}" type="slidenum">
              <a:rPr lang="en-GB" smtClean="0"/>
              <a:t>4</a:t>
            </a:fld>
            <a:endParaRPr lang="en-GB"/>
          </a:p>
        </p:txBody>
      </p:sp>
    </p:spTree>
    <p:extLst>
      <p:ext uri="{BB962C8B-B14F-4D97-AF65-F5344CB8AC3E}">
        <p14:creationId xmlns:p14="http://schemas.microsoft.com/office/powerpoint/2010/main" val="122081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6A93DAE-07EC-4320-B1B0-5E2E67021C06}" type="slidenum">
              <a:rPr lang="en-GB" smtClean="0"/>
              <a:t>5</a:t>
            </a:fld>
            <a:endParaRPr lang="en-GB"/>
          </a:p>
        </p:txBody>
      </p:sp>
    </p:spTree>
    <p:extLst>
      <p:ext uri="{BB962C8B-B14F-4D97-AF65-F5344CB8AC3E}">
        <p14:creationId xmlns:p14="http://schemas.microsoft.com/office/powerpoint/2010/main" val="148408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A93DAE-07EC-4320-B1B0-5E2E67021C06}" type="slidenum">
              <a:rPr lang="en-GB" smtClean="0"/>
              <a:t>6</a:t>
            </a:fld>
            <a:endParaRPr lang="en-GB"/>
          </a:p>
        </p:txBody>
      </p:sp>
    </p:spTree>
    <p:extLst>
      <p:ext uri="{BB962C8B-B14F-4D97-AF65-F5344CB8AC3E}">
        <p14:creationId xmlns:p14="http://schemas.microsoft.com/office/powerpoint/2010/main" val="12734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A93DAE-07EC-4320-B1B0-5E2E67021C06}" type="slidenum">
              <a:rPr lang="en-GB" smtClean="0"/>
              <a:t>7</a:t>
            </a:fld>
            <a:endParaRPr lang="en-GB"/>
          </a:p>
        </p:txBody>
      </p:sp>
    </p:spTree>
    <p:extLst>
      <p:ext uri="{BB962C8B-B14F-4D97-AF65-F5344CB8AC3E}">
        <p14:creationId xmlns:p14="http://schemas.microsoft.com/office/powerpoint/2010/main" val="107752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15.emf"/><Relationship Id="rId5" Type="http://schemas.openxmlformats.org/officeDocument/2006/relationships/image" Target="../media/image7.emf"/><Relationship Id="rId4" Type="http://schemas.openxmlformats.org/officeDocument/2006/relationships/image" Target="../media/image14.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30" y="2130658"/>
            <a:ext cx="7771947" cy="1469571"/>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3015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0262A601-1B5D-456A-ACD0-17AED2D87BCB}"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80862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404" y="44224"/>
            <a:ext cx="2160134" cy="6337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4" y="44224"/>
            <a:ext cx="6371545" cy="6337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EDC6A560-DDE0-49A9-BFB9-04AE613DF5C0}"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410603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00184" y="2638994"/>
            <a:ext cx="7948395" cy="798475"/>
          </a:xfrm>
          <a:prstGeom prst="rect">
            <a:avLst/>
          </a:prstGeom>
        </p:spPr>
        <p:txBody>
          <a:bodyPr/>
          <a:lstStyle>
            <a:lvl1pPr algn="l">
              <a:defRPr sz="4400" baseline="0">
                <a:solidFill>
                  <a:schemeClr val="bg1"/>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500185" y="3437469"/>
            <a:ext cx="6400800" cy="734646"/>
          </a:xfrm>
          <a:prstGeom prst="rect">
            <a:avLst/>
          </a:prstGeo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5518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390" y="1798638"/>
            <a:ext cx="8229600" cy="530225"/>
          </a:xfrm>
        </p:spPr>
        <p:txBody>
          <a:bodyPr/>
          <a:lstStyle>
            <a:lvl1pPr>
              <a:defRPr sz="3600"/>
            </a:lvl1pPr>
          </a:lstStyle>
          <a:p>
            <a:r>
              <a:rPr lang="en-GB" dirty="0"/>
              <a:t>Click to edit Master title style</a:t>
            </a:r>
            <a:endParaRPr lang="en-US" dirty="0"/>
          </a:p>
        </p:txBody>
      </p:sp>
      <p:sp>
        <p:nvSpPr>
          <p:cNvPr id="3" name="Content Placeholder 2"/>
          <p:cNvSpPr>
            <a:spLocks noGrp="1"/>
          </p:cNvSpPr>
          <p:nvPr>
            <p:ph idx="1"/>
          </p:nvPr>
        </p:nvSpPr>
        <p:spPr>
          <a:xfrm>
            <a:off x="294390" y="2706688"/>
            <a:ext cx="8229600" cy="2327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3375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image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20928871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with image #2 partner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3853209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with image #3 partner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solidFill>
                  <a:schemeClr val="bg1"/>
                </a:solidFill>
              </a:defRPr>
            </a:lvl1pPr>
          </a:lstStyle>
          <a:p>
            <a:r>
              <a:rPr lang="en-GB" dirty="0" smtClean="0"/>
              <a:t>Click to edit Master title style</a:t>
            </a:r>
            <a:endParaRPr lang="en-GB" dirty="0"/>
          </a:p>
        </p:txBody>
      </p:sp>
    </p:spTree>
    <p:extLst>
      <p:ext uri="{BB962C8B-B14F-4D97-AF65-F5344CB8AC3E}">
        <p14:creationId xmlns:p14="http://schemas.microsoft.com/office/powerpoint/2010/main" val="42775765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ith image #4 Partner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Picture 6" descr="White_gra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318000"/>
            <a:ext cx="9144000" cy="2540000"/>
          </a:xfrm>
          <a:prstGeom prst="rect">
            <a:avLst/>
          </a:prstGeom>
        </p:spPr>
      </p:pic>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pic>
        <p:nvPicPr>
          <p:cNvPr id="9" name="Picture 8" descr="Energy_Saving_Trust_Logo_White.eps"/>
          <p:cNvPicPr>
            <a:picLocks noChangeAspect="1"/>
          </p:cNvPicPr>
          <p:nvPr userDrawn="1"/>
        </p:nvPicPr>
        <p:blipFill>
          <a:blip r:embed="rId4"/>
          <a:stretch>
            <a:fillRect/>
          </a:stretch>
        </p:blipFill>
        <p:spPr>
          <a:xfrm>
            <a:off x="7931867" y="274972"/>
            <a:ext cx="824783" cy="626727"/>
          </a:xfrm>
          <a:prstGeom prst="rect">
            <a:avLst/>
          </a:prstGeom>
        </p:spPr>
      </p:pic>
      <p:pic>
        <p:nvPicPr>
          <p:cNvPr id="5" name="Picture 4" descr="HES CTA Funded by V3.eps"/>
          <p:cNvPicPr>
            <a:picLocks noChangeAspect="1"/>
          </p:cNvPicPr>
          <p:nvPr userDrawn="1"/>
        </p:nvPicPr>
        <p:blipFill>
          <a:blip r:embed="rId5"/>
          <a:stretch>
            <a:fillRect/>
          </a:stretch>
        </p:blipFill>
        <p:spPr>
          <a:xfrm>
            <a:off x="372534" y="6255813"/>
            <a:ext cx="1202267" cy="391363"/>
          </a:xfrm>
          <a:prstGeom prst="rect">
            <a:avLst/>
          </a:prstGeom>
        </p:spPr>
      </p:pic>
      <p:pic>
        <p:nvPicPr>
          <p:cNvPr id="6" name="Picture 5" descr="SGnatural_Pos_CMYK.eps"/>
          <p:cNvPicPr>
            <a:picLocks noChangeAspect="1"/>
          </p:cNvPicPr>
          <p:nvPr userDrawn="1"/>
        </p:nvPicPr>
        <p:blipFill>
          <a:blip r:embed="rId6"/>
          <a:stretch>
            <a:fillRect/>
          </a:stretch>
        </p:blipFill>
        <p:spPr>
          <a:xfrm>
            <a:off x="7260168" y="6206067"/>
            <a:ext cx="1298154" cy="446565"/>
          </a:xfrm>
          <a:prstGeom prst="rect">
            <a:avLst/>
          </a:prstGeom>
        </p:spPr>
      </p:pic>
    </p:spTree>
    <p:extLst>
      <p:ext uri="{BB962C8B-B14F-4D97-AF65-F5344CB8AC3E}">
        <p14:creationId xmlns:p14="http://schemas.microsoft.com/office/powerpoint/2010/main" val="3913309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with image #5 Partner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24497978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divider - text/partners #1">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27178613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7477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divider - text/partners #2">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31997653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divider - text/partners #3">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58" y="2066129"/>
            <a:ext cx="5225525" cy="1160574"/>
          </a:xfrm>
        </p:spPr>
        <p:txBody>
          <a:bodyPr wrap="square">
            <a:spAutoFit/>
          </a:bodyPr>
          <a:lstStyle>
            <a:lvl1pPr>
              <a:lnSpc>
                <a:spcPts val="4500"/>
              </a:lnSpc>
              <a:defRPr sz="4000" b="1" spc="-70"/>
            </a:lvl1pPr>
          </a:lstStyle>
          <a:p>
            <a:r>
              <a:rPr lang="en-GB" dirty="0" smtClean="0"/>
              <a:t>Click to edit Master title style</a:t>
            </a:r>
            <a:endParaRPr lang="en-GB" dirty="0"/>
          </a:p>
        </p:txBody>
      </p:sp>
    </p:spTree>
    <p:extLst>
      <p:ext uri="{BB962C8B-B14F-4D97-AF65-F5344CB8AC3E}">
        <p14:creationId xmlns:p14="http://schemas.microsoft.com/office/powerpoint/2010/main" val="29035040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368782" y="2089748"/>
            <a:ext cx="3513474" cy="3891731"/>
          </a:xfrm>
        </p:spPr>
        <p:txBody>
          <a:bodyPr numCol="1"/>
          <a:lstStyle>
            <a:lvl1pPr marL="450850" indent="-450850">
              <a:tabLst>
                <a:tab pos="450850" algn="l"/>
              </a:tabLst>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a:xfrm>
            <a:off x="367496" y="5891868"/>
            <a:ext cx="2133600" cy="365125"/>
          </a:xfrm>
        </p:spPr>
        <p:txBody>
          <a:bodyPr/>
          <a:lstStyle/>
          <a:p>
            <a:fld id="{1686094E-1228-2945-9B3C-CFB9E23442A3}" type="slidenum">
              <a:rPr lang="en-GB" smtClean="0"/>
              <a:pPr/>
              <a:t>‹#›</a:t>
            </a:fld>
            <a:endParaRPr lang="en-GB" dirty="0"/>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Content Placeholder 2"/>
          <p:cNvSpPr>
            <a:spLocks noGrp="1"/>
          </p:cNvSpPr>
          <p:nvPr>
            <p:ph idx="14"/>
          </p:nvPr>
        </p:nvSpPr>
        <p:spPr>
          <a:xfrm>
            <a:off x="4162622" y="2089748"/>
            <a:ext cx="3513474" cy="3891731"/>
          </a:xfrm>
        </p:spPr>
        <p:txBody>
          <a:bodyPr numCol="1"/>
          <a:lstStyle>
            <a:lvl1pPr marL="450850" indent="-450850">
              <a:tabLst>
                <a:tab pos="450850" algn="l"/>
              </a:tabLst>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42059152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62206"/>
          </a:xfrm>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Tree>
    <p:extLst>
      <p:ext uri="{BB962C8B-B14F-4D97-AF65-F5344CB8AC3E}">
        <p14:creationId xmlns:p14="http://schemas.microsoft.com/office/powerpoint/2010/main" val="15146312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368782"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8" name="Content Placeholder 2"/>
          <p:cNvSpPr>
            <a:spLocks noGrp="1"/>
          </p:cNvSpPr>
          <p:nvPr>
            <p:ph idx="14"/>
          </p:nvPr>
        </p:nvSpPr>
        <p:spPr>
          <a:xfrm>
            <a:off x="4652928"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2137462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ured header">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lvl1pPr>
              <a:defRPr>
                <a:solidFill>
                  <a:schemeClr val="accent6"/>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68782"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8" name="Content Placeholder 2"/>
          <p:cNvSpPr>
            <a:spLocks noGrp="1"/>
          </p:cNvSpPr>
          <p:nvPr>
            <p:ph idx="14"/>
          </p:nvPr>
        </p:nvSpPr>
        <p:spPr>
          <a:xfrm>
            <a:off x="4652928" y="2009368"/>
            <a:ext cx="3513474" cy="3891731"/>
          </a:xfrm>
        </p:spPr>
        <p:txBody>
          <a:bodyPr numCol="1"/>
          <a:lstStyle>
            <a:lvl1pPr marL="225425" indent="-225425">
              <a:lnSpc>
                <a:spcPts val="1500"/>
              </a:lnSpc>
              <a:buFont typeface="Arial"/>
              <a:buChar char="•"/>
              <a:tabLst/>
              <a:defRPr sz="1400" spc="-30"/>
            </a:lvl1pPr>
            <a:lvl2pPr marL="458788" indent="-225425">
              <a:lnSpc>
                <a:spcPts val="1500"/>
              </a:lnSpc>
              <a:defRPr sz="1400" spc="-30"/>
            </a:lvl2pPr>
            <a:lvl3pPr marL="700088" indent="-225425">
              <a:lnSpc>
                <a:spcPts val="1500"/>
              </a:lnSpc>
              <a:defRPr sz="1400" spc="-30"/>
            </a:lvl3pPr>
            <a:lvl4pPr marL="957263" indent="-225425">
              <a:lnSpc>
                <a:spcPts val="1500"/>
              </a:lnSpc>
              <a:tabLst>
                <a:tab pos="1020763" algn="l"/>
              </a:tabLst>
              <a:defRPr sz="1400" spc="-30"/>
            </a:lvl4pPr>
            <a:lvl5pPr marL="1189038"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718712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slide">
    <p:spTree>
      <p:nvGrpSpPr>
        <p:cNvPr id="1" name=""/>
        <p:cNvGrpSpPr/>
        <p:nvPr/>
      </p:nvGrpSpPr>
      <p:grpSpPr>
        <a:xfrm>
          <a:off x="0" y="0"/>
          <a:ext cx="0" cy="0"/>
          <a:chOff x="0" y="0"/>
          <a:chExt cx="0" cy="0"/>
        </a:xfrm>
      </p:grpSpPr>
      <p:sp>
        <p:nvSpPr>
          <p:cNvPr id="10" name="Round Single Corner Rectangle 9"/>
          <p:cNvSpPr/>
          <p:nvPr userDrawn="1"/>
        </p:nvSpPr>
        <p:spPr>
          <a:xfrm flipH="1">
            <a:off x="3682998" y="1760213"/>
            <a:ext cx="5460999" cy="4234187"/>
          </a:xfrm>
          <a:prstGeom prst="round1Rect">
            <a:avLst>
              <a:gd name="adj" fmla="val 2088"/>
            </a:avLst>
          </a:prstGeom>
          <a:solidFill>
            <a:srgbClr val="F0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8782" y="1142682"/>
            <a:ext cx="8229600" cy="778281"/>
          </a:xfrm>
        </p:spPr>
        <p:txBody>
          <a:bodyPr/>
          <a:lstStyle>
            <a:lvl1pPr>
              <a:defRPr>
                <a:solidFill>
                  <a:schemeClr val="tx2"/>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68782" y="2105817"/>
            <a:ext cx="3151774" cy="3891731"/>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Tree>
    <p:extLst>
      <p:ext uri="{BB962C8B-B14F-4D97-AF65-F5344CB8AC3E}">
        <p14:creationId xmlns:p14="http://schemas.microsoft.com/office/powerpoint/2010/main" val="28318491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Chart slides - two on a page">
    <p:spTree>
      <p:nvGrpSpPr>
        <p:cNvPr id="1" name=""/>
        <p:cNvGrpSpPr/>
        <p:nvPr/>
      </p:nvGrpSpPr>
      <p:grpSpPr>
        <a:xfrm>
          <a:off x="0" y="0"/>
          <a:ext cx="0" cy="0"/>
          <a:chOff x="0" y="0"/>
          <a:chExt cx="0" cy="0"/>
        </a:xfrm>
      </p:grpSpPr>
      <p:sp>
        <p:nvSpPr>
          <p:cNvPr id="10" name="Round Single Corner Rectangle 9"/>
          <p:cNvSpPr/>
          <p:nvPr userDrawn="1"/>
        </p:nvSpPr>
        <p:spPr>
          <a:xfrm flipH="1">
            <a:off x="4613607" y="1760214"/>
            <a:ext cx="4530391" cy="4232600"/>
          </a:xfrm>
          <a:prstGeom prst="round1Rect">
            <a:avLst>
              <a:gd name="adj" fmla="val 2088"/>
            </a:avLst>
          </a:prstGeom>
          <a:solidFill>
            <a:srgbClr val="F0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 Single Corner Rectangle 7"/>
          <p:cNvSpPr/>
          <p:nvPr userDrawn="1"/>
        </p:nvSpPr>
        <p:spPr>
          <a:xfrm>
            <a:off x="0" y="1760214"/>
            <a:ext cx="4530391" cy="4232600"/>
          </a:xfrm>
          <a:prstGeom prst="round1Rect">
            <a:avLst>
              <a:gd name="adj" fmla="val 2088"/>
            </a:avLst>
          </a:prstGeom>
          <a:solidFill>
            <a:srgbClr val="F0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8782" y="1142682"/>
            <a:ext cx="8229600" cy="778281"/>
          </a:xfrm>
        </p:spPr>
        <p:txBody>
          <a:bodyPr/>
          <a:lstStyle>
            <a:lvl1pPr>
              <a:defRPr>
                <a:solidFill>
                  <a:schemeClr val="tx2"/>
                </a:solidFill>
              </a:defRPr>
            </a:lvl1p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Tree>
    <p:extLst>
      <p:ext uri="{BB962C8B-B14F-4D97-AF65-F5344CB8AC3E}">
        <p14:creationId xmlns:p14="http://schemas.microsoft.com/office/powerpoint/2010/main" val="3999489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Picture Placeholder 8"/>
          <p:cNvSpPr>
            <a:spLocks noGrp="1"/>
          </p:cNvSpPr>
          <p:nvPr>
            <p:ph type="pic" sz="quarter" idx="14"/>
          </p:nvPr>
        </p:nvSpPr>
        <p:spPr>
          <a:xfrm>
            <a:off x="377825" y="2130425"/>
            <a:ext cx="5546725" cy="3671888"/>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1740485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single image with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Picture Placeholder 8"/>
          <p:cNvSpPr>
            <a:spLocks noGrp="1"/>
          </p:cNvSpPr>
          <p:nvPr>
            <p:ph type="pic" sz="quarter" idx="14"/>
          </p:nvPr>
        </p:nvSpPr>
        <p:spPr>
          <a:xfrm>
            <a:off x="377825" y="2130425"/>
            <a:ext cx="5546725" cy="3671888"/>
          </a:xfrm>
          <a:solidFill>
            <a:schemeClr val="bg2">
              <a:lumMod val="95000"/>
            </a:schemeClr>
          </a:solidFill>
        </p:spPr>
        <p:txBody>
          <a:bodyPr/>
          <a:lstStyle>
            <a:lvl1pPr>
              <a:defRPr sz="1400"/>
            </a:lvl1pPr>
          </a:lstStyle>
          <a:p>
            <a:endParaRPr lang="en-GB"/>
          </a:p>
        </p:txBody>
      </p:sp>
      <p:sp>
        <p:nvSpPr>
          <p:cNvPr id="8" name="Content Placeholder 2"/>
          <p:cNvSpPr>
            <a:spLocks noGrp="1"/>
          </p:cNvSpPr>
          <p:nvPr>
            <p:ph idx="1"/>
          </p:nvPr>
        </p:nvSpPr>
        <p:spPr>
          <a:xfrm>
            <a:off x="6522721" y="2105817"/>
            <a:ext cx="2407273" cy="3721373"/>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979904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4406448"/>
            <a:ext cx="7771947" cy="1362982"/>
          </a:xfrm>
        </p:spPr>
        <p:txBody>
          <a:bodyPr anchor="t"/>
          <a:lstStyle>
            <a:lvl1pPr algn="l">
              <a:defRPr sz="30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7" y="2906259"/>
            <a:ext cx="7771947" cy="1500187"/>
          </a:xfrm>
        </p:spPr>
        <p:txBody>
          <a:bodyPr anchor="b"/>
          <a:lstStyle>
            <a:lvl1pPr marL="0" indent="0">
              <a:buNone/>
              <a:defRPr sz="1500">
                <a:solidFill>
                  <a:schemeClr val="tx1"/>
                </a:solidFill>
              </a:defRPr>
            </a:lvl1pPr>
            <a:lvl2pPr marL="342015" indent="0">
              <a:buNone/>
              <a:defRPr sz="1300"/>
            </a:lvl2pPr>
            <a:lvl3pPr marL="684031" indent="0">
              <a:buNone/>
              <a:defRPr sz="1200"/>
            </a:lvl3pPr>
            <a:lvl4pPr marL="1026046" indent="0">
              <a:buNone/>
              <a:defRPr sz="1000"/>
            </a:lvl4pPr>
            <a:lvl5pPr marL="1368061" indent="0">
              <a:buNone/>
              <a:defRPr sz="1000"/>
            </a:lvl5pPr>
            <a:lvl6pPr marL="1710076" indent="0">
              <a:buNone/>
              <a:defRPr sz="1000"/>
            </a:lvl6pPr>
            <a:lvl7pPr marL="2052092" indent="0">
              <a:buNone/>
              <a:defRPr sz="1000"/>
            </a:lvl7pPr>
            <a:lvl8pPr marL="2394107" indent="0">
              <a:buNone/>
              <a:defRPr sz="1000"/>
            </a:lvl8pPr>
            <a:lvl9pPr marL="2736123" indent="0">
              <a:buNone/>
              <a:defRPr sz="1000"/>
            </a:lvl9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9147" y="6361130"/>
            <a:ext cx="1747540" cy="344811"/>
          </a:xfrm>
          <a:prstGeom prst="rect">
            <a:avLst/>
          </a:prstGeom>
        </p:spPr>
      </p:pic>
    </p:spTree>
    <p:extLst>
      <p:ext uri="{BB962C8B-B14F-4D97-AF65-F5344CB8AC3E}">
        <p14:creationId xmlns:p14="http://schemas.microsoft.com/office/powerpoint/2010/main" val="711842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two image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Picture Placeholder 8"/>
          <p:cNvSpPr>
            <a:spLocks noGrp="1"/>
          </p:cNvSpPr>
          <p:nvPr>
            <p:ph type="pic" sz="quarter" idx="14"/>
          </p:nvPr>
        </p:nvSpPr>
        <p:spPr>
          <a:xfrm>
            <a:off x="377825" y="2419775"/>
            <a:ext cx="4139418" cy="3573038"/>
          </a:xfrm>
          <a:solidFill>
            <a:schemeClr val="bg2">
              <a:lumMod val="95000"/>
            </a:schemeClr>
          </a:solidFill>
        </p:spPr>
        <p:txBody>
          <a:bodyPr/>
          <a:lstStyle>
            <a:lvl1pPr>
              <a:defRPr sz="1400"/>
            </a:lvl1pPr>
          </a:lstStyle>
          <a:p>
            <a:endParaRPr lang="en-GB"/>
          </a:p>
        </p:txBody>
      </p:sp>
      <p:sp>
        <p:nvSpPr>
          <p:cNvPr id="8" name="Picture Placeholder 8"/>
          <p:cNvSpPr>
            <a:spLocks noGrp="1"/>
          </p:cNvSpPr>
          <p:nvPr>
            <p:ph type="pic" sz="quarter" idx="15"/>
          </p:nvPr>
        </p:nvSpPr>
        <p:spPr>
          <a:xfrm>
            <a:off x="4629820" y="2419775"/>
            <a:ext cx="4139418" cy="3573038"/>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99105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two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Picture Placeholder 8"/>
          <p:cNvSpPr>
            <a:spLocks noGrp="1"/>
          </p:cNvSpPr>
          <p:nvPr>
            <p:ph type="pic" sz="quarter" idx="14"/>
          </p:nvPr>
        </p:nvSpPr>
        <p:spPr>
          <a:xfrm>
            <a:off x="377826" y="2130425"/>
            <a:ext cx="2740840" cy="2354502"/>
          </a:xfrm>
          <a:solidFill>
            <a:schemeClr val="bg2">
              <a:lumMod val="95000"/>
            </a:schemeClr>
          </a:solidFill>
        </p:spPr>
        <p:txBody>
          <a:bodyPr/>
          <a:lstStyle>
            <a:lvl1pPr>
              <a:defRPr sz="1400"/>
            </a:lvl1pPr>
          </a:lstStyle>
          <a:p>
            <a:endParaRPr lang="en-GB"/>
          </a:p>
        </p:txBody>
      </p:sp>
      <p:sp>
        <p:nvSpPr>
          <p:cNvPr id="8" name="Content Placeholder 2"/>
          <p:cNvSpPr>
            <a:spLocks noGrp="1"/>
          </p:cNvSpPr>
          <p:nvPr>
            <p:ph idx="1"/>
          </p:nvPr>
        </p:nvSpPr>
        <p:spPr>
          <a:xfrm>
            <a:off x="6522721" y="2105817"/>
            <a:ext cx="2407273" cy="3721373"/>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Picture Placeholder 8"/>
          <p:cNvSpPr>
            <a:spLocks noGrp="1"/>
          </p:cNvSpPr>
          <p:nvPr>
            <p:ph type="pic" sz="quarter" idx="15"/>
          </p:nvPr>
        </p:nvSpPr>
        <p:spPr>
          <a:xfrm>
            <a:off x="3207131" y="2130425"/>
            <a:ext cx="2740840" cy="2354502"/>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359755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three image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Picture Placeholder 8"/>
          <p:cNvSpPr>
            <a:spLocks noGrp="1"/>
          </p:cNvSpPr>
          <p:nvPr>
            <p:ph type="pic" sz="quarter" idx="14"/>
          </p:nvPr>
        </p:nvSpPr>
        <p:spPr>
          <a:xfrm>
            <a:off x="377826" y="2130425"/>
            <a:ext cx="2740840" cy="2354502"/>
          </a:xfrm>
          <a:solidFill>
            <a:schemeClr val="bg2">
              <a:lumMod val="95000"/>
            </a:schemeClr>
          </a:solidFill>
        </p:spPr>
        <p:txBody>
          <a:bodyPr/>
          <a:lstStyle>
            <a:lvl1pPr>
              <a:defRPr sz="1400"/>
            </a:lvl1pPr>
          </a:lstStyle>
          <a:p>
            <a:endParaRPr lang="en-GB"/>
          </a:p>
        </p:txBody>
      </p:sp>
      <p:sp>
        <p:nvSpPr>
          <p:cNvPr id="10" name="Picture Placeholder 8"/>
          <p:cNvSpPr>
            <a:spLocks noGrp="1"/>
          </p:cNvSpPr>
          <p:nvPr>
            <p:ph type="pic" sz="quarter" idx="15"/>
          </p:nvPr>
        </p:nvSpPr>
        <p:spPr>
          <a:xfrm>
            <a:off x="3207131" y="2130425"/>
            <a:ext cx="2740840" cy="2354502"/>
          </a:xfrm>
          <a:solidFill>
            <a:schemeClr val="bg2">
              <a:lumMod val="95000"/>
            </a:schemeClr>
          </a:solidFill>
        </p:spPr>
        <p:txBody>
          <a:bodyPr/>
          <a:lstStyle>
            <a:lvl1pPr>
              <a:defRPr sz="1400"/>
            </a:lvl1pPr>
          </a:lstStyle>
          <a:p>
            <a:endParaRPr lang="en-GB"/>
          </a:p>
        </p:txBody>
      </p:sp>
      <p:sp>
        <p:nvSpPr>
          <p:cNvPr id="11" name="Picture Placeholder 8"/>
          <p:cNvSpPr>
            <a:spLocks noGrp="1"/>
          </p:cNvSpPr>
          <p:nvPr>
            <p:ph type="pic" sz="quarter" idx="16"/>
          </p:nvPr>
        </p:nvSpPr>
        <p:spPr>
          <a:xfrm>
            <a:off x="6044474" y="2130425"/>
            <a:ext cx="2740840" cy="2354502"/>
          </a:xfrm>
          <a:solidFill>
            <a:schemeClr val="bg2">
              <a:lumMod val="95000"/>
            </a:schemeClr>
          </a:solidFill>
        </p:spPr>
        <p:txBody>
          <a:bodyPr/>
          <a:lstStyle>
            <a:lvl1pPr>
              <a:defRPr sz="1400"/>
            </a:lvl1pPr>
          </a:lstStyle>
          <a:p>
            <a:endParaRPr lang="en-GB"/>
          </a:p>
        </p:txBody>
      </p:sp>
    </p:spTree>
    <p:extLst>
      <p:ext uri="{BB962C8B-B14F-4D97-AF65-F5344CB8AC3E}">
        <p14:creationId xmlns:p14="http://schemas.microsoft.com/office/powerpoint/2010/main" val="9779083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ge three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9" name="Picture Placeholder 8"/>
          <p:cNvSpPr>
            <a:spLocks noGrp="1"/>
          </p:cNvSpPr>
          <p:nvPr>
            <p:ph type="pic" sz="quarter" idx="14"/>
          </p:nvPr>
        </p:nvSpPr>
        <p:spPr>
          <a:xfrm>
            <a:off x="377826" y="2130425"/>
            <a:ext cx="2740840" cy="2354502"/>
          </a:xfrm>
          <a:solidFill>
            <a:schemeClr val="bg2">
              <a:lumMod val="95000"/>
            </a:schemeClr>
          </a:solidFill>
        </p:spPr>
        <p:txBody>
          <a:bodyPr/>
          <a:lstStyle>
            <a:lvl1pPr>
              <a:defRPr sz="1400"/>
            </a:lvl1pPr>
          </a:lstStyle>
          <a:p>
            <a:endParaRPr lang="en-GB" dirty="0"/>
          </a:p>
        </p:txBody>
      </p:sp>
      <p:sp>
        <p:nvSpPr>
          <p:cNvPr id="10" name="Picture Placeholder 8"/>
          <p:cNvSpPr>
            <a:spLocks noGrp="1"/>
          </p:cNvSpPr>
          <p:nvPr>
            <p:ph type="pic" sz="quarter" idx="15"/>
          </p:nvPr>
        </p:nvSpPr>
        <p:spPr>
          <a:xfrm>
            <a:off x="3207131" y="2130425"/>
            <a:ext cx="2740840" cy="2354502"/>
          </a:xfrm>
          <a:solidFill>
            <a:schemeClr val="bg2">
              <a:lumMod val="95000"/>
            </a:schemeClr>
          </a:solidFill>
        </p:spPr>
        <p:txBody>
          <a:bodyPr/>
          <a:lstStyle>
            <a:lvl1pPr>
              <a:defRPr sz="1400"/>
            </a:lvl1pPr>
          </a:lstStyle>
          <a:p>
            <a:endParaRPr lang="en-GB"/>
          </a:p>
        </p:txBody>
      </p:sp>
      <p:sp>
        <p:nvSpPr>
          <p:cNvPr id="11" name="Picture Placeholder 8"/>
          <p:cNvSpPr>
            <a:spLocks noGrp="1"/>
          </p:cNvSpPr>
          <p:nvPr>
            <p:ph type="pic" sz="quarter" idx="16"/>
          </p:nvPr>
        </p:nvSpPr>
        <p:spPr>
          <a:xfrm>
            <a:off x="6044474" y="2130425"/>
            <a:ext cx="2740840" cy="2354502"/>
          </a:xfrm>
          <a:solidFill>
            <a:schemeClr val="bg2">
              <a:lumMod val="95000"/>
            </a:schemeClr>
          </a:solidFill>
        </p:spPr>
        <p:txBody>
          <a:bodyPr/>
          <a:lstStyle>
            <a:lvl1pPr>
              <a:defRPr sz="1400"/>
            </a:lvl1pPr>
          </a:lstStyle>
          <a:p>
            <a:endParaRPr lang="en-GB"/>
          </a:p>
        </p:txBody>
      </p:sp>
      <p:sp>
        <p:nvSpPr>
          <p:cNvPr id="8" name="Content Placeholder 2"/>
          <p:cNvSpPr>
            <a:spLocks noGrp="1"/>
          </p:cNvSpPr>
          <p:nvPr>
            <p:ph idx="1"/>
          </p:nvPr>
        </p:nvSpPr>
        <p:spPr>
          <a:xfrm>
            <a:off x="397919" y="4750164"/>
            <a:ext cx="2602903" cy="1655726"/>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2"/>
          <p:cNvSpPr>
            <a:spLocks noGrp="1"/>
          </p:cNvSpPr>
          <p:nvPr>
            <p:ph idx="17"/>
          </p:nvPr>
        </p:nvSpPr>
        <p:spPr>
          <a:xfrm>
            <a:off x="3227224" y="4750164"/>
            <a:ext cx="2602903" cy="1655726"/>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Content Placeholder 2"/>
          <p:cNvSpPr>
            <a:spLocks noGrp="1"/>
          </p:cNvSpPr>
          <p:nvPr>
            <p:ph idx="18"/>
          </p:nvPr>
        </p:nvSpPr>
        <p:spPr>
          <a:xfrm>
            <a:off x="6048491" y="4750164"/>
            <a:ext cx="2602903" cy="1655726"/>
          </a:xfrm>
        </p:spPr>
        <p:txBody>
          <a:bodyPr numCol="1"/>
          <a:lstStyle>
            <a:lvl1pPr marL="0" indent="0">
              <a:lnSpc>
                <a:spcPts val="1500"/>
              </a:lnSpc>
              <a:buFont typeface="Arial"/>
              <a:buNone/>
              <a:tabLst/>
              <a:defRPr sz="1400" spc="-30"/>
            </a:lvl1pPr>
            <a:lvl2pPr marL="225425" indent="-225425">
              <a:lnSpc>
                <a:spcPts val="1500"/>
              </a:lnSpc>
              <a:defRPr sz="1400" spc="-30"/>
            </a:lvl2pPr>
            <a:lvl3pPr marL="482600" indent="-225425">
              <a:lnSpc>
                <a:spcPts val="1500"/>
              </a:lnSpc>
              <a:defRPr sz="1400" spc="-30"/>
            </a:lvl3pPr>
            <a:lvl4pPr marL="747713" indent="-225425">
              <a:lnSpc>
                <a:spcPts val="1500"/>
              </a:lnSpc>
              <a:tabLst/>
              <a:defRPr sz="1400" spc="-30"/>
            </a:lvl4pPr>
            <a:lvl5pPr marL="989013"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352994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low diagrams">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p>
            <a:r>
              <a:rPr lang="en-GB"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Tree>
    <p:extLst>
      <p:ext uri="{BB962C8B-B14F-4D97-AF65-F5344CB8AC3E}">
        <p14:creationId xmlns:p14="http://schemas.microsoft.com/office/powerpoint/2010/main" val="4197153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ople/biographies page">
    <p:spTree>
      <p:nvGrpSpPr>
        <p:cNvPr id="1" name=""/>
        <p:cNvGrpSpPr/>
        <p:nvPr/>
      </p:nvGrpSpPr>
      <p:grpSpPr>
        <a:xfrm>
          <a:off x="0" y="0"/>
          <a:ext cx="0" cy="0"/>
          <a:chOff x="0" y="0"/>
          <a:chExt cx="0" cy="0"/>
        </a:xfrm>
      </p:grpSpPr>
      <p:sp>
        <p:nvSpPr>
          <p:cNvPr id="2" name="Title 1"/>
          <p:cNvSpPr>
            <a:spLocks noGrp="1"/>
          </p:cNvSpPr>
          <p:nvPr>
            <p:ph type="title"/>
          </p:nvPr>
        </p:nvSpPr>
        <p:spPr>
          <a:xfrm>
            <a:off x="368782" y="1142682"/>
            <a:ext cx="8229600" cy="778281"/>
          </a:xfrm>
        </p:spPr>
        <p:txBody>
          <a:bodyPr/>
          <a:lstStyle>
            <a:lvl1pPr>
              <a:defRPr>
                <a:solidFill>
                  <a:schemeClr val="tx2"/>
                </a:solidFill>
              </a:defRPr>
            </a:lvl1pPr>
          </a:lstStyle>
          <a:p>
            <a:r>
              <a:rPr lang="en-GB" dirty="0" smtClean="0"/>
              <a:t>Click to edit Master title style</a:t>
            </a:r>
            <a:endParaRPr lang="en-GB" dirty="0"/>
          </a:p>
        </p:txBody>
      </p:sp>
      <p:sp>
        <p:nvSpPr>
          <p:cNvPr id="3" name="Content Placeholder 2"/>
          <p:cNvSpPr>
            <a:spLocks noGrp="1"/>
          </p:cNvSpPr>
          <p:nvPr>
            <p:ph idx="1"/>
          </p:nvPr>
        </p:nvSpPr>
        <p:spPr>
          <a:xfrm>
            <a:off x="368782" y="4341307"/>
            <a:ext cx="2216451" cy="1617972"/>
          </a:xfrm>
        </p:spPr>
        <p:txBody>
          <a:bodyPr numCol="1"/>
          <a:lstStyle>
            <a:lvl1pPr marL="0" indent="0">
              <a:lnSpc>
                <a:spcPts val="1500"/>
              </a:lnSpc>
              <a:spcAft>
                <a:spcPts val="0"/>
              </a:spcAft>
              <a:buFont typeface="Arial"/>
              <a:buNone/>
              <a:tabLst/>
              <a:defRPr sz="1400" b="1" spc="-30"/>
            </a:lvl1pPr>
            <a:lvl2pPr marL="0" indent="0">
              <a:lnSpc>
                <a:spcPts val="1500"/>
              </a:lnSpc>
              <a:spcAft>
                <a:spcPts val="1500"/>
              </a:spcAft>
              <a:buNone/>
              <a:defRPr sz="1400" spc="-30"/>
            </a:lvl2pPr>
            <a:lvl3pPr marL="226800" indent="-226800">
              <a:lnSpc>
                <a:spcPts val="1500"/>
              </a:lnSpc>
              <a:buFont typeface="Arial"/>
              <a:buChar char="•"/>
              <a:defRPr sz="1400" spc="-30"/>
            </a:lvl3pPr>
            <a:lvl4pPr marL="452438" indent="-225425">
              <a:lnSpc>
                <a:spcPts val="1500"/>
              </a:lnSpc>
              <a:tabLst/>
              <a:defRPr sz="1400" spc="-30"/>
            </a:lvl4pPr>
            <a:lvl5pPr marL="663575"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err="1" smtClean="0"/>
              <a:t>DThird</a:t>
            </a:r>
            <a:r>
              <a:rPr lang="en-GB" dirty="0" smtClean="0"/>
              <a:t>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1686094E-1228-2945-9B3C-CFB9E23442A3}" type="slidenum">
              <a:rPr lang="en-GB" smtClean="0"/>
              <a:pPr/>
              <a:t>‹#›</a:t>
            </a:fld>
            <a:endParaRPr lang="en-GB"/>
          </a:p>
        </p:txBody>
      </p:sp>
      <p:sp>
        <p:nvSpPr>
          <p:cNvPr id="7" name="Footer Placeholder 6"/>
          <p:cNvSpPr>
            <a:spLocks noGrp="1"/>
          </p:cNvSpPr>
          <p:nvPr>
            <p:ph type="ftr" sz="quarter" idx="13"/>
          </p:nvPr>
        </p:nvSpPr>
        <p:spPr/>
        <p:txBody>
          <a:bodyPr/>
          <a:lstStyle/>
          <a:p>
            <a:r>
              <a:rPr lang="en-GB" dirty="0" smtClean="0"/>
              <a:t>H1 Arial Bold 10/12pt</a:t>
            </a:r>
          </a:p>
          <a:p>
            <a:r>
              <a:rPr lang="en-GB" b="0" dirty="0" smtClean="0"/>
              <a:t>H2 Arial Regular 10/12pt</a:t>
            </a:r>
          </a:p>
        </p:txBody>
      </p:sp>
      <p:sp>
        <p:nvSpPr>
          <p:cNvPr id="8" name="Picture Placeholder 8"/>
          <p:cNvSpPr>
            <a:spLocks noGrp="1"/>
          </p:cNvSpPr>
          <p:nvPr>
            <p:ph type="pic" sz="quarter" idx="14" hasCustomPrompt="1"/>
          </p:nvPr>
        </p:nvSpPr>
        <p:spPr>
          <a:xfrm>
            <a:off x="376379" y="2130425"/>
            <a:ext cx="2255985" cy="1941272"/>
          </a:xfrm>
          <a:solidFill>
            <a:schemeClr val="tx1">
              <a:lumMod val="50000"/>
              <a:lumOff val="50000"/>
            </a:schemeClr>
          </a:solidFill>
        </p:spPr>
        <p:txBody>
          <a:bodyPr anchor="ctr"/>
          <a:lstStyle>
            <a:lvl1pPr algn="ctr">
              <a:defRPr sz="1400" baseline="0"/>
            </a:lvl1pPr>
          </a:lstStyle>
          <a:p>
            <a:r>
              <a:rPr lang="en-GB" dirty="0" smtClean="0"/>
              <a:t>Image of Person</a:t>
            </a:r>
            <a:endParaRPr lang="en-GB" dirty="0"/>
          </a:p>
        </p:txBody>
      </p:sp>
      <p:sp>
        <p:nvSpPr>
          <p:cNvPr id="11" name="Picture Placeholder 8"/>
          <p:cNvSpPr>
            <a:spLocks noGrp="1"/>
          </p:cNvSpPr>
          <p:nvPr>
            <p:ph type="pic" sz="quarter" idx="15" hasCustomPrompt="1"/>
          </p:nvPr>
        </p:nvSpPr>
        <p:spPr>
          <a:xfrm>
            <a:off x="3205015" y="2130425"/>
            <a:ext cx="2255985" cy="1941272"/>
          </a:xfrm>
          <a:solidFill>
            <a:schemeClr val="tx1">
              <a:lumMod val="50000"/>
              <a:lumOff val="50000"/>
            </a:schemeClr>
          </a:solidFill>
        </p:spPr>
        <p:txBody>
          <a:bodyPr anchor="ctr"/>
          <a:lstStyle>
            <a:lvl1pPr algn="ctr">
              <a:defRPr sz="1400" baseline="0"/>
            </a:lvl1pPr>
          </a:lstStyle>
          <a:p>
            <a:r>
              <a:rPr lang="en-GB" dirty="0" smtClean="0"/>
              <a:t>Image of Person</a:t>
            </a:r>
            <a:endParaRPr lang="en-GB" dirty="0"/>
          </a:p>
        </p:txBody>
      </p:sp>
      <p:sp>
        <p:nvSpPr>
          <p:cNvPr id="12" name="Picture Placeholder 8"/>
          <p:cNvSpPr>
            <a:spLocks noGrp="1"/>
          </p:cNvSpPr>
          <p:nvPr>
            <p:ph type="pic" sz="quarter" idx="16" hasCustomPrompt="1"/>
          </p:nvPr>
        </p:nvSpPr>
        <p:spPr>
          <a:xfrm>
            <a:off x="6033651" y="2130425"/>
            <a:ext cx="2255985" cy="1941272"/>
          </a:xfrm>
          <a:solidFill>
            <a:schemeClr val="tx1">
              <a:lumMod val="50000"/>
              <a:lumOff val="50000"/>
            </a:schemeClr>
          </a:solidFill>
        </p:spPr>
        <p:txBody>
          <a:bodyPr anchor="ctr"/>
          <a:lstStyle>
            <a:lvl1pPr algn="ctr">
              <a:defRPr sz="1400" baseline="0"/>
            </a:lvl1pPr>
          </a:lstStyle>
          <a:p>
            <a:r>
              <a:rPr lang="en-GB" dirty="0" smtClean="0"/>
              <a:t>Image of Person</a:t>
            </a:r>
            <a:endParaRPr lang="en-GB" dirty="0"/>
          </a:p>
        </p:txBody>
      </p:sp>
      <p:sp>
        <p:nvSpPr>
          <p:cNvPr id="13" name="Content Placeholder 2"/>
          <p:cNvSpPr>
            <a:spLocks noGrp="1"/>
          </p:cNvSpPr>
          <p:nvPr>
            <p:ph idx="17"/>
          </p:nvPr>
        </p:nvSpPr>
        <p:spPr>
          <a:xfrm>
            <a:off x="3202795" y="4341307"/>
            <a:ext cx="2216451" cy="1617972"/>
          </a:xfrm>
        </p:spPr>
        <p:txBody>
          <a:bodyPr numCol="1"/>
          <a:lstStyle>
            <a:lvl1pPr marL="0" indent="0">
              <a:lnSpc>
                <a:spcPts val="1500"/>
              </a:lnSpc>
              <a:spcAft>
                <a:spcPts val="0"/>
              </a:spcAft>
              <a:buFont typeface="Arial"/>
              <a:buNone/>
              <a:tabLst/>
              <a:defRPr sz="1400" b="1" spc="-30"/>
            </a:lvl1pPr>
            <a:lvl2pPr marL="0" indent="0">
              <a:lnSpc>
                <a:spcPts val="1500"/>
              </a:lnSpc>
              <a:spcAft>
                <a:spcPts val="1500"/>
              </a:spcAft>
              <a:buNone/>
              <a:defRPr sz="1400" spc="-30"/>
            </a:lvl2pPr>
            <a:lvl3pPr marL="226800" indent="-226800">
              <a:lnSpc>
                <a:spcPts val="1500"/>
              </a:lnSpc>
              <a:buFont typeface="Arial"/>
              <a:buChar char="•"/>
              <a:defRPr sz="1400" spc="-30"/>
            </a:lvl3pPr>
            <a:lvl4pPr marL="452438" indent="-225425">
              <a:lnSpc>
                <a:spcPts val="1500"/>
              </a:lnSpc>
              <a:tabLst/>
              <a:defRPr sz="1400" spc="-30"/>
            </a:lvl4pPr>
            <a:lvl5pPr marL="663575"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err="1" smtClean="0"/>
              <a:t>DThird</a:t>
            </a:r>
            <a:r>
              <a:rPr lang="en-GB" dirty="0" smtClean="0"/>
              <a:t> level</a:t>
            </a:r>
          </a:p>
          <a:p>
            <a:pPr lvl="3"/>
            <a:r>
              <a:rPr lang="en-GB" dirty="0" smtClean="0"/>
              <a:t>Fourth level</a:t>
            </a:r>
          </a:p>
          <a:p>
            <a:pPr lvl="4"/>
            <a:r>
              <a:rPr lang="en-GB" dirty="0" smtClean="0"/>
              <a:t>Fifth level</a:t>
            </a:r>
            <a:endParaRPr lang="en-GB" dirty="0"/>
          </a:p>
        </p:txBody>
      </p:sp>
      <p:sp>
        <p:nvSpPr>
          <p:cNvPr id="14" name="Content Placeholder 2"/>
          <p:cNvSpPr>
            <a:spLocks noGrp="1"/>
          </p:cNvSpPr>
          <p:nvPr>
            <p:ph idx="18"/>
          </p:nvPr>
        </p:nvSpPr>
        <p:spPr>
          <a:xfrm>
            <a:off x="6036809" y="4341307"/>
            <a:ext cx="2216451" cy="1617972"/>
          </a:xfrm>
        </p:spPr>
        <p:txBody>
          <a:bodyPr numCol="1"/>
          <a:lstStyle>
            <a:lvl1pPr marL="0" indent="0">
              <a:lnSpc>
                <a:spcPts val="1500"/>
              </a:lnSpc>
              <a:spcAft>
                <a:spcPts val="0"/>
              </a:spcAft>
              <a:buFont typeface="Arial"/>
              <a:buNone/>
              <a:tabLst/>
              <a:defRPr sz="1400" b="1" spc="-30"/>
            </a:lvl1pPr>
            <a:lvl2pPr marL="0" indent="0">
              <a:lnSpc>
                <a:spcPts val="1500"/>
              </a:lnSpc>
              <a:spcAft>
                <a:spcPts val="1500"/>
              </a:spcAft>
              <a:buNone/>
              <a:defRPr sz="1400" spc="-30"/>
            </a:lvl2pPr>
            <a:lvl3pPr marL="226800" indent="-226800">
              <a:lnSpc>
                <a:spcPts val="1500"/>
              </a:lnSpc>
              <a:buFont typeface="Arial"/>
              <a:buChar char="•"/>
              <a:defRPr sz="1400" spc="-30"/>
            </a:lvl3pPr>
            <a:lvl4pPr marL="452438" indent="-225425">
              <a:lnSpc>
                <a:spcPts val="1500"/>
              </a:lnSpc>
              <a:tabLst/>
              <a:defRPr sz="1400" spc="-30"/>
            </a:lvl4pPr>
            <a:lvl5pPr marL="663575" indent="-225425">
              <a:lnSpc>
                <a:spcPts val="1500"/>
              </a:lnSpc>
              <a:defRPr sz="1400" spc="-30"/>
            </a:lvl5pPr>
          </a:lstStyle>
          <a:p>
            <a:pPr lvl="0"/>
            <a:r>
              <a:rPr lang="en-GB" dirty="0" smtClean="0"/>
              <a:t>Click to edit Master text styles</a:t>
            </a:r>
          </a:p>
          <a:p>
            <a:pPr lvl="1"/>
            <a:r>
              <a:rPr lang="en-GB" dirty="0" smtClean="0"/>
              <a:t>Second level</a:t>
            </a:r>
          </a:p>
          <a:p>
            <a:pPr lvl="2"/>
            <a:r>
              <a:rPr lang="en-GB" dirty="0" err="1" smtClean="0"/>
              <a:t>DThird</a:t>
            </a:r>
            <a:r>
              <a:rPr lang="en-GB" dirty="0" smtClean="0"/>
              <a:t>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694876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1" y="765402"/>
            <a:ext cx="4265839"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8697" y="765402"/>
            <a:ext cx="4265839"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BB5804E2-238F-4BF5-AEE1-C2BB8D90B2C1}"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44386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77" y="274411"/>
            <a:ext cx="823005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977" y="1535339"/>
            <a:ext cx="4040187"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6977" y="2174881"/>
            <a:ext cx="404018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4" y="1535339"/>
            <a:ext cx="4042456"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574" y="2174881"/>
            <a:ext cx="4042456"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A5E37EB5-0835-4657-AF59-3C54E3EC5A6E}"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30278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5BAD4D67-5006-4EB0-AB26-7B8F2142310B}"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64462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5865ABCF-DDEA-45C3-A8ED-1D371386A072}"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67117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75" y="273278"/>
            <a:ext cx="3008312" cy="1162276"/>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279" y="273284"/>
            <a:ext cx="5111750"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975" y="1435556"/>
            <a:ext cx="3008312" cy="4691063"/>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smtClean="0"/>
              <a:t>Click to edit Master text styles</a:t>
            </a:r>
          </a:p>
        </p:txBody>
      </p:sp>
      <p:sp>
        <p:nvSpPr>
          <p:cNvPr id="5"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C05F6CE9-5CED-4763-B229-EF8B111A8DD7}"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383519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5" y="4801060"/>
            <a:ext cx="5485947" cy="565831"/>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745" y="612327"/>
            <a:ext cx="5485947" cy="4115027"/>
          </a:xfrm>
        </p:spPr>
        <p:txBody>
          <a:bodyPr/>
          <a:lstStyle>
            <a:lvl1pPr marL="0" indent="0">
              <a:buNone/>
              <a:defRPr sz="2400"/>
            </a:lvl1pPr>
            <a:lvl2pPr marL="342015" indent="0">
              <a:buNone/>
              <a:defRPr sz="2100"/>
            </a:lvl2pPr>
            <a:lvl3pPr marL="684031" indent="0">
              <a:buNone/>
              <a:defRPr sz="1800"/>
            </a:lvl3pPr>
            <a:lvl4pPr marL="1026046" indent="0">
              <a:buNone/>
              <a:defRPr sz="1500"/>
            </a:lvl4pPr>
            <a:lvl5pPr marL="1368061" indent="0">
              <a:buNone/>
              <a:defRPr sz="1500"/>
            </a:lvl5pPr>
            <a:lvl6pPr marL="1710076" indent="0">
              <a:buNone/>
              <a:defRPr sz="1500"/>
            </a:lvl6pPr>
            <a:lvl7pPr marL="2052092" indent="0">
              <a:buNone/>
              <a:defRPr sz="1500"/>
            </a:lvl7pPr>
            <a:lvl8pPr marL="2394107" indent="0">
              <a:buNone/>
              <a:defRPr sz="1500"/>
            </a:lvl8pPr>
            <a:lvl9pPr marL="2736123"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745" y="5366891"/>
            <a:ext cx="5485947" cy="805089"/>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smtClean="0"/>
              <a:t>Click to edit Master text styles</a:t>
            </a:r>
          </a:p>
        </p:txBody>
      </p:sp>
      <p:sp>
        <p:nvSpPr>
          <p:cNvPr id="5" name="Rectangle 8"/>
          <p:cNvSpPr>
            <a:spLocks noGrp="1" noChangeArrowheads="1"/>
          </p:cNvSpPr>
          <p:nvPr>
            <p:ph type="sldNum" sz="quarter" idx="10"/>
          </p:nvPr>
        </p:nvSpPr>
        <p:spPr>
          <a:xfrm>
            <a:off x="179161" y="6525759"/>
            <a:ext cx="2135188" cy="216580"/>
          </a:xfrm>
          <a:prstGeom prst="rect">
            <a:avLst/>
          </a:prstGeom>
          <a:ln/>
        </p:spPr>
        <p:txBody>
          <a:bodyPr/>
          <a:lstStyle>
            <a:lvl1pPr>
              <a:defRPr/>
            </a:lvl1pPr>
          </a:lstStyle>
          <a:p>
            <a:pPr algn="ctr" fontAlgn="base">
              <a:spcBef>
                <a:spcPct val="0"/>
              </a:spcBef>
              <a:spcAft>
                <a:spcPct val="0"/>
              </a:spcAft>
            </a:pPr>
            <a:fld id="{79343AA1-1938-4E14-A6CB-106C22FA66A5}"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354269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7.emf"/><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6.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5.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3.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 y="6237312"/>
            <a:ext cx="9129643" cy="62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Rectangle 3"/>
          <p:cNvSpPr>
            <a:spLocks noGrp="1" noChangeArrowheads="1"/>
          </p:cNvSpPr>
          <p:nvPr>
            <p:ph type="title"/>
          </p:nvPr>
        </p:nvSpPr>
        <p:spPr bwMode="auto">
          <a:xfrm>
            <a:off x="254001" y="44230"/>
            <a:ext cx="8640535" cy="49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254001" y="692696"/>
            <a:ext cx="8640535" cy="547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89147" y="6361130"/>
            <a:ext cx="1747540" cy="344811"/>
          </a:xfrm>
          <a:prstGeom prst="rect">
            <a:avLst/>
          </a:prstGeom>
        </p:spPr>
      </p:pic>
      <p:sp>
        <p:nvSpPr>
          <p:cNvPr id="6" name="Flowchart: Document 5"/>
          <p:cNvSpPr/>
          <p:nvPr userDrawn="1"/>
        </p:nvSpPr>
        <p:spPr bwMode="auto">
          <a:xfrm>
            <a:off x="3" y="0"/>
            <a:ext cx="9129643" cy="692696"/>
          </a:xfrm>
          <a:prstGeom prst="flowChartDocumen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79525" fontAlgn="base">
              <a:spcBef>
                <a:spcPct val="0"/>
              </a:spcBef>
              <a:spcAft>
                <a:spcPct val="0"/>
              </a:spcAft>
            </a:pPr>
            <a:endParaRPr lang="en-GB" sz="1300" b="1">
              <a:solidFill>
                <a:srgbClr val="003366"/>
              </a:solidFill>
              <a:latin typeface="Arial" charset="0"/>
              <a:ea typeface="ＭＳ Ｐゴシック" charset="-128"/>
            </a:endParaRPr>
          </a:p>
        </p:txBody>
      </p:sp>
    </p:spTree>
    <p:extLst>
      <p:ext uri="{BB962C8B-B14F-4D97-AF65-F5344CB8AC3E}">
        <p14:creationId xmlns:p14="http://schemas.microsoft.com/office/powerpoint/2010/main" val="1522245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57169" rtl="0" eaLnBrk="1" fontAlgn="base" hangingPunct="1">
        <a:spcBef>
          <a:spcPct val="0"/>
        </a:spcBef>
        <a:spcAft>
          <a:spcPct val="0"/>
        </a:spcAft>
        <a:defRPr sz="1900" b="1">
          <a:solidFill>
            <a:schemeClr val="bg1"/>
          </a:solidFill>
          <a:latin typeface="+mj-lt"/>
          <a:ea typeface="ＭＳ Ｐゴシック" charset="-128"/>
          <a:cs typeface="ＭＳ Ｐゴシック" charset="-128"/>
        </a:defRPr>
      </a:lvl1pPr>
      <a:lvl2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2pPr>
      <a:lvl3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3pPr>
      <a:lvl4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4pPr>
      <a:lvl5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5pPr>
      <a:lvl6pPr marL="342015" algn="l" defTabSz="957169" rtl="0" eaLnBrk="1" fontAlgn="base" hangingPunct="1">
        <a:spcBef>
          <a:spcPct val="0"/>
        </a:spcBef>
        <a:spcAft>
          <a:spcPct val="0"/>
        </a:spcAft>
        <a:defRPr sz="1900" b="1">
          <a:solidFill>
            <a:schemeClr val="bg1"/>
          </a:solidFill>
          <a:latin typeface="Calibri" charset="0"/>
        </a:defRPr>
      </a:lvl6pPr>
      <a:lvl7pPr marL="684031" algn="l" defTabSz="957169" rtl="0" eaLnBrk="1" fontAlgn="base" hangingPunct="1">
        <a:spcBef>
          <a:spcPct val="0"/>
        </a:spcBef>
        <a:spcAft>
          <a:spcPct val="0"/>
        </a:spcAft>
        <a:defRPr sz="1900" b="1">
          <a:solidFill>
            <a:schemeClr val="bg1"/>
          </a:solidFill>
          <a:latin typeface="Calibri" charset="0"/>
        </a:defRPr>
      </a:lvl7pPr>
      <a:lvl8pPr marL="1026046" algn="l" defTabSz="957169" rtl="0" eaLnBrk="1" fontAlgn="base" hangingPunct="1">
        <a:spcBef>
          <a:spcPct val="0"/>
        </a:spcBef>
        <a:spcAft>
          <a:spcPct val="0"/>
        </a:spcAft>
        <a:defRPr sz="1900" b="1">
          <a:solidFill>
            <a:schemeClr val="bg1"/>
          </a:solidFill>
          <a:latin typeface="Calibri" charset="0"/>
        </a:defRPr>
      </a:lvl8pPr>
      <a:lvl9pPr marL="1368061" algn="l" defTabSz="957169" rtl="0" eaLnBrk="1" fontAlgn="base" hangingPunct="1">
        <a:spcBef>
          <a:spcPct val="0"/>
        </a:spcBef>
        <a:spcAft>
          <a:spcPct val="0"/>
        </a:spcAft>
        <a:defRPr sz="1900" b="1">
          <a:solidFill>
            <a:schemeClr val="bg1"/>
          </a:solidFill>
          <a:latin typeface="Calibri" charset="0"/>
        </a:defRPr>
      </a:lvl9pPr>
    </p:titleStyle>
    <p:bodyStyle>
      <a:lvl1pPr marL="187633" indent="-187633" algn="l" defTabSz="957169" rtl="0" eaLnBrk="1" fontAlgn="base" hangingPunct="1">
        <a:spcBef>
          <a:spcPct val="20000"/>
        </a:spcBef>
        <a:spcAft>
          <a:spcPct val="0"/>
        </a:spcAft>
        <a:buChar char="•"/>
        <a:defRPr sz="1900">
          <a:solidFill>
            <a:schemeClr val="tx1"/>
          </a:solidFill>
          <a:latin typeface="+mn-lt"/>
          <a:ea typeface="ＭＳ Ｐゴシック" charset="-128"/>
          <a:cs typeface="ＭＳ Ｐゴシック" charset="-128"/>
        </a:defRPr>
      </a:lvl1pPr>
      <a:lvl2pPr marL="562901" indent="-188821" algn="l" defTabSz="957169" rtl="0" eaLnBrk="1" fontAlgn="base" hangingPunct="1">
        <a:spcBef>
          <a:spcPct val="20000"/>
        </a:spcBef>
        <a:spcAft>
          <a:spcPct val="0"/>
        </a:spcAft>
        <a:buChar char="•"/>
        <a:defRPr sz="1900">
          <a:solidFill>
            <a:schemeClr val="tx1"/>
          </a:solidFill>
          <a:latin typeface="+mn-lt"/>
          <a:ea typeface="ＭＳ Ｐゴシック" charset="-128"/>
        </a:defRPr>
      </a:lvl2pPr>
      <a:lvl3pPr marL="939355" indent="-187633" algn="l" defTabSz="957169" rtl="0" eaLnBrk="1" fontAlgn="base" hangingPunct="1">
        <a:spcBef>
          <a:spcPct val="20000"/>
        </a:spcBef>
        <a:spcAft>
          <a:spcPct val="0"/>
        </a:spcAft>
        <a:buChar char="•"/>
        <a:defRPr sz="1900">
          <a:solidFill>
            <a:schemeClr val="tx1"/>
          </a:solidFill>
          <a:latin typeface="+mn-lt"/>
          <a:ea typeface="ＭＳ Ｐゴシック" charset="-128"/>
        </a:defRPr>
      </a:lvl3pPr>
      <a:lvl4pPr marL="1675638" indent="-239886"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4pPr>
      <a:lvl5pPr marL="2151847"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5pPr>
      <a:lvl6pPr marL="2493862"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6pPr>
      <a:lvl7pPr marL="283587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7pPr>
      <a:lvl8pPr marL="3177893"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8pPr>
      <a:lvl9pPr marL="351990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9pPr>
    </p:bodyStyle>
    <p:otherStyle>
      <a:defPPr>
        <a:defRPr lang="en-US"/>
      </a:defPPr>
      <a:lvl1pPr marL="0" algn="l" defTabSz="342015" rtl="0" eaLnBrk="1" latinLnBrk="0" hangingPunct="1">
        <a:defRPr sz="1300" kern="1200">
          <a:solidFill>
            <a:schemeClr val="tx1"/>
          </a:solidFill>
          <a:latin typeface="+mn-lt"/>
          <a:ea typeface="+mn-ea"/>
          <a:cs typeface="+mn-cs"/>
        </a:defRPr>
      </a:lvl1pPr>
      <a:lvl2pPr marL="342015" algn="l" defTabSz="342015" rtl="0" eaLnBrk="1" latinLnBrk="0" hangingPunct="1">
        <a:defRPr sz="1300" kern="1200">
          <a:solidFill>
            <a:schemeClr val="tx1"/>
          </a:solidFill>
          <a:latin typeface="+mn-lt"/>
          <a:ea typeface="+mn-ea"/>
          <a:cs typeface="+mn-cs"/>
        </a:defRPr>
      </a:lvl2pPr>
      <a:lvl3pPr marL="684031" algn="l" defTabSz="342015" rtl="0" eaLnBrk="1" latinLnBrk="0" hangingPunct="1">
        <a:defRPr sz="1300" kern="1200">
          <a:solidFill>
            <a:schemeClr val="tx1"/>
          </a:solidFill>
          <a:latin typeface="+mn-lt"/>
          <a:ea typeface="+mn-ea"/>
          <a:cs typeface="+mn-cs"/>
        </a:defRPr>
      </a:lvl3pPr>
      <a:lvl4pPr marL="1026046" algn="l" defTabSz="342015" rtl="0" eaLnBrk="1" latinLnBrk="0" hangingPunct="1">
        <a:defRPr sz="1300" kern="1200">
          <a:solidFill>
            <a:schemeClr val="tx1"/>
          </a:solidFill>
          <a:latin typeface="+mn-lt"/>
          <a:ea typeface="+mn-ea"/>
          <a:cs typeface="+mn-cs"/>
        </a:defRPr>
      </a:lvl4pPr>
      <a:lvl5pPr marL="1368061" algn="l" defTabSz="342015" rtl="0" eaLnBrk="1" latinLnBrk="0" hangingPunct="1">
        <a:defRPr sz="1300" kern="1200">
          <a:solidFill>
            <a:schemeClr val="tx1"/>
          </a:solidFill>
          <a:latin typeface="+mn-lt"/>
          <a:ea typeface="+mn-ea"/>
          <a:cs typeface="+mn-cs"/>
        </a:defRPr>
      </a:lvl5pPr>
      <a:lvl6pPr marL="1710076" algn="l" defTabSz="342015" rtl="0" eaLnBrk="1" latinLnBrk="0" hangingPunct="1">
        <a:defRPr sz="1300" kern="1200">
          <a:solidFill>
            <a:schemeClr val="tx1"/>
          </a:solidFill>
          <a:latin typeface="+mn-lt"/>
          <a:ea typeface="+mn-ea"/>
          <a:cs typeface="+mn-cs"/>
        </a:defRPr>
      </a:lvl6pPr>
      <a:lvl7pPr marL="2052092" algn="l" defTabSz="342015" rtl="0" eaLnBrk="1" latinLnBrk="0" hangingPunct="1">
        <a:defRPr sz="1300" kern="1200">
          <a:solidFill>
            <a:schemeClr val="tx1"/>
          </a:solidFill>
          <a:latin typeface="+mn-lt"/>
          <a:ea typeface="+mn-ea"/>
          <a:cs typeface="+mn-cs"/>
        </a:defRPr>
      </a:lvl7pPr>
      <a:lvl8pPr marL="2394107" algn="l" defTabSz="342015" rtl="0" eaLnBrk="1" latinLnBrk="0" hangingPunct="1">
        <a:defRPr sz="1300" kern="1200">
          <a:solidFill>
            <a:schemeClr val="tx1"/>
          </a:solidFill>
          <a:latin typeface="+mn-lt"/>
          <a:ea typeface="+mn-ea"/>
          <a:cs typeface="+mn-cs"/>
        </a:defRPr>
      </a:lvl8pPr>
      <a:lvl9pPr marL="2736123" algn="l" defTabSz="3420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76238" y="1798638"/>
            <a:ext cx="8229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376238" y="2706688"/>
            <a:ext cx="82296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extLst>
      <p:ext uri="{BB962C8B-B14F-4D97-AF65-F5344CB8AC3E}">
        <p14:creationId xmlns:p14="http://schemas.microsoft.com/office/powerpoint/2010/main" val="60985538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457200" rtl="0" eaLnBrk="0" fontAlgn="base" hangingPunct="0">
        <a:spcBef>
          <a:spcPct val="0"/>
        </a:spcBef>
        <a:spcAft>
          <a:spcPct val="0"/>
        </a:spcAft>
        <a:defRPr sz="3600" b="1" kern="1200">
          <a:solidFill>
            <a:srgbClr val="000000"/>
          </a:solidFill>
          <a:latin typeface="Arial"/>
          <a:ea typeface="ＭＳ Ｐゴシック" charset="0"/>
          <a:cs typeface="Arial"/>
        </a:defRPr>
      </a:lvl1pPr>
      <a:lvl2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2pPr>
      <a:lvl3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3pPr>
      <a:lvl4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4pPr>
      <a:lvl5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5pPr>
      <a:lvl6pPr marL="457200" algn="l" defTabSz="457200" rtl="0" fontAlgn="base">
        <a:spcBef>
          <a:spcPct val="0"/>
        </a:spcBef>
        <a:spcAft>
          <a:spcPct val="0"/>
        </a:spcAft>
        <a:defRPr sz="2800" b="1">
          <a:solidFill>
            <a:srgbClr val="000000"/>
          </a:solidFill>
          <a:latin typeface="Arial" charset="0"/>
          <a:ea typeface="ＭＳ Ｐゴシック" charset="0"/>
        </a:defRPr>
      </a:lvl6pPr>
      <a:lvl7pPr marL="914400" algn="l" defTabSz="457200" rtl="0" fontAlgn="base">
        <a:spcBef>
          <a:spcPct val="0"/>
        </a:spcBef>
        <a:spcAft>
          <a:spcPct val="0"/>
        </a:spcAft>
        <a:defRPr sz="2800" b="1">
          <a:solidFill>
            <a:srgbClr val="000000"/>
          </a:solidFill>
          <a:latin typeface="Arial" charset="0"/>
          <a:ea typeface="ＭＳ Ｐゴシック" charset="0"/>
        </a:defRPr>
      </a:lvl7pPr>
      <a:lvl8pPr marL="1371600" algn="l" defTabSz="457200" rtl="0" fontAlgn="base">
        <a:spcBef>
          <a:spcPct val="0"/>
        </a:spcBef>
        <a:spcAft>
          <a:spcPct val="0"/>
        </a:spcAft>
        <a:defRPr sz="2800" b="1">
          <a:solidFill>
            <a:srgbClr val="000000"/>
          </a:solidFill>
          <a:latin typeface="Arial" charset="0"/>
          <a:ea typeface="ＭＳ Ｐゴシック" charset="0"/>
        </a:defRPr>
      </a:lvl8pPr>
      <a:lvl9pPr marL="1828800" algn="l" defTabSz="457200" rtl="0" fontAlgn="base">
        <a:spcBef>
          <a:spcPct val="0"/>
        </a:spcBef>
        <a:spcAft>
          <a:spcPct val="0"/>
        </a:spcAft>
        <a:defRPr sz="2800" b="1">
          <a:solidFill>
            <a:srgbClr val="0000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descr="White_grad.png"/>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0" y="4620847"/>
            <a:ext cx="9144000" cy="2237153"/>
          </a:xfrm>
          <a:prstGeom prst="rect">
            <a:avLst/>
          </a:prstGeom>
        </p:spPr>
      </p:pic>
      <p:sp>
        <p:nvSpPr>
          <p:cNvPr id="2" name="Title Placeholder 1"/>
          <p:cNvSpPr>
            <a:spLocks noGrp="1"/>
          </p:cNvSpPr>
          <p:nvPr>
            <p:ph type="title"/>
          </p:nvPr>
        </p:nvSpPr>
        <p:spPr>
          <a:xfrm>
            <a:off x="368782" y="1142682"/>
            <a:ext cx="8229600" cy="778281"/>
          </a:xfrm>
          <a:prstGeom prst="rect">
            <a:avLst/>
          </a:prstGeom>
        </p:spPr>
        <p:txBody>
          <a:bodyPr vert="horz" lIns="0" tIns="0" rIns="0" bIns="0" rtlCol="0" anchor="t">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368782" y="2089749"/>
            <a:ext cx="8229600" cy="3549052"/>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367496" y="5891868"/>
            <a:ext cx="2133600" cy="365125"/>
          </a:xfrm>
          <a:prstGeom prst="rect">
            <a:avLst/>
          </a:prstGeom>
        </p:spPr>
        <p:txBody>
          <a:bodyPr vert="horz" lIns="0" tIns="0" rIns="0" bIns="0" rtlCol="0" anchor="ctr"/>
          <a:lstStyle>
            <a:lvl1pPr algn="l">
              <a:defRPr sz="1000">
                <a:solidFill>
                  <a:schemeClr val="tx2"/>
                </a:solidFill>
              </a:defRPr>
            </a:lvl1pPr>
          </a:lstStyle>
          <a:p>
            <a:fld id="{1686094E-1228-2945-9B3C-CFB9E23442A3}" type="slidenum">
              <a:rPr lang="en-GB" smtClean="0"/>
              <a:pPr/>
              <a:t>‹#›</a:t>
            </a:fld>
            <a:endParaRPr lang="en-GB" dirty="0"/>
          </a:p>
        </p:txBody>
      </p:sp>
      <p:sp>
        <p:nvSpPr>
          <p:cNvPr id="12" name="Footer Placeholder 11"/>
          <p:cNvSpPr>
            <a:spLocks noGrp="1"/>
          </p:cNvSpPr>
          <p:nvPr>
            <p:ph type="ftr" sz="quarter" idx="3"/>
          </p:nvPr>
        </p:nvSpPr>
        <p:spPr>
          <a:xfrm>
            <a:off x="384701" y="343338"/>
            <a:ext cx="3843169" cy="365125"/>
          </a:xfrm>
          <a:prstGeom prst="rect">
            <a:avLst/>
          </a:prstGeom>
        </p:spPr>
        <p:txBody>
          <a:bodyPr vert="horz" lIns="0" tIns="0" rIns="0" bIns="0" rtlCol="0" anchor="t" anchorCtr="0"/>
          <a:lstStyle>
            <a:lvl1pPr algn="l">
              <a:lnSpc>
                <a:spcPct val="100000"/>
              </a:lnSpc>
              <a:defRPr sz="1000" b="1">
                <a:solidFill>
                  <a:schemeClr val="tx2"/>
                </a:solidFill>
              </a:defRPr>
            </a:lvl1pPr>
          </a:lstStyle>
          <a:p>
            <a:r>
              <a:rPr lang="en-GB" dirty="0" smtClean="0"/>
              <a:t>H1 Arial Bold 10/12pt</a:t>
            </a:r>
          </a:p>
          <a:p>
            <a:r>
              <a:rPr lang="en-GB" b="0" dirty="0" smtClean="0"/>
              <a:t>H2 Arial Regular 10/12pt</a:t>
            </a:r>
            <a:endParaRPr lang="en-GB" b="0" dirty="0"/>
          </a:p>
        </p:txBody>
      </p:sp>
      <p:sp>
        <p:nvSpPr>
          <p:cNvPr id="7" name="Rectangle 36"/>
          <p:cNvSpPr>
            <a:spLocks noChangeArrowheads="1"/>
          </p:cNvSpPr>
          <p:nvPr userDrawn="1"/>
        </p:nvSpPr>
        <p:spPr bwMode="auto">
          <a:xfrm>
            <a:off x="156837" y="-759528"/>
            <a:ext cx="574721" cy="576072"/>
          </a:xfrm>
          <a:prstGeom prst="rect">
            <a:avLst/>
          </a:prstGeom>
          <a:solidFill>
            <a:srgbClr val="00A9E0"/>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8" name="Text Box 37"/>
          <p:cNvSpPr txBox="1">
            <a:spLocks noChangeArrowheads="1"/>
          </p:cNvSpPr>
          <p:nvPr userDrawn="1"/>
        </p:nvSpPr>
        <p:spPr bwMode="auto">
          <a:xfrm>
            <a:off x="187380" y="-755874"/>
            <a:ext cx="576072" cy="576072"/>
          </a:xfrm>
          <a:prstGeom prst="rect">
            <a:avLst/>
          </a:prstGeom>
          <a:noFill/>
          <a:ln w="12700">
            <a:noFill/>
            <a:miter lim="800000"/>
            <a:headEnd/>
            <a:tailEnd/>
          </a:ln>
          <a:effectLst/>
        </p:spPr>
        <p:txBody>
          <a:bodyPr lIns="0" tIns="0" rIns="0" bIns="0"/>
          <a:lstStyle/>
          <a:p>
            <a:pPr marL="160338" marR="0" lvl="0" indent="-182880"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0 </a:t>
            </a:r>
          </a:p>
          <a:p>
            <a:pPr marL="160338" marR="0" lvl="0" indent="-182880"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169</a:t>
            </a:r>
          </a:p>
          <a:p>
            <a:pPr marL="160338" marR="0" lvl="0" indent="-182880"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224</a:t>
            </a:r>
          </a:p>
        </p:txBody>
      </p:sp>
      <p:sp>
        <p:nvSpPr>
          <p:cNvPr id="9" name="Rectangle 38"/>
          <p:cNvSpPr>
            <a:spLocks noChangeArrowheads="1"/>
          </p:cNvSpPr>
          <p:nvPr userDrawn="1"/>
        </p:nvSpPr>
        <p:spPr bwMode="auto">
          <a:xfrm>
            <a:off x="978912" y="-759528"/>
            <a:ext cx="576072" cy="576072"/>
          </a:xfrm>
          <a:prstGeom prst="rect">
            <a:avLst/>
          </a:prstGeom>
          <a:solidFill>
            <a:schemeClr val="accent2"/>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Text Box 39"/>
          <p:cNvSpPr txBox="1">
            <a:spLocks noChangeArrowheads="1"/>
          </p:cNvSpPr>
          <p:nvPr userDrawn="1"/>
        </p:nvSpPr>
        <p:spPr bwMode="auto">
          <a:xfrm>
            <a:off x="1029260"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79</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45 </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127</a:t>
            </a:r>
          </a:p>
        </p:txBody>
      </p:sp>
      <p:sp>
        <p:nvSpPr>
          <p:cNvPr id="13" name="Rectangle 40"/>
          <p:cNvSpPr>
            <a:spLocks noChangeArrowheads="1"/>
          </p:cNvSpPr>
          <p:nvPr userDrawn="1"/>
        </p:nvSpPr>
        <p:spPr bwMode="auto">
          <a:xfrm>
            <a:off x="1799298" y="-759528"/>
            <a:ext cx="576072" cy="576072"/>
          </a:xfrm>
          <a:prstGeom prst="rect">
            <a:avLst/>
          </a:prstGeom>
          <a:solidFill>
            <a:schemeClr val="accent3"/>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Text Box 41"/>
          <p:cNvSpPr txBox="1">
            <a:spLocks noChangeArrowheads="1"/>
          </p:cNvSpPr>
          <p:nvPr userDrawn="1"/>
        </p:nvSpPr>
        <p:spPr bwMode="auto">
          <a:xfrm>
            <a:off x="1850321"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207 </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0</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114</a:t>
            </a:r>
          </a:p>
        </p:txBody>
      </p:sp>
      <p:sp>
        <p:nvSpPr>
          <p:cNvPr id="15" name="Rectangle 42"/>
          <p:cNvSpPr>
            <a:spLocks noChangeArrowheads="1"/>
          </p:cNvSpPr>
          <p:nvPr userDrawn="1"/>
        </p:nvSpPr>
        <p:spPr bwMode="auto">
          <a:xfrm>
            <a:off x="2619684" y="-759528"/>
            <a:ext cx="576072" cy="576072"/>
          </a:xfrm>
          <a:prstGeom prst="rect">
            <a:avLst/>
          </a:prstGeom>
          <a:solidFill>
            <a:schemeClr val="accent4"/>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Text Box 43"/>
          <p:cNvSpPr txBox="1">
            <a:spLocks noChangeArrowheads="1"/>
          </p:cNvSpPr>
          <p:nvPr userDrawn="1"/>
        </p:nvSpPr>
        <p:spPr bwMode="auto">
          <a:xfrm>
            <a:off x="2673072"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rPr>
              <a:t>R 199</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rPr>
              <a:t>G 172</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rPr>
              <a:t>B 150</a:t>
            </a:r>
          </a:p>
        </p:txBody>
      </p:sp>
      <p:sp>
        <p:nvSpPr>
          <p:cNvPr id="17" name="Rectangle 44"/>
          <p:cNvSpPr>
            <a:spLocks noChangeArrowheads="1"/>
          </p:cNvSpPr>
          <p:nvPr userDrawn="1"/>
        </p:nvSpPr>
        <p:spPr bwMode="auto">
          <a:xfrm flipH="1">
            <a:off x="5907990" y="-759528"/>
            <a:ext cx="576072" cy="576072"/>
          </a:xfrm>
          <a:prstGeom prst="rect">
            <a:avLst/>
          </a:prstGeom>
          <a:solidFill>
            <a:srgbClr val="ED2939"/>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Text Box 45"/>
          <p:cNvSpPr txBox="1">
            <a:spLocks noChangeArrowheads="1"/>
          </p:cNvSpPr>
          <p:nvPr userDrawn="1"/>
        </p:nvSpPr>
        <p:spPr bwMode="auto">
          <a:xfrm flipH="1">
            <a:off x="5959002"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237</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41 </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57</a:t>
            </a:r>
          </a:p>
        </p:txBody>
      </p:sp>
      <p:sp>
        <p:nvSpPr>
          <p:cNvPr id="19" name="Rectangle 46"/>
          <p:cNvSpPr>
            <a:spLocks noChangeArrowheads="1"/>
          </p:cNvSpPr>
          <p:nvPr userDrawn="1"/>
        </p:nvSpPr>
        <p:spPr bwMode="auto">
          <a:xfrm flipH="1">
            <a:off x="5085913" y="-759528"/>
            <a:ext cx="576072" cy="576072"/>
          </a:xfrm>
          <a:prstGeom prst="rect">
            <a:avLst/>
          </a:prstGeom>
          <a:solidFill>
            <a:srgbClr val="C2ACBE"/>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Text Box 47"/>
          <p:cNvSpPr txBox="1">
            <a:spLocks noChangeArrowheads="1"/>
          </p:cNvSpPr>
          <p:nvPr userDrawn="1"/>
        </p:nvSpPr>
        <p:spPr bwMode="auto">
          <a:xfrm flipH="1">
            <a:off x="5137942"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194 </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172</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190</a:t>
            </a:r>
          </a:p>
        </p:txBody>
      </p:sp>
      <p:sp>
        <p:nvSpPr>
          <p:cNvPr id="21" name="Rectangle 48"/>
          <p:cNvSpPr>
            <a:spLocks noChangeArrowheads="1"/>
          </p:cNvSpPr>
          <p:nvPr userDrawn="1"/>
        </p:nvSpPr>
        <p:spPr bwMode="auto">
          <a:xfrm flipH="1">
            <a:off x="4263836" y="-759528"/>
            <a:ext cx="576072" cy="576072"/>
          </a:xfrm>
          <a:prstGeom prst="rect">
            <a:avLst/>
          </a:prstGeom>
          <a:solidFill>
            <a:schemeClr val="accent6"/>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Text Box 49"/>
          <p:cNvSpPr txBox="1">
            <a:spLocks noChangeArrowheads="1"/>
          </p:cNvSpPr>
          <p:nvPr userDrawn="1"/>
        </p:nvSpPr>
        <p:spPr bwMode="auto">
          <a:xfrm flipH="1">
            <a:off x="4316882"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41</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153 </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38</a:t>
            </a:r>
          </a:p>
        </p:txBody>
      </p:sp>
      <p:sp>
        <p:nvSpPr>
          <p:cNvPr id="23" name="Rectangle 50"/>
          <p:cNvSpPr>
            <a:spLocks noChangeArrowheads="1"/>
          </p:cNvSpPr>
          <p:nvPr userDrawn="1"/>
        </p:nvSpPr>
        <p:spPr bwMode="auto">
          <a:xfrm flipH="1">
            <a:off x="3441760" y="-759528"/>
            <a:ext cx="576072" cy="576072"/>
          </a:xfrm>
          <a:prstGeom prst="rect">
            <a:avLst/>
          </a:prstGeom>
          <a:solidFill>
            <a:schemeClr val="accent5"/>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Text Box 51"/>
          <p:cNvSpPr txBox="1">
            <a:spLocks noChangeArrowheads="1"/>
          </p:cNvSpPr>
          <p:nvPr userDrawn="1"/>
        </p:nvSpPr>
        <p:spPr bwMode="auto">
          <a:xfrm flipH="1">
            <a:off x="3495822"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rPr>
              <a:t>R 254 </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rPr>
              <a:t>G 209</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rPr>
              <a:t>B 0</a:t>
            </a:r>
          </a:p>
        </p:txBody>
      </p:sp>
      <p:sp>
        <p:nvSpPr>
          <p:cNvPr id="25" name="Rectangle 52"/>
          <p:cNvSpPr>
            <a:spLocks noChangeArrowheads="1"/>
          </p:cNvSpPr>
          <p:nvPr userDrawn="1"/>
        </p:nvSpPr>
        <p:spPr bwMode="auto">
          <a:xfrm>
            <a:off x="6730067" y="-759528"/>
            <a:ext cx="576072" cy="576072"/>
          </a:xfrm>
          <a:prstGeom prst="rect">
            <a:avLst/>
          </a:prstGeom>
          <a:solidFill>
            <a:srgbClr val="E1D8B7"/>
          </a:solidFill>
          <a:ln w="12700">
            <a:no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Text Box 53"/>
          <p:cNvSpPr txBox="1">
            <a:spLocks noChangeArrowheads="1"/>
          </p:cNvSpPr>
          <p:nvPr userDrawn="1"/>
        </p:nvSpPr>
        <p:spPr bwMode="auto">
          <a:xfrm>
            <a:off x="6780062" y="-764497"/>
            <a:ext cx="576072" cy="576072"/>
          </a:xfrm>
          <a:prstGeom prst="rect">
            <a:avLst/>
          </a:prstGeom>
          <a:noFill/>
          <a:ln w="12700" algn="ctr">
            <a:noFill/>
            <a:miter lim="800000"/>
            <a:headEnd/>
            <a:tailEnd/>
          </a:ln>
          <a:effectLst/>
        </p:spPr>
        <p:txBody>
          <a:bodyPr lIns="0" tIns="0" rIns="0" bIns="0"/>
          <a:lstStyle/>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R 225</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G 216</a:t>
            </a:r>
          </a:p>
          <a:p>
            <a:pPr marL="160338" marR="0" lvl="0" indent="-160338" algn="l"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rPr>
              <a:t>B 183</a:t>
            </a:r>
          </a:p>
        </p:txBody>
      </p:sp>
      <p:pic>
        <p:nvPicPr>
          <p:cNvPr id="30" name="Picture 29" descr="Energy_Saving_Trust_Logo_Brown_RGB.eps"/>
          <p:cNvPicPr>
            <a:picLocks noChangeAspect="1"/>
          </p:cNvPicPr>
          <p:nvPr userDrawn="1"/>
        </p:nvPicPr>
        <p:blipFill>
          <a:blip r:embed="rId25"/>
          <a:stretch>
            <a:fillRect/>
          </a:stretch>
        </p:blipFill>
        <p:spPr>
          <a:xfrm>
            <a:off x="7922499" y="279802"/>
            <a:ext cx="818427" cy="621897"/>
          </a:xfrm>
          <a:prstGeom prst="rect">
            <a:avLst/>
          </a:prstGeom>
        </p:spPr>
      </p:pic>
      <p:pic>
        <p:nvPicPr>
          <p:cNvPr id="31" name="Picture 30" descr="HES CTA Funded by V3.eps"/>
          <p:cNvPicPr>
            <a:picLocks noChangeAspect="1"/>
          </p:cNvPicPr>
          <p:nvPr userDrawn="1"/>
        </p:nvPicPr>
        <p:blipFill>
          <a:blip r:embed="rId26"/>
          <a:stretch>
            <a:fillRect/>
          </a:stretch>
        </p:blipFill>
        <p:spPr>
          <a:xfrm>
            <a:off x="372534" y="6255813"/>
            <a:ext cx="1202267" cy="391363"/>
          </a:xfrm>
          <a:prstGeom prst="rect">
            <a:avLst/>
          </a:prstGeom>
        </p:spPr>
      </p:pic>
      <p:pic>
        <p:nvPicPr>
          <p:cNvPr id="32" name="Picture 3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358626" y="6143541"/>
            <a:ext cx="1241976" cy="503636"/>
          </a:xfrm>
          <a:prstGeom prst="rect">
            <a:avLst/>
          </a:prstGeom>
        </p:spPr>
      </p:pic>
    </p:spTree>
    <p:extLst>
      <p:ext uri="{BB962C8B-B14F-4D97-AF65-F5344CB8AC3E}">
        <p14:creationId xmlns:p14="http://schemas.microsoft.com/office/powerpoint/2010/main" val="36901170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timing>
    <p:tnLst>
      <p:par>
        <p:cTn id="1" dur="indefinite" restart="never" nodeType="tmRoot"/>
      </p:par>
    </p:tnLst>
  </p:timing>
  <p:hf hdr="0" dt="0"/>
  <p:txStyles>
    <p:titleStyle>
      <a:lvl1pPr algn="l" defTabSz="457200" rtl="0" eaLnBrk="1" latinLnBrk="0" hangingPunct="1">
        <a:spcBef>
          <a:spcPct val="0"/>
        </a:spcBef>
        <a:buNone/>
        <a:defRPr sz="3000" kern="1200" spc="-50">
          <a:solidFill>
            <a:schemeClr val="tx2"/>
          </a:solidFill>
          <a:latin typeface="+mj-lt"/>
          <a:ea typeface="+mj-ea"/>
          <a:cs typeface="+mj-cs"/>
        </a:defRPr>
      </a:lvl1pPr>
    </p:titleStyle>
    <p:bodyStyle>
      <a:lvl1pPr marL="0" indent="0" algn="l" defTabSz="457200" rtl="0" eaLnBrk="1" latinLnBrk="0" hangingPunct="1">
        <a:lnSpc>
          <a:spcPts val="2400"/>
        </a:lnSpc>
        <a:spcBef>
          <a:spcPts val="0"/>
        </a:spcBef>
        <a:spcAft>
          <a:spcPts val="1000"/>
        </a:spcAft>
        <a:buFont typeface="Arial"/>
        <a:buNone/>
        <a:defRPr sz="2200" kern="1200" spc="-50">
          <a:solidFill>
            <a:schemeClr val="tx2"/>
          </a:solidFill>
          <a:latin typeface="+mn-lt"/>
          <a:ea typeface="+mn-ea"/>
          <a:cs typeface="+mn-cs"/>
        </a:defRPr>
      </a:lvl1pPr>
      <a:lvl2pPr marL="330200" indent="-330200" algn="l" defTabSz="457200" rtl="0" eaLnBrk="1" latinLnBrk="0" hangingPunct="1">
        <a:lnSpc>
          <a:spcPts val="2400"/>
        </a:lnSpc>
        <a:spcBef>
          <a:spcPts val="0"/>
        </a:spcBef>
        <a:spcAft>
          <a:spcPts val="1000"/>
        </a:spcAft>
        <a:buFont typeface="Arial"/>
        <a:buChar char="•"/>
        <a:defRPr sz="2200" kern="1200" spc="-50">
          <a:solidFill>
            <a:schemeClr val="tx2"/>
          </a:solidFill>
          <a:latin typeface="+mn-lt"/>
          <a:ea typeface="+mn-ea"/>
          <a:cs typeface="+mn-cs"/>
        </a:defRPr>
      </a:lvl2pPr>
      <a:lvl3pPr marL="658813" indent="-331200" algn="l" defTabSz="457200" rtl="0" eaLnBrk="1" latinLnBrk="0" hangingPunct="1">
        <a:lnSpc>
          <a:spcPts val="2400"/>
        </a:lnSpc>
        <a:spcBef>
          <a:spcPts val="0"/>
        </a:spcBef>
        <a:spcAft>
          <a:spcPts val="1000"/>
        </a:spcAft>
        <a:buFont typeface="Arial"/>
        <a:buChar char="•"/>
        <a:defRPr sz="2200" kern="1200" spc="-50">
          <a:solidFill>
            <a:schemeClr val="tx2"/>
          </a:solidFill>
          <a:latin typeface="+mn-lt"/>
          <a:ea typeface="+mn-ea"/>
          <a:cs typeface="+mn-cs"/>
        </a:defRPr>
      </a:lvl3pPr>
      <a:lvl4pPr marL="957263" indent="-331200" algn="l" defTabSz="457200" rtl="0" eaLnBrk="1" latinLnBrk="0" hangingPunct="1">
        <a:lnSpc>
          <a:spcPts val="2400"/>
        </a:lnSpc>
        <a:spcBef>
          <a:spcPts val="0"/>
        </a:spcBef>
        <a:spcAft>
          <a:spcPts val="1000"/>
        </a:spcAft>
        <a:buFont typeface="Arial"/>
        <a:buChar char="•"/>
        <a:tabLst/>
        <a:defRPr sz="2200" kern="1200" spc="-50">
          <a:solidFill>
            <a:schemeClr val="tx2"/>
          </a:solidFill>
          <a:latin typeface="+mn-lt"/>
          <a:ea typeface="+mn-ea"/>
          <a:cs typeface="+mn-cs"/>
        </a:defRPr>
      </a:lvl4pPr>
      <a:lvl5pPr marL="1254125" indent="-330200" algn="l" defTabSz="457200" rtl="0" eaLnBrk="1" latinLnBrk="0" hangingPunct="1">
        <a:lnSpc>
          <a:spcPts val="2400"/>
        </a:lnSpc>
        <a:spcBef>
          <a:spcPts val="0"/>
        </a:spcBef>
        <a:spcAft>
          <a:spcPts val="1000"/>
        </a:spcAft>
        <a:buFont typeface="Arial"/>
        <a:buChar char="•"/>
        <a:defRPr sz="2200" kern="1200" spc="-5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cheryl.mcnulty@gov.sco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
            <a:ext cx="9144000" cy="61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ctrTitle"/>
          </p:nvPr>
        </p:nvSpPr>
        <p:spPr>
          <a:xfrm>
            <a:off x="583866" y="836712"/>
            <a:ext cx="7909801" cy="5328592"/>
          </a:xfrm>
        </p:spPr>
        <p:txBody>
          <a:bodyPr/>
          <a:lstStyle/>
          <a:p>
            <a:pPr algn="ctr"/>
            <a:r>
              <a:rPr lang="en-GB" sz="3600" dirty="0" smtClean="0"/>
              <a:t>The Future of Energy in </a:t>
            </a:r>
            <a:r>
              <a:rPr lang="en-GB" sz="3600" smtClean="0"/>
              <a:t>Scotland  </a:t>
            </a:r>
            <a:r>
              <a:rPr lang="en-GB" sz="3600" dirty="0" smtClean="0"/>
              <a:t/>
            </a:r>
            <a:br>
              <a:rPr lang="en-GB" sz="3600" dirty="0" smtClean="0"/>
            </a:br>
            <a:r>
              <a:rPr lang="en-GB" sz="3600" dirty="0" smtClean="0"/>
              <a:t> </a:t>
            </a:r>
            <a:br>
              <a:rPr lang="en-GB" sz="3600" dirty="0" smtClean="0"/>
            </a:br>
            <a:r>
              <a:rPr lang="en-GB" sz="3600" dirty="0" smtClean="0"/>
              <a:t/>
            </a:r>
            <a:br>
              <a:rPr lang="en-GB" sz="3600" dirty="0" smtClean="0"/>
            </a:br>
            <a:r>
              <a:rPr lang="en-GB" sz="4800" b="0" dirty="0" smtClean="0"/>
              <a:t/>
            </a:r>
            <a:br>
              <a:rPr lang="en-GB" sz="4800" b="0" dirty="0" smtClean="0"/>
            </a:br>
            <a:r>
              <a:rPr lang="en-GB" sz="4800" b="0" dirty="0" smtClean="0"/>
              <a:t/>
            </a:r>
            <a:br>
              <a:rPr lang="en-GB" sz="4800" b="0" dirty="0" smtClean="0"/>
            </a:br>
            <a:endParaRPr lang="en-GB" sz="3200" b="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068442"/>
            <a:ext cx="2819400" cy="1962150"/>
          </a:xfrm>
          <a:prstGeom prst="rect">
            <a:avLst/>
          </a:prstGeom>
        </p:spPr>
      </p:pic>
      <p:sp>
        <p:nvSpPr>
          <p:cNvPr id="9" name="Down Arrow 8"/>
          <p:cNvSpPr/>
          <p:nvPr/>
        </p:nvSpPr>
        <p:spPr bwMode="auto">
          <a:xfrm rot="5400000">
            <a:off x="6182512" y="3560313"/>
            <a:ext cx="484632" cy="978408"/>
          </a:xfrm>
          <a:prstGeom prst="downArrow">
            <a:avLst/>
          </a:prstGeom>
          <a:solidFill>
            <a:srgbClr val="CCECFF">
              <a:alpha val="10001"/>
            </a:srgbClr>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en-GB" sz="1300" b="1" i="0" u="none" strike="noStrike" cap="none" normalizeH="0" baseline="0">
              <a:ln>
                <a:noFill/>
              </a:ln>
              <a:solidFill>
                <a:srgbClr val="003366"/>
              </a:solidFill>
              <a:effectLst/>
              <a:latin typeface="Arial" charset="0"/>
            </a:endParaRPr>
          </a:p>
        </p:txBody>
      </p:sp>
      <p:sp>
        <p:nvSpPr>
          <p:cNvPr id="10" name="Right Arrow 9"/>
          <p:cNvSpPr/>
          <p:nvPr/>
        </p:nvSpPr>
        <p:spPr bwMode="auto">
          <a:xfrm rot="5400000">
            <a:off x="3959677" y="2367826"/>
            <a:ext cx="810556" cy="484632"/>
          </a:xfrm>
          <a:prstGeom prst="rightArrow">
            <a:avLst/>
          </a:prstGeom>
          <a:solidFill>
            <a:srgbClr val="CCECFF">
              <a:alpha val="10001"/>
            </a:srgbClr>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en-GB" sz="1300" b="1" i="0" u="none" strike="noStrike" cap="none" normalizeH="0" baseline="0">
              <a:ln>
                <a:noFill/>
              </a:ln>
              <a:solidFill>
                <a:srgbClr val="003366"/>
              </a:solidFill>
              <a:effectLst/>
              <a:latin typeface="Arial" charset="0"/>
            </a:endParaRPr>
          </a:p>
        </p:txBody>
      </p:sp>
      <p:sp>
        <p:nvSpPr>
          <p:cNvPr id="14" name="Right Arrow 13"/>
          <p:cNvSpPr/>
          <p:nvPr/>
        </p:nvSpPr>
        <p:spPr bwMode="auto">
          <a:xfrm>
            <a:off x="1737000" y="3826978"/>
            <a:ext cx="978408" cy="484632"/>
          </a:xfrm>
          <a:prstGeom prst="rightArrow">
            <a:avLst/>
          </a:prstGeom>
          <a:solidFill>
            <a:srgbClr val="CCECFF">
              <a:alpha val="10001"/>
            </a:srgbClr>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en-GB" sz="1300" b="1" i="0" u="none" strike="noStrike" cap="none" normalizeH="0" baseline="0">
              <a:ln>
                <a:noFill/>
              </a:ln>
              <a:solidFill>
                <a:srgbClr val="003366"/>
              </a:solidFill>
              <a:effectLst/>
              <a:latin typeface="Arial" charset="0"/>
            </a:endParaRPr>
          </a:p>
        </p:txBody>
      </p:sp>
      <p:sp>
        <p:nvSpPr>
          <p:cNvPr id="15" name="Right Arrow 14"/>
          <p:cNvSpPr/>
          <p:nvPr/>
        </p:nvSpPr>
        <p:spPr bwMode="auto">
          <a:xfrm rot="16200000">
            <a:off x="3875751" y="5500985"/>
            <a:ext cx="978408" cy="484632"/>
          </a:xfrm>
          <a:prstGeom prst="rightArrow">
            <a:avLst/>
          </a:prstGeom>
          <a:solidFill>
            <a:srgbClr val="CCECFF">
              <a:alpha val="10001"/>
            </a:srgbClr>
          </a:solidFill>
          <a:ln w="9525" cap="flat" cmpd="sng" algn="ctr">
            <a:solidFill>
              <a:srgbClr val="0033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en-GB" sz="1300" b="1" i="0" u="none" strike="noStrike" cap="none" normalizeH="0" baseline="0">
              <a:ln>
                <a:noFill/>
              </a:ln>
              <a:solidFill>
                <a:srgbClr val="003366"/>
              </a:solidFill>
              <a:effectLst/>
              <a:latin typeface="Arial" charset="0"/>
            </a:endParaRPr>
          </a:p>
        </p:txBody>
      </p:sp>
    </p:spTree>
    <p:extLst>
      <p:ext uri="{BB962C8B-B14F-4D97-AF65-F5344CB8AC3E}">
        <p14:creationId xmlns:p14="http://schemas.microsoft.com/office/powerpoint/2010/main" val="85525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b="1" dirty="0" smtClean="0"/>
          </a:p>
          <a:p>
            <a:pPr marL="0" indent="0">
              <a:buNone/>
            </a:pPr>
            <a:r>
              <a:rPr lang="en-GB" b="1" dirty="0" smtClean="0"/>
              <a:t>Cheryl McNulty  </a:t>
            </a:r>
            <a:r>
              <a:rPr lang="en-GB" dirty="0" smtClean="0"/>
              <a:t>- </a:t>
            </a:r>
            <a:r>
              <a:rPr lang="en-GB" dirty="0" err="1" smtClean="0">
                <a:hlinkClick r:id="rId2"/>
              </a:rPr>
              <a:t>cheryl.mcnulty@gov.scot</a:t>
            </a:r>
            <a:endParaRPr lang="en-GB" dirty="0"/>
          </a:p>
          <a:p>
            <a:pPr marL="0" indent="0">
              <a:buNone/>
            </a:pPr>
            <a:endParaRPr lang="en-GB" dirty="0"/>
          </a:p>
          <a:p>
            <a:pPr marL="0" indent="0">
              <a:buNone/>
            </a:pPr>
            <a:r>
              <a:rPr lang="en-GB" b="1" dirty="0" smtClean="0"/>
              <a:t>Consumer Policy &amp; Interventions Team</a:t>
            </a:r>
          </a:p>
        </p:txBody>
      </p:sp>
      <p:pic>
        <p:nvPicPr>
          <p:cNvPr id="6" name="Picture 5"/>
          <p:cNvPicPr>
            <a:picLocks noChangeAspect="1"/>
          </p:cNvPicPr>
          <p:nvPr/>
        </p:nvPicPr>
        <p:blipFill>
          <a:blip r:embed="rId3"/>
          <a:stretch>
            <a:fillRect/>
          </a:stretch>
        </p:blipFill>
        <p:spPr>
          <a:xfrm>
            <a:off x="2627784" y="1936072"/>
            <a:ext cx="3528392" cy="1524000"/>
          </a:xfrm>
          <a:prstGeom prst="rect">
            <a:avLst/>
          </a:prstGeom>
        </p:spPr>
      </p:pic>
    </p:spTree>
    <p:extLst>
      <p:ext uri="{BB962C8B-B14F-4D97-AF65-F5344CB8AC3E}">
        <p14:creationId xmlns:p14="http://schemas.microsoft.com/office/powerpoint/2010/main" val="248821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Fairer Scotland</a:t>
            </a:r>
            <a:endParaRPr lang="en-GB" sz="3200" dirty="0"/>
          </a:p>
        </p:txBody>
      </p:sp>
      <p:pic>
        <p:nvPicPr>
          <p:cNvPr id="4" name="Content Placeholder 3"/>
          <p:cNvPicPr>
            <a:picLocks noGrp="1" noChangeAspect="1"/>
          </p:cNvPicPr>
          <p:nvPr>
            <p:ph idx="1"/>
          </p:nvPr>
        </p:nvPicPr>
        <p:blipFill>
          <a:blip r:embed="rId2"/>
          <a:stretch>
            <a:fillRect/>
          </a:stretch>
        </p:blipFill>
        <p:spPr>
          <a:xfrm>
            <a:off x="7020272" y="1412776"/>
            <a:ext cx="1333500" cy="1685925"/>
          </a:xfrm>
          <a:prstGeom prst="rect">
            <a:avLst/>
          </a:prstGeom>
        </p:spPr>
      </p:pic>
      <p:sp>
        <p:nvSpPr>
          <p:cNvPr id="7" name="Rectangle 6"/>
          <p:cNvSpPr/>
          <p:nvPr/>
        </p:nvSpPr>
        <p:spPr>
          <a:xfrm>
            <a:off x="539552" y="474345"/>
            <a:ext cx="6318448" cy="5509200"/>
          </a:xfrm>
          <a:prstGeom prst="rect">
            <a:avLst/>
          </a:prstGeom>
        </p:spPr>
        <p:txBody>
          <a:bodyPr wrap="square">
            <a:spAutoFit/>
          </a:bodyPr>
          <a:lstStyle/>
          <a:p>
            <a:endParaRPr lang="en-GB" sz="1600" dirty="0" smtClean="0"/>
          </a:p>
          <a:p>
            <a:r>
              <a:rPr lang="en-GB" sz="1600" dirty="0"/>
              <a:t>In October 2016, the Fairer Scotland Action Plan was launched. The plan is a clear commitment to the people of Scotland </a:t>
            </a:r>
            <a:r>
              <a:rPr lang="en-GB" sz="1600" dirty="0" smtClean="0"/>
              <a:t>that the Scottish Government is </a:t>
            </a:r>
            <a:r>
              <a:rPr lang="en-GB" sz="1600" dirty="0"/>
              <a:t>taking long term action to change our society and make it a fairer and more equal place to live.</a:t>
            </a:r>
          </a:p>
          <a:p>
            <a:endParaRPr lang="en-GB" sz="1600" dirty="0" smtClean="0"/>
          </a:p>
          <a:p>
            <a:pPr marL="285750" indent="-285750">
              <a:buFont typeface="Wingdings" panose="05000000000000000000" pitchFamily="2" charset="2"/>
              <a:buChar char="ü"/>
            </a:pPr>
            <a:r>
              <a:rPr lang="en-GB" sz="1600" dirty="0"/>
              <a:t>Consumer fairness is a key priority for </a:t>
            </a:r>
            <a:r>
              <a:rPr lang="en-GB" sz="1600" dirty="0" smtClean="0"/>
              <a:t>this </a:t>
            </a:r>
            <a:r>
              <a:rPr lang="en-GB" sz="1600" dirty="0"/>
              <a:t>government</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smtClean="0"/>
              <a:t>We </a:t>
            </a:r>
            <a:r>
              <a:rPr lang="en-GB" sz="1600" dirty="0"/>
              <a:t>cannot achieve the kind of inclusive growth we want if consumers are not treated fairly, or don’t feel able to use their spending power to reflect the things they care about as citizens</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a:t>Systemic consumer harm, or unequal consumer outcomes, can have far-reaching consequences, for example, those who live in poverty routinely paying more for essential goods and services</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a:t>Consumers need a strong champion to challenge these inequalities, </a:t>
            </a:r>
            <a:r>
              <a:rPr lang="en-GB" sz="1600" dirty="0" smtClean="0"/>
              <a:t>and </a:t>
            </a:r>
            <a:r>
              <a:rPr lang="en-GB" sz="1600" dirty="0"/>
              <a:t>to empower them to speak up for themselves.</a:t>
            </a:r>
          </a:p>
        </p:txBody>
      </p:sp>
    </p:spTree>
    <p:extLst>
      <p:ext uri="{BB962C8B-B14F-4D97-AF65-F5344CB8AC3E}">
        <p14:creationId xmlns:p14="http://schemas.microsoft.com/office/powerpoint/2010/main" val="720117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Scottish Energy Strategy – the future of energy in Scotland</a:t>
            </a:r>
            <a:endParaRPr lang="en-GB" sz="2000" dirty="0"/>
          </a:p>
        </p:txBody>
      </p:sp>
      <p:sp>
        <p:nvSpPr>
          <p:cNvPr id="4" name="Content Placeholder 3"/>
          <p:cNvSpPr>
            <a:spLocks noGrp="1"/>
          </p:cNvSpPr>
          <p:nvPr>
            <p:ph idx="1"/>
          </p:nvPr>
        </p:nvSpPr>
        <p:spPr>
          <a:xfrm>
            <a:off x="254001" y="657041"/>
            <a:ext cx="8640535" cy="5471910"/>
          </a:xfrm>
        </p:spPr>
        <p:txBody>
          <a:bodyPr/>
          <a:lstStyle/>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80728"/>
            <a:ext cx="2232248" cy="1944216"/>
          </a:xfrm>
          <a:prstGeom prst="rect">
            <a:avLst/>
          </a:prstGeom>
        </p:spPr>
      </p:pic>
      <p:pic>
        <p:nvPicPr>
          <p:cNvPr id="6" name="Picture 5"/>
          <p:cNvPicPr>
            <a:picLocks noChangeAspect="1"/>
          </p:cNvPicPr>
          <p:nvPr/>
        </p:nvPicPr>
        <p:blipFill>
          <a:blip r:embed="rId4"/>
          <a:stretch>
            <a:fillRect/>
          </a:stretch>
        </p:blipFill>
        <p:spPr>
          <a:xfrm>
            <a:off x="3690238" y="1403832"/>
            <a:ext cx="4285859" cy="1398118"/>
          </a:xfrm>
          <a:prstGeom prst="rect">
            <a:avLst/>
          </a:prstGeom>
        </p:spPr>
      </p:pic>
      <p:pic>
        <p:nvPicPr>
          <p:cNvPr id="7" name="Picture 6"/>
          <p:cNvPicPr>
            <a:picLocks noChangeAspect="1"/>
          </p:cNvPicPr>
          <p:nvPr/>
        </p:nvPicPr>
        <p:blipFill>
          <a:blip r:embed="rId5"/>
          <a:stretch>
            <a:fillRect/>
          </a:stretch>
        </p:blipFill>
        <p:spPr>
          <a:xfrm>
            <a:off x="755577" y="4077073"/>
            <a:ext cx="7776863" cy="1811240"/>
          </a:xfrm>
          <a:prstGeom prst="rect">
            <a:avLst/>
          </a:prstGeom>
        </p:spPr>
      </p:pic>
      <p:sp>
        <p:nvSpPr>
          <p:cNvPr id="8" name="TextBox 7"/>
          <p:cNvSpPr txBox="1"/>
          <p:nvPr/>
        </p:nvSpPr>
        <p:spPr>
          <a:xfrm>
            <a:off x="1547664" y="3692368"/>
            <a:ext cx="4896544" cy="384705"/>
          </a:xfrm>
          <a:prstGeom prst="rect">
            <a:avLst/>
          </a:prstGeom>
          <a:noFill/>
        </p:spPr>
        <p:txBody>
          <a:bodyPr wrap="square" lIns="91423" tIns="45712" rIns="91423" bIns="45712" rtlCol="0">
            <a:spAutoFit/>
          </a:bodyPr>
          <a:lstStyle/>
          <a:p>
            <a:pPr algn="ctr"/>
            <a:r>
              <a:rPr lang="en-GB" sz="1900" b="1" dirty="0" smtClean="0">
                <a:solidFill>
                  <a:schemeClr val="tx1"/>
                </a:solidFill>
              </a:rPr>
              <a:t>Strategic Priorities</a:t>
            </a:r>
          </a:p>
        </p:txBody>
      </p:sp>
      <p:sp>
        <p:nvSpPr>
          <p:cNvPr id="9" name="TextBox 8"/>
          <p:cNvSpPr txBox="1"/>
          <p:nvPr/>
        </p:nvSpPr>
        <p:spPr>
          <a:xfrm flipH="1">
            <a:off x="3690238" y="836712"/>
            <a:ext cx="3978106" cy="384705"/>
          </a:xfrm>
          <a:prstGeom prst="rect">
            <a:avLst/>
          </a:prstGeom>
          <a:noFill/>
        </p:spPr>
        <p:txBody>
          <a:bodyPr wrap="square" lIns="91423" tIns="45712" rIns="91423" bIns="45712" rtlCol="0">
            <a:spAutoFit/>
          </a:bodyPr>
          <a:lstStyle/>
          <a:p>
            <a:pPr algn="ctr"/>
            <a:r>
              <a:rPr lang="en-GB" sz="1900" b="1" dirty="0" smtClean="0">
                <a:solidFill>
                  <a:schemeClr val="tx1"/>
                </a:solidFill>
              </a:rPr>
              <a:t>Principles</a:t>
            </a:r>
          </a:p>
        </p:txBody>
      </p:sp>
    </p:spTree>
    <p:extLst>
      <p:ext uri="{BB962C8B-B14F-4D97-AF65-F5344CB8AC3E}">
        <p14:creationId xmlns:p14="http://schemas.microsoft.com/office/powerpoint/2010/main" val="1757502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Consumer engagement and protection</a:t>
            </a:r>
            <a:endParaRPr lang="en-GB" sz="3200" dirty="0"/>
          </a:p>
        </p:txBody>
      </p:sp>
      <p:sp>
        <p:nvSpPr>
          <p:cNvPr id="4" name="Content Placeholder 3"/>
          <p:cNvSpPr>
            <a:spLocks noGrp="1"/>
          </p:cNvSpPr>
          <p:nvPr>
            <p:ph idx="1"/>
          </p:nvPr>
        </p:nvSpPr>
        <p:spPr>
          <a:xfrm>
            <a:off x="254001" y="657041"/>
            <a:ext cx="8640535" cy="5471910"/>
          </a:xfrm>
        </p:spPr>
        <p:txBody>
          <a:bodyPr/>
          <a:lstStyle/>
          <a:p>
            <a:pPr marL="0" indent="0">
              <a:buNone/>
            </a:pPr>
            <a:endParaRPr lang="en-GB" dirty="0" smtClean="0"/>
          </a:p>
          <a:p>
            <a:pPr marL="0" indent="0">
              <a:buNone/>
            </a:pPr>
            <a:endParaRPr lang="en-GB" dirty="0" smtClean="0"/>
          </a:p>
          <a:p>
            <a:pPr marL="0" indent="0" algn="ctr">
              <a:buNone/>
            </a:pPr>
            <a:r>
              <a:rPr lang="en-GB" sz="3200" dirty="0" smtClean="0"/>
              <a:t>We will work hard to protect consumers from excessive or avoidable costs and promote the benefits of smarter domestic energy applications and systems.</a:t>
            </a:r>
            <a:endParaRPr lang="en-GB" sz="3200" dirty="0"/>
          </a:p>
        </p:txBody>
      </p:sp>
    </p:spTree>
    <p:extLst>
      <p:ext uri="{BB962C8B-B14F-4D97-AF65-F5344CB8AC3E}">
        <p14:creationId xmlns:p14="http://schemas.microsoft.com/office/powerpoint/2010/main" val="239332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Consumer engagement &amp; protection</a:t>
            </a:r>
            <a:endParaRPr lang="en-GB" sz="3200" dirty="0"/>
          </a:p>
        </p:txBody>
      </p:sp>
      <p:sp>
        <p:nvSpPr>
          <p:cNvPr id="4" name="Content Placeholder 3"/>
          <p:cNvSpPr>
            <a:spLocks noGrp="1"/>
          </p:cNvSpPr>
          <p:nvPr>
            <p:ph idx="1"/>
          </p:nvPr>
        </p:nvSpPr>
        <p:spPr>
          <a:xfrm>
            <a:off x="254001" y="657041"/>
            <a:ext cx="8640535" cy="5471910"/>
          </a:xfrm>
        </p:spPr>
        <p:txBody>
          <a:bodyPr/>
          <a:lstStyle/>
          <a:p>
            <a:pPr marL="0" indent="0">
              <a:buNone/>
            </a:pPr>
            <a:r>
              <a:rPr lang="en-GB" sz="1600" b="1" dirty="0" smtClean="0"/>
              <a:t>SCOTTISH GOVERNMENT ACTIONS –</a:t>
            </a:r>
          </a:p>
          <a:p>
            <a:pPr>
              <a:buFont typeface="Wingdings" panose="05000000000000000000" pitchFamily="2" charset="2"/>
              <a:buChar char="q"/>
            </a:pPr>
            <a:r>
              <a:rPr lang="en-GB" sz="1400" b="1" dirty="0" smtClean="0">
                <a:solidFill>
                  <a:srgbClr val="FF0000"/>
                </a:solidFill>
              </a:rPr>
              <a:t>Develop </a:t>
            </a:r>
            <a:r>
              <a:rPr lang="en-GB" sz="1400" b="1" dirty="0">
                <a:solidFill>
                  <a:srgbClr val="FF0000"/>
                </a:solidFill>
              </a:rPr>
              <a:t>an energy consumer Action Plan to look </a:t>
            </a:r>
            <a:r>
              <a:rPr lang="en-GB" sz="1400" b="1" dirty="0" smtClean="0">
                <a:solidFill>
                  <a:srgbClr val="FF0000"/>
                </a:solidFill>
              </a:rPr>
              <a:t>into consumer </a:t>
            </a:r>
            <a:r>
              <a:rPr lang="en-GB" sz="1400" b="1" dirty="0">
                <a:solidFill>
                  <a:srgbClr val="FF0000"/>
                </a:solidFill>
              </a:rPr>
              <a:t>considerations in more detail across the </a:t>
            </a:r>
            <a:r>
              <a:rPr lang="en-GB" sz="1400" b="1" dirty="0" smtClean="0">
                <a:solidFill>
                  <a:srgbClr val="FF0000"/>
                </a:solidFill>
              </a:rPr>
              <a:t>energy sector.</a:t>
            </a:r>
          </a:p>
          <a:p>
            <a:pPr marL="0" indent="0">
              <a:buNone/>
            </a:pPr>
            <a:endParaRPr lang="en-GB" sz="1400" dirty="0"/>
          </a:p>
          <a:p>
            <a:pPr>
              <a:buFont typeface="Wingdings" panose="05000000000000000000" pitchFamily="2" charset="2"/>
              <a:buChar char="q"/>
            </a:pPr>
            <a:r>
              <a:rPr lang="en-GB" sz="1400" dirty="0" smtClean="0"/>
              <a:t>Hold </a:t>
            </a:r>
            <a:r>
              <a:rPr lang="en-GB" sz="1400" dirty="0"/>
              <a:t>a summit of energy suppliers and consumer groups </a:t>
            </a:r>
            <a:r>
              <a:rPr lang="en-GB" sz="1400" dirty="0" smtClean="0"/>
              <a:t>to address </a:t>
            </a:r>
            <a:r>
              <a:rPr lang="en-GB" sz="1400" dirty="0"/>
              <a:t>the needs of Scottish </a:t>
            </a:r>
            <a:r>
              <a:rPr lang="en-GB" sz="1400" dirty="0" smtClean="0"/>
              <a:t>consumers.</a:t>
            </a:r>
          </a:p>
          <a:p>
            <a:pPr marL="0" indent="0">
              <a:buNone/>
            </a:pPr>
            <a:endParaRPr lang="en-GB" sz="1400" dirty="0" smtClean="0"/>
          </a:p>
          <a:p>
            <a:pPr>
              <a:buFont typeface="Wingdings" panose="05000000000000000000" pitchFamily="2" charset="2"/>
              <a:buChar char="q"/>
            </a:pPr>
            <a:r>
              <a:rPr lang="en-GB" sz="1400" dirty="0" smtClean="0"/>
              <a:t>Consult </a:t>
            </a:r>
            <a:r>
              <a:rPr lang="en-GB" sz="1400" dirty="0"/>
              <a:t>on the most effective way to implement </a:t>
            </a:r>
            <a:r>
              <a:rPr lang="en-GB" sz="1400" dirty="0" smtClean="0"/>
              <a:t>newly devolved </a:t>
            </a:r>
            <a:r>
              <a:rPr lang="en-GB" sz="1400" dirty="0"/>
              <a:t>powers in relation to consumer advice </a:t>
            </a:r>
            <a:r>
              <a:rPr lang="en-GB" sz="1400" dirty="0" smtClean="0"/>
              <a:t>and advocacy.</a:t>
            </a:r>
          </a:p>
          <a:p>
            <a:pPr marL="0" indent="0">
              <a:buNone/>
            </a:pPr>
            <a:endParaRPr lang="en-GB" sz="1400" dirty="0"/>
          </a:p>
          <a:p>
            <a:pPr>
              <a:buFont typeface="Wingdings" panose="05000000000000000000" pitchFamily="2" charset="2"/>
              <a:buChar char="q"/>
            </a:pPr>
            <a:r>
              <a:rPr lang="en-GB" sz="1400" dirty="0" smtClean="0"/>
              <a:t>Put </a:t>
            </a:r>
            <a:r>
              <a:rPr lang="en-GB" sz="1400" dirty="0"/>
              <a:t>in place a robust and accessible framework of </a:t>
            </a:r>
            <a:r>
              <a:rPr lang="en-GB" sz="1400" dirty="0" smtClean="0"/>
              <a:t>consumer protection </a:t>
            </a:r>
            <a:r>
              <a:rPr lang="en-GB" sz="1400" dirty="0"/>
              <a:t>as SEEP develops</a:t>
            </a:r>
            <a:r>
              <a:rPr lang="en-GB" sz="1400" dirty="0" smtClean="0"/>
              <a:t>.</a:t>
            </a:r>
          </a:p>
          <a:p>
            <a:pPr marL="0" indent="0">
              <a:buNone/>
            </a:pPr>
            <a:endParaRPr lang="en-GB" sz="1400" dirty="0"/>
          </a:p>
          <a:p>
            <a:pPr>
              <a:buFont typeface="Wingdings" panose="05000000000000000000" pitchFamily="2" charset="2"/>
              <a:buChar char="q"/>
            </a:pPr>
            <a:r>
              <a:rPr lang="en-GB" sz="1400" dirty="0" smtClean="0"/>
              <a:t>Deliver </a:t>
            </a:r>
            <a:r>
              <a:rPr lang="en-GB" sz="1400" dirty="0"/>
              <a:t>a Smart Meter Advice Project delivered </a:t>
            </a:r>
            <a:r>
              <a:rPr lang="en-GB" sz="1400" dirty="0" smtClean="0"/>
              <a:t>through Home </a:t>
            </a:r>
            <a:r>
              <a:rPr lang="en-GB" sz="1400" dirty="0"/>
              <a:t>Energy Scotland to enable customers to make </a:t>
            </a:r>
            <a:r>
              <a:rPr lang="en-GB" sz="1400" dirty="0" smtClean="0"/>
              <a:t>the most </a:t>
            </a:r>
            <a:r>
              <a:rPr lang="en-GB" sz="1400" dirty="0"/>
              <a:t>of the energy use data provided by their smart </a:t>
            </a:r>
            <a:r>
              <a:rPr lang="en-GB" sz="1400" dirty="0" smtClean="0"/>
              <a:t>meters.</a:t>
            </a:r>
          </a:p>
          <a:p>
            <a:pPr marL="0" indent="0">
              <a:buNone/>
            </a:pPr>
            <a:endParaRPr lang="en-GB" sz="1400" dirty="0" smtClean="0"/>
          </a:p>
          <a:p>
            <a:pPr>
              <a:buFont typeface="Wingdings" panose="05000000000000000000" pitchFamily="2" charset="2"/>
              <a:buChar char="q"/>
            </a:pPr>
            <a:r>
              <a:rPr lang="en-GB" sz="1400" dirty="0" smtClean="0"/>
              <a:t>Fund </a:t>
            </a:r>
            <a:r>
              <a:rPr lang="en-GB" sz="1400" dirty="0"/>
              <a:t>a pilot project to examine how to extend the </a:t>
            </a:r>
            <a:r>
              <a:rPr lang="en-GB" sz="1400" dirty="0" smtClean="0"/>
              <a:t>benefits of </a:t>
            </a:r>
            <a:r>
              <a:rPr lang="en-GB" sz="1400" dirty="0"/>
              <a:t>competition to vulnerable and disengaged consumers </a:t>
            </a:r>
            <a:r>
              <a:rPr lang="en-GB" sz="1400" dirty="0" smtClean="0"/>
              <a:t>– with </a:t>
            </a:r>
            <a:r>
              <a:rPr lang="en-GB" sz="1400" dirty="0"/>
              <a:t>face to face advice and support for them to </a:t>
            </a:r>
            <a:r>
              <a:rPr lang="en-GB" sz="1400" dirty="0" smtClean="0"/>
              <a:t>switch energy </a:t>
            </a:r>
            <a:r>
              <a:rPr lang="en-GB" sz="1400" dirty="0"/>
              <a:t>supplier or tariff</a:t>
            </a:r>
            <a:r>
              <a:rPr lang="en-GB" sz="1400" dirty="0" smtClean="0"/>
              <a:t>.</a:t>
            </a:r>
          </a:p>
          <a:p>
            <a:pPr marL="0" indent="0">
              <a:buNone/>
            </a:pPr>
            <a:endParaRPr lang="en-GB" sz="1400" dirty="0"/>
          </a:p>
          <a:p>
            <a:pPr>
              <a:buFont typeface="Wingdings" panose="05000000000000000000" pitchFamily="2" charset="2"/>
              <a:buChar char="q"/>
            </a:pPr>
            <a:r>
              <a:rPr lang="en-GB" sz="1400" dirty="0" smtClean="0"/>
              <a:t>Introduce </a:t>
            </a:r>
            <a:r>
              <a:rPr lang="en-GB" sz="1400" dirty="0"/>
              <a:t>financial health checks – addressing the </a:t>
            </a:r>
            <a:r>
              <a:rPr lang="en-GB" sz="1400" dirty="0" smtClean="0"/>
              <a:t>poverty premium </a:t>
            </a:r>
            <a:r>
              <a:rPr lang="en-GB" sz="1400" dirty="0"/>
              <a:t>and helping people switch to the lowest tariffs.</a:t>
            </a:r>
            <a:endParaRPr lang="en-GB" sz="1400" dirty="0" smtClean="0"/>
          </a:p>
        </p:txBody>
      </p:sp>
    </p:spTree>
    <p:extLst>
      <p:ext uri="{BB962C8B-B14F-4D97-AF65-F5344CB8AC3E}">
        <p14:creationId xmlns:p14="http://schemas.microsoft.com/office/powerpoint/2010/main" val="3462790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Building Blocks of a Consumer Approach</a:t>
            </a:r>
            <a:endParaRPr lang="en-GB" dirty="0"/>
          </a:p>
        </p:txBody>
      </p:sp>
      <p:sp>
        <p:nvSpPr>
          <p:cNvPr id="3" name="Content Placeholder 2"/>
          <p:cNvSpPr>
            <a:spLocks noGrp="1"/>
          </p:cNvSpPr>
          <p:nvPr>
            <p:ph idx="1"/>
          </p:nvPr>
        </p:nvSpPr>
        <p:spPr>
          <a:xfrm>
            <a:off x="254001" y="836712"/>
            <a:ext cx="8640535" cy="5327894"/>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val="1387738448"/>
              </p:ext>
            </p:extLst>
          </p:nvPr>
        </p:nvGraphicFramePr>
        <p:xfrm>
          <a:off x="254000" y="2401753"/>
          <a:ext cx="8640762" cy="2133600"/>
        </p:xfrm>
        <a:graphic>
          <a:graphicData uri="http://schemas.openxmlformats.org/drawingml/2006/table">
            <a:tbl>
              <a:tblPr firstRow="1" firstCol="1" bandRow="1"/>
              <a:tblGrid>
                <a:gridCol w="745876">
                  <a:extLst>
                    <a:ext uri="{9D8B030D-6E8A-4147-A177-3AD203B41FA5}">
                      <a16:colId xmlns="" xmlns:a16="http://schemas.microsoft.com/office/drawing/2014/main" val="2311853166"/>
                    </a:ext>
                  </a:extLst>
                </a:gridCol>
                <a:gridCol w="1622466">
                  <a:extLst>
                    <a:ext uri="{9D8B030D-6E8A-4147-A177-3AD203B41FA5}">
                      <a16:colId xmlns="" xmlns:a16="http://schemas.microsoft.com/office/drawing/2014/main" val="386255780"/>
                    </a:ext>
                  </a:extLst>
                </a:gridCol>
                <a:gridCol w="1929737">
                  <a:extLst>
                    <a:ext uri="{9D8B030D-6E8A-4147-A177-3AD203B41FA5}">
                      <a16:colId xmlns="" xmlns:a16="http://schemas.microsoft.com/office/drawing/2014/main" val="1501209563"/>
                    </a:ext>
                  </a:extLst>
                </a:gridCol>
                <a:gridCol w="1683177">
                  <a:extLst>
                    <a:ext uri="{9D8B030D-6E8A-4147-A177-3AD203B41FA5}">
                      <a16:colId xmlns="" xmlns:a16="http://schemas.microsoft.com/office/drawing/2014/main" val="1156908235"/>
                    </a:ext>
                  </a:extLst>
                </a:gridCol>
                <a:gridCol w="1940888">
                  <a:extLst>
                    <a:ext uri="{9D8B030D-6E8A-4147-A177-3AD203B41FA5}">
                      <a16:colId xmlns="" xmlns:a16="http://schemas.microsoft.com/office/drawing/2014/main" val="2539769818"/>
                    </a:ext>
                  </a:extLst>
                </a:gridCol>
                <a:gridCol w="718618">
                  <a:extLst>
                    <a:ext uri="{9D8B030D-6E8A-4147-A177-3AD203B41FA5}">
                      <a16:colId xmlns="" xmlns:a16="http://schemas.microsoft.com/office/drawing/2014/main" val="3930043095"/>
                    </a:ext>
                  </a:extLst>
                </a:gridCol>
              </a:tblGrid>
              <a:tr h="401435">
                <a:tc gridSpan="6">
                  <a:txBody>
                    <a:bodyPr/>
                    <a:lstStyle/>
                    <a:p>
                      <a:pPr algn="ctr">
                        <a:spcAft>
                          <a:spcPts val="0"/>
                        </a:spcAft>
                      </a:pPr>
                      <a:r>
                        <a:rPr lang="en-GB" sz="1600" dirty="0">
                          <a:effectLst/>
                          <a:latin typeface="Arial Black" panose="020B0A04020102020204" pitchFamily="34" charset="0"/>
                          <a:ea typeface="Times New Roman" panose="02020603050405020304" pitchFamily="18" charset="0"/>
                          <a:cs typeface="Times New Roman" panose="02020603050405020304" pitchFamily="18" charset="0"/>
                        </a:rPr>
                        <a:t>Consumer Vision &amp; Action Plan Building Blocks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100" dirty="0">
                          <a:effectLst/>
                          <a:latin typeface="Calibri" panose="020F0502020204030204" pitchFamily="34" charset="0"/>
                          <a:ea typeface="Times New Roman" panose="02020603050405020304" pitchFamily="18" charset="0"/>
                          <a:cs typeface="Arial" panose="020B0604020202020204" pitchFamily="34" charset="0"/>
                        </a:rPr>
                        <a:t>Transform the way consumer issues are viewed and tackled in </a:t>
                      </a:r>
                      <a:r>
                        <a:rPr lang="en-GB"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Scotland to deliver an equitable market that serves </a:t>
                      </a: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all domestic energy consumers</a:t>
                      </a:r>
                      <a:r>
                        <a:rPr lang="en-GB"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en-GB" sz="11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fairly, now and in future</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475796249"/>
                  </a:ext>
                </a:extLst>
              </a:tr>
              <a:tr h="1473787">
                <a:tc>
                  <a:txBody>
                    <a:bodyPr/>
                    <a:lstStyle/>
                    <a:p>
                      <a:pPr algn="ctr">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Arial Black" panose="020B0A04020102020204" pitchFamily="34" charset="0"/>
                          <a:ea typeface="Times New Roman" panose="02020603050405020304" pitchFamily="18" charset="0"/>
                          <a:cs typeface="Times New Roman" panose="02020603050405020304" pitchFamily="18" charset="0"/>
                        </a:rPr>
                        <a:t>LISTEN &amp; ACT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400"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Listen to – and act on – what consumers tell us about their priorities, needs and interests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Arial Black" panose="020B0A04020102020204" pitchFamily="34" charset="0"/>
                          <a:ea typeface="Times New Roman" panose="02020603050405020304" pitchFamily="18" charset="0"/>
                          <a:cs typeface="Times New Roman" panose="02020603050405020304" pitchFamily="18" charset="0"/>
                        </a:rPr>
                        <a:t>ENGAGE &amp; EMPOWER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Give consumers the tools, advice and confidence to unlock the benefits of the future energy system at an individual and societal level</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smtClean="0">
                          <a:effectLst/>
                          <a:latin typeface="Arial Black" panose="020B0A04020102020204" pitchFamily="34" charset="0"/>
                          <a:ea typeface="Times New Roman" panose="02020603050405020304" pitchFamily="18" charset="0"/>
                          <a:cs typeface="Times New Roman" panose="02020603050405020304" pitchFamily="18" charset="0"/>
                        </a:rPr>
                        <a:t>PROTECT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Embed ongoing consideration of consumer impacts and behaviours into Scottish Government’s energy policy and decision making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Arial Black" panose="020B0A04020102020204" pitchFamily="34" charset="0"/>
                          <a:ea typeface="Times New Roman" panose="02020603050405020304" pitchFamily="18" charset="0"/>
                          <a:cs typeface="Times New Roman" panose="02020603050405020304" pitchFamily="18" charset="0"/>
                        </a:rPr>
                        <a:t>INNOVATE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spcAft>
                          <a:spcPts val="0"/>
                        </a:spcAf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Develop and trial new solutions – big and small – to persistent and emerging problems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906" marR="66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0089841"/>
                  </a:ext>
                </a:extLst>
              </a:tr>
            </a:tbl>
          </a:graphicData>
        </a:graphic>
      </p:graphicFrame>
      <p:pic>
        <p:nvPicPr>
          <p:cNvPr id="25"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36967"/>
            <a:ext cx="875665" cy="963295"/>
          </a:xfrm>
          <a:prstGeom prst="rect">
            <a:avLst/>
          </a:prstGeom>
          <a:noFill/>
          <a:ln>
            <a:noFill/>
          </a:ln>
        </p:spPr>
      </p:pic>
      <p:pic>
        <p:nvPicPr>
          <p:cNvPr id="16" name="Picture 15"/>
          <p:cNvPicPr>
            <a:picLocks noChangeAspect="1"/>
          </p:cNvPicPr>
          <p:nvPr/>
        </p:nvPicPr>
        <p:blipFill>
          <a:blip r:embed="rId4"/>
          <a:stretch>
            <a:fillRect/>
          </a:stretch>
        </p:blipFill>
        <p:spPr>
          <a:xfrm>
            <a:off x="3995936" y="1144747"/>
            <a:ext cx="902286" cy="963251"/>
          </a:xfrm>
          <a:prstGeom prst="rect">
            <a:avLst/>
          </a:prstGeom>
        </p:spPr>
      </p:pic>
      <p:pic>
        <p:nvPicPr>
          <p:cNvPr id="17" name="Picture 16"/>
          <p:cNvPicPr>
            <a:picLocks noChangeAspect="1"/>
          </p:cNvPicPr>
          <p:nvPr/>
        </p:nvPicPr>
        <p:blipFill>
          <a:blip r:embed="rId5"/>
          <a:stretch>
            <a:fillRect/>
          </a:stretch>
        </p:blipFill>
        <p:spPr>
          <a:xfrm>
            <a:off x="7550949" y="1082119"/>
            <a:ext cx="951058" cy="1072989"/>
          </a:xfrm>
          <a:prstGeom prst="rect">
            <a:avLst/>
          </a:prstGeom>
        </p:spPr>
      </p:pic>
      <p:pic>
        <p:nvPicPr>
          <p:cNvPr id="28" name="Picture 27"/>
          <p:cNvPicPr/>
          <p:nvPr/>
        </p:nvPicPr>
        <p:blipFill>
          <a:blip r:embed="rId6">
            <a:extLst>
              <a:ext uri="{28A0092B-C50C-407E-A947-70E740481C1C}">
                <a14:useLocalDpi xmlns:a14="http://schemas.microsoft.com/office/drawing/2010/main" val="0"/>
              </a:ext>
            </a:extLst>
          </a:blip>
          <a:srcRect/>
          <a:stretch>
            <a:fillRect/>
          </a:stretch>
        </p:blipFill>
        <p:spPr bwMode="auto">
          <a:xfrm>
            <a:off x="126866" y="4705827"/>
            <a:ext cx="778510" cy="875665"/>
          </a:xfrm>
          <a:prstGeom prst="rect">
            <a:avLst/>
          </a:prstGeom>
          <a:noFill/>
          <a:ln>
            <a:noFill/>
          </a:ln>
        </p:spPr>
      </p:pic>
      <p:pic>
        <p:nvPicPr>
          <p:cNvPr id="18" name="Picture 17"/>
          <p:cNvPicPr>
            <a:picLocks noChangeAspect="1"/>
          </p:cNvPicPr>
          <p:nvPr/>
        </p:nvPicPr>
        <p:blipFill>
          <a:blip r:embed="rId7"/>
          <a:stretch>
            <a:fillRect/>
          </a:stretch>
        </p:blipFill>
        <p:spPr>
          <a:xfrm>
            <a:off x="1698327" y="4736823"/>
            <a:ext cx="847417" cy="786452"/>
          </a:xfrm>
          <a:prstGeom prst="rect">
            <a:avLst/>
          </a:prstGeom>
        </p:spPr>
      </p:pic>
      <p:pic>
        <p:nvPicPr>
          <p:cNvPr id="19" name="Picture 18"/>
          <p:cNvPicPr>
            <a:picLocks noChangeAspect="1"/>
          </p:cNvPicPr>
          <p:nvPr/>
        </p:nvPicPr>
        <p:blipFill>
          <a:blip r:embed="rId8"/>
          <a:stretch>
            <a:fillRect/>
          </a:stretch>
        </p:blipFill>
        <p:spPr>
          <a:xfrm>
            <a:off x="3072997" y="4756151"/>
            <a:ext cx="883997" cy="883997"/>
          </a:xfrm>
          <a:prstGeom prst="rect">
            <a:avLst/>
          </a:prstGeom>
        </p:spPr>
      </p:pic>
      <p:pic>
        <p:nvPicPr>
          <p:cNvPr id="20" name="Picture 19"/>
          <p:cNvPicPr>
            <a:picLocks noChangeAspect="1"/>
          </p:cNvPicPr>
          <p:nvPr/>
        </p:nvPicPr>
        <p:blipFill>
          <a:blip r:embed="rId9"/>
          <a:stretch>
            <a:fillRect/>
          </a:stretch>
        </p:blipFill>
        <p:spPr>
          <a:xfrm>
            <a:off x="4768450" y="4762248"/>
            <a:ext cx="883997" cy="877900"/>
          </a:xfrm>
          <a:prstGeom prst="rect">
            <a:avLst/>
          </a:prstGeom>
        </p:spPr>
      </p:pic>
      <p:pic>
        <p:nvPicPr>
          <p:cNvPr id="21" name="Picture 20"/>
          <p:cNvPicPr>
            <a:picLocks noChangeAspect="1"/>
          </p:cNvPicPr>
          <p:nvPr/>
        </p:nvPicPr>
        <p:blipFill>
          <a:blip r:embed="rId10"/>
          <a:stretch>
            <a:fillRect/>
          </a:stretch>
        </p:blipFill>
        <p:spPr>
          <a:xfrm>
            <a:off x="6176532" y="4925329"/>
            <a:ext cx="1188823" cy="621846"/>
          </a:xfrm>
          <a:prstGeom prst="rect">
            <a:avLst/>
          </a:prstGeom>
        </p:spPr>
      </p:pic>
      <p:pic>
        <p:nvPicPr>
          <p:cNvPr id="22" name="Picture 21"/>
          <p:cNvPicPr>
            <a:picLocks noChangeAspect="1"/>
          </p:cNvPicPr>
          <p:nvPr/>
        </p:nvPicPr>
        <p:blipFill>
          <a:blip r:embed="rId11"/>
          <a:stretch>
            <a:fillRect/>
          </a:stretch>
        </p:blipFill>
        <p:spPr>
          <a:xfrm>
            <a:off x="7892608" y="4651510"/>
            <a:ext cx="701101" cy="865707"/>
          </a:xfrm>
          <a:prstGeom prst="rect">
            <a:avLst/>
          </a:prstGeom>
        </p:spPr>
      </p:pic>
      <p:pic>
        <p:nvPicPr>
          <p:cNvPr id="23" name="Picture 22"/>
          <p:cNvPicPr>
            <a:picLocks noChangeAspect="1"/>
          </p:cNvPicPr>
          <p:nvPr/>
        </p:nvPicPr>
        <p:blipFill>
          <a:blip r:embed="rId12"/>
          <a:stretch>
            <a:fillRect/>
          </a:stretch>
        </p:blipFill>
        <p:spPr>
          <a:xfrm>
            <a:off x="279314" y="5602070"/>
            <a:ext cx="8864686" cy="439329"/>
          </a:xfrm>
          <a:prstGeom prst="rect">
            <a:avLst/>
          </a:prstGeom>
        </p:spPr>
      </p:pic>
    </p:spTree>
    <p:extLst>
      <p:ext uri="{BB962C8B-B14F-4D97-AF65-F5344CB8AC3E}">
        <p14:creationId xmlns:p14="http://schemas.microsoft.com/office/powerpoint/2010/main" val="2891131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Energy Consumer Vision &amp; Action Plan</a:t>
            </a:r>
            <a:endParaRPr lang="en-GB" sz="2400" dirty="0"/>
          </a:p>
        </p:txBody>
      </p:sp>
      <p:sp>
        <p:nvSpPr>
          <p:cNvPr id="3" name="Content Placeholder 2"/>
          <p:cNvSpPr>
            <a:spLocks noGrp="1"/>
          </p:cNvSpPr>
          <p:nvPr>
            <p:ph idx="1"/>
          </p:nvPr>
        </p:nvSpPr>
        <p:spPr/>
        <p:txBody>
          <a:bodyPr/>
          <a:lstStyle/>
          <a:p>
            <a:pPr marL="0" indent="0">
              <a:buNone/>
            </a:pPr>
            <a:r>
              <a:rPr lang="en-GB" sz="2400" b="1" dirty="0" smtClean="0"/>
              <a:t>Why </a:t>
            </a:r>
            <a:r>
              <a:rPr lang="en-GB" sz="2400" b="1" dirty="0"/>
              <a:t>is this important</a:t>
            </a:r>
            <a:r>
              <a:rPr lang="en-GB" sz="2400" b="1" dirty="0" smtClean="0"/>
              <a:t>?</a:t>
            </a:r>
          </a:p>
          <a:p>
            <a:r>
              <a:rPr lang="en-GB" sz="2400" dirty="0" smtClean="0"/>
              <a:t>Many </a:t>
            </a:r>
            <a:r>
              <a:rPr lang="en-GB" sz="2400" dirty="0"/>
              <a:t>of our energy and climate change targets </a:t>
            </a:r>
            <a:r>
              <a:rPr lang="en-GB" sz="2400" dirty="0" smtClean="0"/>
              <a:t>– from electric vehicles to energy efficiency – depend on </a:t>
            </a:r>
            <a:r>
              <a:rPr lang="en-GB" sz="2400" dirty="0"/>
              <a:t>consumer’s ability and willingness to change attitudes and behaviours. Yet policy makers don’t always consider how consumers will respond to otherwise carefully designed interventions. </a:t>
            </a:r>
          </a:p>
          <a:p>
            <a:pPr marL="0" indent="0">
              <a:buNone/>
            </a:pPr>
            <a:r>
              <a:rPr lang="en-GB" sz="2400" dirty="0" smtClean="0"/>
              <a:t> </a:t>
            </a:r>
            <a:endParaRPr lang="en-GB" sz="2400" dirty="0"/>
          </a:p>
          <a:p>
            <a:r>
              <a:rPr lang="en-GB" sz="2400" dirty="0"/>
              <a:t>We have commissioned research by CAG Consultants and Centre for Sustainable Energy to do a review of changes in the energy landscape and the likely impacts on consumers, and to develop Scottish consumer “types” which policy makers can use as part of impact assessments</a:t>
            </a:r>
          </a:p>
        </p:txBody>
      </p:sp>
    </p:spTree>
    <p:extLst>
      <p:ext uri="{BB962C8B-B14F-4D97-AF65-F5344CB8AC3E}">
        <p14:creationId xmlns:p14="http://schemas.microsoft.com/office/powerpoint/2010/main" val="16396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Energy Consumer Vision &amp; Action Plan</a:t>
            </a:r>
            <a:endParaRPr lang="en-GB" sz="2000" dirty="0"/>
          </a:p>
        </p:txBody>
      </p:sp>
      <p:sp>
        <p:nvSpPr>
          <p:cNvPr id="3" name="Content Placeholder 2"/>
          <p:cNvSpPr>
            <a:spLocks noGrp="1"/>
          </p:cNvSpPr>
          <p:nvPr>
            <p:ph idx="1"/>
          </p:nvPr>
        </p:nvSpPr>
        <p:spPr/>
        <p:txBody>
          <a:bodyPr/>
          <a:lstStyle/>
          <a:p>
            <a:r>
              <a:rPr lang="en-GB" sz="2400" b="1" dirty="0"/>
              <a:t>What difference will this make</a:t>
            </a:r>
            <a:r>
              <a:rPr lang="en-GB" sz="2400" b="1" dirty="0" smtClean="0"/>
              <a:t>?</a:t>
            </a:r>
            <a:endParaRPr lang="en-GB" sz="2400" dirty="0"/>
          </a:p>
          <a:p>
            <a:pPr lvl="1">
              <a:buFont typeface="Courier New" panose="02070309020205020404" pitchFamily="49" charset="0"/>
              <a:buChar char="o"/>
            </a:pPr>
            <a:r>
              <a:rPr lang="en-GB" sz="2400" dirty="0" smtClean="0"/>
              <a:t>Present </a:t>
            </a:r>
            <a:r>
              <a:rPr lang="en-GB" sz="2400" dirty="0"/>
              <a:t>a </a:t>
            </a:r>
            <a:r>
              <a:rPr lang="en-GB" sz="2400" b="1" dirty="0"/>
              <a:t>single vision </a:t>
            </a:r>
            <a:r>
              <a:rPr lang="en-GB" sz="2400" dirty="0"/>
              <a:t>to unite Scottish Government and partners around clear consumer outcomes</a:t>
            </a:r>
            <a:r>
              <a:rPr lang="en-GB" sz="2400" b="1" dirty="0"/>
              <a:t> </a:t>
            </a:r>
            <a:r>
              <a:rPr lang="en-GB" sz="2400" dirty="0"/>
              <a:t>and actions</a:t>
            </a:r>
          </a:p>
          <a:p>
            <a:pPr lvl="1">
              <a:buFont typeface="Courier New" panose="02070309020205020404" pitchFamily="49" charset="0"/>
              <a:buChar char="o"/>
            </a:pPr>
            <a:r>
              <a:rPr lang="en-GB" sz="2400" b="1" dirty="0"/>
              <a:t>Maximise the success</a:t>
            </a:r>
            <a:r>
              <a:rPr lang="en-GB" sz="2400" dirty="0"/>
              <a:t> of policy by designing interventions with and for Scottish consumers </a:t>
            </a:r>
          </a:p>
          <a:p>
            <a:pPr lvl="1">
              <a:buFont typeface="Courier New" panose="02070309020205020404" pitchFamily="49" charset="0"/>
              <a:buChar char="o"/>
            </a:pPr>
            <a:r>
              <a:rPr lang="en-GB" sz="2400" b="1" dirty="0"/>
              <a:t>Re-build trust</a:t>
            </a:r>
            <a:r>
              <a:rPr lang="en-GB" sz="2400" dirty="0"/>
              <a:t> in the energy market by increasing consumer understanding and confidence</a:t>
            </a:r>
          </a:p>
          <a:p>
            <a:pPr lvl="1">
              <a:buFont typeface="Courier New" panose="02070309020205020404" pitchFamily="49" charset="0"/>
              <a:buChar char="o"/>
            </a:pPr>
            <a:r>
              <a:rPr lang="en-GB" sz="2400" dirty="0"/>
              <a:t>Develop and test </a:t>
            </a:r>
            <a:r>
              <a:rPr lang="en-GB" sz="2400" b="1" dirty="0"/>
              <a:t>innovative and creative approaches</a:t>
            </a:r>
            <a:r>
              <a:rPr lang="en-GB" sz="2400" dirty="0"/>
              <a:t> to protecting and empowering consumers.  </a:t>
            </a:r>
          </a:p>
        </p:txBody>
      </p:sp>
    </p:spTree>
    <p:extLst>
      <p:ext uri="{BB962C8B-B14F-4D97-AF65-F5344CB8AC3E}">
        <p14:creationId xmlns:p14="http://schemas.microsoft.com/office/powerpoint/2010/main" val="3544347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Next Steps</a:t>
            </a:r>
            <a:endParaRPr lang="en-GB" sz="3200" dirty="0"/>
          </a:p>
        </p:txBody>
      </p:sp>
      <p:sp>
        <p:nvSpPr>
          <p:cNvPr id="3" name="Content Placeholder 2"/>
          <p:cNvSpPr>
            <a:spLocks noGrp="1"/>
          </p:cNvSpPr>
          <p:nvPr>
            <p:ph idx="1"/>
          </p:nvPr>
        </p:nvSpPr>
        <p:spPr/>
        <p:txBody>
          <a:bodyPr/>
          <a:lstStyle/>
          <a:p>
            <a:pPr marL="0" indent="0">
              <a:buNone/>
            </a:pPr>
            <a:endParaRPr lang="en-GB" sz="2400" dirty="0"/>
          </a:p>
          <a:p>
            <a:pPr marL="0" indent="0">
              <a:buNone/>
            </a:pPr>
            <a:endParaRPr lang="en-GB" sz="2400" dirty="0" smtClean="0"/>
          </a:p>
          <a:p>
            <a:endParaRPr lang="en-GB" sz="2400" dirty="0" smtClean="0"/>
          </a:p>
          <a:p>
            <a:r>
              <a:rPr lang="en-GB" sz="2400" dirty="0" smtClean="0"/>
              <a:t>The Consumer Vision &amp; Action Plan will be published in Spring 2019</a:t>
            </a:r>
          </a:p>
          <a:p>
            <a:endParaRPr lang="en-GB" sz="2400" dirty="0" smtClean="0"/>
          </a:p>
          <a:p>
            <a:r>
              <a:rPr lang="en-GB" sz="2400" dirty="0" smtClean="0"/>
              <a:t>We look forward to working with you as key partners in our ambition to tackle the poverty </a:t>
            </a:r>
            <a:r>
              <a:rPr lang="en-GB" sz="2400" dirty="0"/>
              <a:t>premium, reduce inequality and build a fairer Scotland</a:t>
            </a:r>
            <a:endParaRPr lang="en-GB" sz="2400" dirty="0" smtClean="0"/>
          </a:p>
          <a:p>
            <a:pPr marL="0" indent="0">
              <a:buNone/>
            </a:pPr>
            <a:endParaRPr lang="en-GB" sz="2400" dirty="0" smtClean="0"/>
          </a:p>
        </p:txBody>
      </p:sp>
    </p:spTree>
    <p:extLst>
      <p:ext uri="{BB962C8B-B14F-4D97-AF65-F5344CB8AC3E}">
        <p14:creationId xmlns:p14="http://schemas.microsoft.com/office/powerpoint/2010/main" val="313840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 of energy - All Ener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lnDef>
    <a:txDef>
      <a:spPr>
        <a:noFill/>
      </a:spPr>
      <a:bodyPr wrap="none" lIns="91423" tIns="45712" rIns="91423" bIns="45712" rtlCol="0">
        <a:spAutoFit/>
      </a:bodyPr>
      <a:lstStyle>
        <a:defPPr algn="l">
          <a:defRPr sz="1900" b="1" dirty="0" smtClean="0">
            <a:solidFill>
              <a:schemeClr val="tx1"/>
            </a:solidFill>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 partners">
  <a:themeElements>
    <a:clrScheme name="Custom 67">
      <a:dk1>
        <a:sysClr val="windowText" lastClr="000000"/>
      </a:dk1>
      <a:lt1>
        <a:sysClr val="window" lastClr="FFFFFF"/>
      </a:lt1>
      <a:dk2>
        <a:srgbClr val="511E26"/>
      </a:dk2>
      <a:lt2>
        <a:srgbClr val="FFFFFF"/>
      </a:lt2>
      <a:accent1>
        <a:srgbClr val="0038A2"/>
      </a:accent1>
      <a:accent2>
        <a:srgbClr val="4F2D7F"/>
      </a:accent2>
      <a:accent3>
        <a:srgbClr val="CF0072"/>
      </a:accent3>
      <a:accent4>
        <a:srgbClr val="C7AC96"/>
      </a:accent4>
      <a:accent5>
        <a:srgbClr val="FED100"/>
      </a:accent5>
      <a:accent6>
        <a:srgbClr val="299926"/>
      </a:accent6>
      <a:hlink>
        <a:srgbClr val="511E26"/>
      </a:hlink>
      <a:folHlink>
        <a:srgbClr val="511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A22353862</value>
    </field>
    <field name="Objective-Title">
      <value order="0">Energy Efficient Scotland - SLWG meeting 6 - SG presentation - 25 October</value>
    </field>
    <field name="Objective-Description">
      <value order="0"/>
    </field>
    <field name="Objective-CreationStamp">
      <value order="0">2018-09-07T14:09:26Z</value>
    </field>
    <field name="Objective-IsApproved">
      <value order="0">false</value>
    </field>
    <field name="Objective-IsPublished">
      <value order="0">true</value>
    </field>
    <field name="Objective-DatePublished">
      <value order="0">2018-10-30T11:14:50Z</value>
    </field>
    <field name="Objective-ModificationStamp">
      <value order="0">2018-10-30T11:14:50Z</value>
    </field>
    <field name="Objective-Owner">
      <value order="0">Georgieva-Diaz, Antonia A (U445087)</value>
    </field>
    <field name="Objective-Path">
      <value order="0">Objective Global Folder:SG File Plan:People, communities and living:Housing:Housing - Sustainability Strategy:Advice and policy: Housing - Sustainability Strategy:SEEP Skills and Supply Chain Work-stream: 2016-2021</value>
    </field>
    <field name="Objective-Parent">
      <value order="0">SEEP Skills and Supply Chain Work-stream: 2016-2021</value>
    </field>
    <field name="Objective-State">
      <value order="0">Published</value>
    </field>
    <field name="Objective-VersionId">
      <value order="0">vA31904786</value>
    </field>
    <field name="Objective-Version">
      <value order="0">7.0</value>
    </field>
    <field name="Objective-VersionNumber">
      <value order="0">14</value>
    </field>
    <field name="Objective-VersionComment">
      <value order="0"/>
    </field>
    <field name="Objective-FileNumber">
      <value order="0">CASE/292941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0</TotalTime>
  <Words>648</Words>
  <Application>Microsoft Office PowerPoint</Application>
  <PresentationFormat>On-screen Show (4:3)</PresentationFormat>
  <Paragraphs>95</Paragraphs>
  <Slides>10</Slides>
  <Notes>6</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Future of energy - All Energy presentation</vt:lpstr>
      <vt:lpstr>Custom Design</vt:lpstr>
      <vt:lpstr>Office Theme - partners</vt:lpstr>
      <vt:lpstr>The Future of Energy in Scotland        </vt:lpstr>
      <vt:lpstr>Fairer Scotland</vt:lpstr>
      <vt:lpstr>Scottish Energy Strategy – the future of energy in Scotland</vt:lpstr>
      <vt:lpstr>Consumer engagement and protection</vt:lpstr>
      <vt:lpstr>Consumer engagement &amp; protection</vt:lpstr>
      <vt:lpstr>The Building Blocks of a Consumer Approach</vt:lpstr>
      <vt:lpstr>Energy Consumer Vision &amp; Action Plan</vt:lpstr>
      <vt:lpstr>Energy Consumer Vision &amp; Action Plan</vt:lpstr>
      <vt:lpstr>Next Steps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2019-03-05T10:27:14Z</dcterms:created>
  <dcterms:modified xsi:type="dcterms:W3CDTF">2019-03-05T10:27:24Z</dcterms:modified>
</cp:coreProperties>
</file>