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715000" type="screen16x10"/>
  <p:notesSz cx="6797675" cy="9926638"/>
  <p:embeddedFontLst>
    <p:embeddedFont>
      <p:font typeface="Open Sans"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31AD945-2D96-4D25-AA25-F123EBD0EBA1}">
  <a:tblStyle styleId="{431AD945-2D96-4D25-AA25-F123EBD0EBA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FCD0D1-43CD-4828-BDA3-E3D0CC97B79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61D3386-6A97-414E-A0EB-748B59AC90AB}" styleName="Table_2">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8EFE7"/>
          </a:solidFill>
        </a:fill>
      </a:tcStyle>
    </a:wholeTbl>
    <a:band1H>
      <a:tcTxStyle/>
      <a:tcStyle>
        <a:tcBdr/>
        <a:fill>
          <a:solidFill>
            <a:srgbClr val="F0DFCC"/>
          </a:solidFill>
        </a:fill>
      </a:tcStyle>
    </a:band1H>
    <a:band2H>
      <a:tcTxStyle/>
      <a:tcStyle>
        <a:tcBdr/>
      </a:tcStyle>
    </a:band2H>
    <a:band1V>
      <a:tcTxStyle/>
      <a:tcStyle>
        <a:tcBdr/>
        <a:fill>
          <a:solidFill>
            <a:srgbClr val="F0DF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8EFE7"/>
          </a:solidFill>
        </a:fill>
      </a:tcStyle>
    </a:lastRow>
    <a:seCell>
      <a:tcTxStyle/>
      <a:tcStyle>
        <a:tcBdr/>
      </a:tcStyle>
    </a:seCell>
    <a:swCell>
      <a:tcTxStyle/>
      <a:tcStyle>
        <a:tcBdr/>
      </a:tcStyle>
    </a:swCell>
    <a:firstRow>
      <a:tcTxStyle b="on" i="off"/>
      <a:tcStyle>
        <a:tcBdr/>
        <a:fill>
          <a:solidFill>
            <a:srgbClr val="F8EFE7"/>
          </a:solidFill>
        </a:fill>
      </a:tcStyle>
    </a:firstRow>
    <a:neCell>
      <a:tcTxStyle/>
      <a:tcStyle>
        <a:tcBdr/>
      </a:tcStyle>
    </a:neCell>
    <a:nwCell>
      <a:tcTxStyle/>
      <a:tcStyle>
        <a:tcBdr/>
      </a:tcStyle>
    </a:nwCell>
  </a:tblStyle>
  <a:tblStyle styleId="{A062A17E-BA80-40D6-9C7B-C0CA20935C2E}" styleName="Table_3">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7ECF3"/>
          </a:solidFill>
        </a:fill>
      </a:tcStyle>
    </a:wholeTbl>
    <a:band1H>
      <a:tcTxStyle/>
      <a:tcStyle>
        <a:tcBdr/>
        <a:fill>
          <a:solidFill>
            <a:srgbClr val="CDD7E6"/>
          </a:solidFill>
        </a:fill>
      </a:tcStyle>
    </a:band1H>
    <a:band2H>
      <a:tcTxStyle/>
      <a:tcStyle>
        <a:tcBdr/>
      </a:tcStyle>
    </a:band2H>
    <a:band1V>
      <a:tcTxStyle/>
      <a:tcStyle>
        <a:tcBdr/>
        <a:fill>
          <a:solidFill>
            <a:srgbClr val="CDD7E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7ECF3"/>
          </a:solidFill>
        </a:fill>
      </a:tcStyle>
    </a:lastRow>
    <a:seCell>
      <a:tcTxStyle/>
      <a:tcStyle>
        <a:tcBdr/>
      </a:tcStyle>
    </a:seCell>
    <a:swCell>
      <a:tcTxStyle/>
      <a:tcStyle>
        <a:tcBdr/>
      </a:tcStyle>
    </a:swCell>
    <a:firstRow>
      <a:tcTxStyle b="on" i="off"/>
      <a:tcStyle>
        <a:tcBdr/>
        <a:fill>
          <a:solidFill>
            <a:srgbClr val="E7ECF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9" d="100"/>
          <a:sy n="109" d="100"/>
        </p:scale>
        <p:origin x="-686" y="1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46016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8: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8: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endParaRPr/>
          </a:p>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c895bd32_1_5: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3c895bd32_1_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c895bd32_0_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3c895bd32_0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30: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ee1be6ad_0_1: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8ee1be6ad_0_1: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32: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be9aac55_0_2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ebe9aac55_0_2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6: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66: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5f4ad9ea_0_3: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265f4ad9ea_0_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1100" b="0" i="0" u="none" strike="noStrike" cap="none">
                <a:solidFill>
                  <a:schemeClr val="dk1"/>
                </a:solidFill>
                <a:latin typeface="Arial"/>
                <a:ea typeface="Arial"/>
                <a:cs typeface="Arial"/>
                <a:sym typeface="Arial"/>
              </a:rPr>
              <a:t/>
            </a:r>
            <a:br>
              <a:rPr lang="en-GB"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97e762f84_0_6: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97e762f84_0_6: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4afc9ac9f_0_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4afc9ac9f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65f4ad9ea_0_59: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265f4ad9ea_0_59: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0: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2: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22: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24: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6: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26: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a:t>Dashboard</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TITLE">
    <p:bg>
      <p:bgPr>
        <a:solidFill>
          <a:srgbClr val="FCBB69"/>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16351" t="52999"/>
          <a:stretch/>
        </p:blipFill>
        <p:spPr>
          <a:xfrm>
            <a:off x="0" y="0"/>
            <a:ext cx="6915647" cy="4597242"/>
          </a:xfrm>
          <a:prstGeom prst="rect">
            <a:avLst/>
          </a:prstGeom>
          <a:noFill/>
          <a:ln>
            <a:noFill/>
          </a:ln>
        </p:spPr>
      </p:pic>
      <p:sp>
        <p:nvSpPr>
          <p:cNvPr id="12" name="Google Shape;12;p2"/>
          <p:cNvSpPr txBox="1">
            <a:spLocks noGrp="1"/>
          </p:cNvSpPr>
          <p:nvPr>
            <p:ph type="ctrTitle"/>
          </p:nvPr>
        </p:nvSpPr>
        <p:spPr>
          <a:xfrm>
            <a:off x="443675" y="240527"/>
            <a:ext cx="5661599" cy="31199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CBB69"/>
              </a:buClr>
              <a:buSzPts val="1400"/>
              <a:buFont typeface="Open Sans"/>
              <a:buNone/>
              <a:defRPr sz="4200" b="1" i="0" u="none" strike="noStrike" cap="none">
                <a:solidFill>
                  <a:srgbClr val="FCBB69"/>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13" name="Google Shape;13;p2"/>
          <p:cNvPicPr preferRelativeResize="0"/>
          <p:nvPr/>
        </p:nvPicPr>
        <p:blipFill rotWithShape="1">
          <a:blip r:embed="rId3">
            <a:alphaModFix/>
          </a:blip>
          <a:srcRect/>
          <a:stretch/>
        </p:blipFill>
        <p:spPr>
          <a:xfrm>
            <a:off x="270200" y="4288989"/>
            <a:ext cx="800770" cy="852609"/>
          </a:xfrm>
          <a:prstGeom prst="rect">
            <a:avLst/>
          </a:prstGeom>
          <a:noFill/>
          <a:ln>
            <a:noFill/>
          </a:ln>
        </p:spPr>
      </p:pic>
      <p:sp>
        <p:nvSpPr>
          <p:cNvPr id="14" name="Google Shape;14;p2"/>
          <p:cNvSpPr txBox="1">
            <a:spLocks noGrp="1"/>
          </p:cNvSpPr>
          <p:nvPr>
            <p:ph type="subTitle" idx="1"/>
          </p:nvPr>
        </p:nvSpPr>
        <p:spPr>
          <a:xfrm>
            <a:off x="5842525" y="3642444"/>
            <a:ext cx="2804100" cy="16371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457200" y="4895899"/>
            <a:ext cx="8229600" cy="577199"/>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11"/>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itizens Advice  - Two column Large body">
  <p:cSld name="Citizens Advice  - Two column Large body">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598750" y="1893527"/>
            <a:ext cx="4055099" cy="39699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3pPr>
            <a:lvl4pPr marL="1828800" marR="0" lvl="3"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4pPr>
            <a:lvl5pPr marL="2286000" marR="0" lvl="4"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5pPr>
            <a:lvl6pPr marL="2743200" marR="0" lvl="5"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6pPr>
            <a:lvl7pPr marL="3200400" marR="0" lvl="6"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7pPr>
            <a:lvl8pPr marL="3657600" marR="0" lvl="7"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8pPr>
            <a:lvl9pPr marL="4114800" marR="0" lvl="8" indent="-228600" algn="l" rtl="0">
              <a:lnSpc>
                <a:spcPct val="130000"/>
              </a:lnSpc>
              <a:spcBef>
                <a:spcPts val="900"/>
              </a:spcBef>
              <a:spcAft>
                <a:spcPts val="90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9pPr>
          </a:lstStyle>
          <a:p>
            <a:endParaRPr/>
          </a:p>
        </p:txBody>
      </p:sp>
      <p:sp>
        <p:nvSpPr>
          <p:cNvPr id="17" name="Google Shape;17;p3"/>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3"/>
          </p:nvPr>
        </p:nvSpPr>
        <p:spPr>
          <a:xfrm>
            <a:off x="457200" y="989000"/>
            <a:ext cx="8229600" cy="4433400"/>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t" anchorCtr="0"/>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19" name="Google Shape;19;p3"/>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pic>
        <p:nvPicPr>
          <p:cNvPr id="20" name="Google Shape;20;p3"/>
          <p:cNvPicPr preferRelativeResize="0"/>
          <p:nvPr/>
        </p:nvPicPr>
        <p:blipFill rotWithShape="1">
          <a:blip r:embed="rId2">
            <a:alphaModFix/>
          </a:blip>
          <a:srcRect/>
          <a:stretch/>
        </p:blipFill>
        <p:spPr>
          <a:xfrm>
            <a:off x="116775" y="4327650"/>
            <a:ext cx="866400" cy="866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itizens Advice_Cover_Heritage 2">
  <p:cSld name="Citizens Advice_Cover_Heritage 2">
    <p:bg>
      <p:bgPr>
        <a:solidFill>
          <a:srgbClr val="FCBB69"/>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ubTitle" idx="1"/>
          </p:nvPr>
        </p:nvSpPr>
        <p:spPr>
          <a:xfrm>
            <a:off x="443675" y="2772860"/>
            <a:ext cx="3893399" cy="169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
        <p:nvSpPr>
          <p:cNvPr id="23" name="Google Shape;23;p4"/>
          <p:cNvSpPr txBox="1">
            <a:spLocks noGrp="1"/>
          </p:cNvSpPr>
          <p:nvPr>
            <p:ph type="ctrTitle"/>
          </p:nvPr>
        </p:nvSpPr>
        <p:spPr>
          <a:xfrm>
            <a:off x="443675" y="409861"/>
            <a:ext cx="4123800" cy="31199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24" name="Google Shape;24;p4"/>
          <p:cNvPicPr preferRelativeResize="0"/>
          <p:nvPr/>
        </p:nvPicPr>
        <p:blipFill rotWithShape="1">
          <a:blip r:embed="rId2">
            <a:alphaModFix/>
          </a:blip>
          <a:srcRect/>
          <a:stretch/>
        </p:blipFill>
        <p:spPr>
          <a:xfrm>
            <a:off x="4122675" y="271722"/>
            <a:ext cx="5182703" cy="5171544"/>
          </a:xfrm>
          <a:prstGeom prst="rect">
            <a:avLst/>
          </a:prstGeom>
          <a:noFill/>
          <a:ln>
            <a:noFill/>
          </a:ln>
        </p:spPr>
      </p:pic>
      <p:pic>
        <p:nvPicPr>
          <p:cNvPr id="25" name="Google Shape;25;p4"/>
          <p:cNvPicPr preferRelativeResize="0"/>
          <p:nvPr/>
        </p:nvPicPr>
        <p:blipFill rotWithShape="1">
          <a:blip r:embed="rId3">
            <a:alphaModFix/>
          </a:blip>
          <a:srcRect/>
          <a:stretch/>
        </p:blipFill>
        <p:spPr>
          <a:xfrm>
            <a:off x="270200" y="4288989"/>
            <a:ext cx="800770" cy="8526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itizens Advice_Cover_Heritage 5">
  <p:cSld name="Citizens Advice_Cover_Heritage 5">
    <p:bg>
      <p:bgPr>
        <a:solidFill>
          <a:srgbClr val="FCBB69"/>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subTitle" idx="1"/>
          </p:nvPr>
        </p:nvSpPr>
        <p:spPr>
          <a:xfrm>
            <a:off x="443675" y="2772860"/>
            <a:ext cx="3893399" cy="169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
        <p:nvSpPr>
          <p:cNvPr id="28" name="Google Shape;28;p5"/>
          <p:cNvSpPr txBox="1">
            <a:spLocks noGrp="1"/>
          </p:cNvSpPr>
          <p:nvPr>
            <p:ph type="ctrTitle"/>
          </p:nvPr>
        </p:nvSpPr>
        <p:spPr>
          <a:xfrm>
            <a:off x="443675" y="409861"/>
            <a:ext cx="4041000" cy="31199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29" name="Google Shape;29;p5"/>
          <p:cNvPicPr preferRelativeResize="0"/>
          <p:nvPr/>
        </p:nvPicPr>
        <p:blipFill rotWithShape="1">
          <a:blip r:embed="rId2">
            <a:alphaModFix/>
          </a:blip>
          <a:srcRect/>
          <a:stretch/>
        </p:blipFill>
        <p:spPr>
          <a:xfrm>
            <a:off x="270200" y="4288989"/>
            <a:ext cx="800770" cy="852609"/>
          </a:xfrm>
          <a:prstGeom prst="rect">
            <a:avLst/>
          </a:prstGeom>
          <a:noFill/>
          <a:ln>
            <a:noFill/>
          </a:ln>
        </p:spPr>
      </p:pic>
      <p:pic>
        <p:nvPicPr>
          <p:cNvPr id="30" name="Google Shape;30;p5"/>
          <p:cNvPicPr preferRelativeResize="0"/>
          <p:nvPr/>
        </p:nvPicPr>
        <p:blipFill rotWithShape="1">
          <a:blip r:embed="rId3">
            <a:alphaModFix/>
          </a:blip>
          <a:srcRect l="10770" t="8946" b="15238"/>
          <a:stretch/>
        </p:blipFill>
        <p:spPr>
          <a:xfrm>
            <a:off x="4369850" y="581333"/>
            <a:ext cx="4679023" cy="47034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itizens Advice  - Back cover_Heritage">
  <p:cSld name="Citizens Advice  - Back cover_Heritage">
    <p:bg>
      <p:bgPr>
        <a:solidFill>
          <a:srgbClr val="FCBB69"/>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subTitle" idx="1"/>
          </p:nvPr>
        </p:nvSpPr>
        <p:spPr>
          <a:xfrm>
            <a:off x="1640925" y="4142639"/>
            <a:ext cx="6996600" cy="1136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888"/>
              </a:buClr>
              <a:buSzPts val="1400"/>
              <a:buFont typeface="Open Sans"/>
              <a:buNone/>
              <a:defRPr sz="20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pic>
        <p:nvPicPr>
          <p:cNvPr id="33" name="Google Shape;33;p6"/>
          <p:cNvPicPr preferRelativeResize="0"/>
          <p:nvPr/>
        </p:nvPicPr>
        <p:blipFill rotWithShape="1">
          <a:blip r:embed="rId2">
            <a:alphaModFix/>
          </a:blip>
          <a:srcRect/>
          <a:stretch/>
        </p:blipFill>
        <p:spPr>
          <a:xfrm>
            <a:off x="270200" y="4288989"/>
            <a:ext cx="800770" cy="8526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tizens Advice  - Two column Large body and quote">
  <p:cSld name="Citizens Advice  - Two column Large body and quote">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4598750" y="1893527"/>
            <a:ext cx="4055099" cy="3969900"/>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1pPr>
            <a:lvl2pPr marL="914400" marR="0" lvl="1"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2pPr>
            <a:lvl3pPr marL="1371600" marR="0" lvl="2"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3pPr>
            <a:lvl4pPr marL="1828800" marR="0" lvl="3"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4pPr>
            <a:lvl5pPr marL="2286000" marR="0" lvl="4"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5pPr>
            <a:lvl6pPr marL="2743200" marR="0" lvl="5"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6pPr>
            <a:lvl7pPr marL="3200400" marR="0" lvl="6"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7pPr>
            <a:lvl8pPr marL="3657600" marR="0" lvl="7"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8pPr>
            <a:lvl9pPr marL="4114800" marR="0" lvl="8" indent="-228600" algn="l" rtl="0">
              <a:lnSpc>
                <a:spcPct val="120000"/>
              </a:lnSpc>
              <a:spcBef>
                <a:spcPts val="900"/>
              </a:spcBef>
              <a:spcAft>
                <a:spcPts val="90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9pPr>
          </a:lstStyle>
          <a:p>
            <a:endParaRPr/>
          </a:p>
        </p:txBody>
      </p:sp>
      <p:sp>
        <p:nvSpPr>
          <p:cNvPr id="36" name="Google Shape;36;p7"/>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3"/>
          </p:nvPr>
        </p:nvSpPr>
        <p:spPr>
          <a:xfrm>
            <a:off x="457200" y="1893527"/>
            <a:ext cx="3932699" cy="3528900"/>
          </a:xfrm>
          <a:prstGeom prst="rect">
            <a:avLst/>
          </a:prstGeom>
          <a:noFill/>
          <a:ln>
            <a:noFill/>
          </a:ln>
        </p:spPr>
        <p:txBody>
          <a:bodyPr spcFirstLastPara="1" wrap="square" lIns="91425" tIns="91425" rIns="91425" bIns="91425" anchor="t" anchorCtr="0"/>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38" name="Google Shape;38;p7"/>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28864"/>
            <a:ext cx="8229600" cy="9528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41" name="Google Shape;41;p8"/>
          <p:cNvSpPr txBox="1">
            <a:spLocks noGrp="1"/>
          </p:cNvSpPr>
          <p:nvPr>
            <p:ph type="body" idx="1"/>
          </p:nvPr>
        </p:nvSpPr>
        <p:spPr>
          <a:xfrm>
            <a:off x="457200" y="1333500"/>
            <a:ext cx="82296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28864"/>
            <a:ext cx="8229600" cy="9524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45" name="Google Shape;45;p9"/>
          <p:cNvSpPr txBox="1">
            <a:spLocks noGrp="1"/>
          </p:cNvSpPr>
          <p:nvPr>
            <p:ph type="body" idx="1"/>
          </p:nvPr>
        </p:nvSpPr>
        <p:spPr>
          <a:xfrm>
            <a:off x="457200" y="1333500"/>
            <a:ext cx="39945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body" idx="2"/>
          </p:nvPr>
        </p:nvSpPr>
        <p:spPr>
          <a:xfrm>
            <a:off x="4692273" y="1333500"/>
            <a:ext cx="39945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57200" y="228864"/>
            <a:ext cx="8229600" cy="9524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50" name="Google Shape;50;p10"/>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8864"/>
            <a:ext cx="8229600" cy="9524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3600" b="1">
                <a:solidFill>
                  <a:schemeClr val="dk1"/>
                </a:solidFill>
              </a:defRPr>
            </a:lvl2pPr>
            <a:lvl3pPr lvl="2" indent="0">
              <a:spcBef>
                <a:spcPts val="0"/>
              </a:spcBef>
              <a:spcAft>
                <a:spcPts val="0"/>
              </a:spcAft>
              <a:buClr>
                <a:schemeClr val="dk1"/>
              </a:buClr>
              <a:buSzPts val="1400"/>
              <a:buFont typeface="Arial"/>
              <a:buNone/>
              <a:defRPr sz="3600" b="1">
                <a:solidFill>
                  <a:schemeClr val="dk1"/>
                </a:solidFill>
              </a:defRPr>
            </a:lvl3pPr>
            <a:lvl4pPr lvl="3" indent="0">
              <a:spcBef>
                <a:spcPts val="0"/>
              </a:spcBef>
              <a:spcAft>
                <a:spcPts val="0"/>
              </a:spcAft>
              <a:buClr>
                <a:schemeClr val="dk1"/>
              </a:buClr>
              <a:buSzPts val="1400"/>
              <a:buFont typeface="Arial"/>
              <a:buNone/>
              <a:defRPr sz="3600" b="1">
                <a:solidFill>
                  <a:schemeClr val="dk1"/>
                </a:solidFill>
              </a:defRPr>
            </a:lvl4pPr>
            <a:lvl5pPr lvl="4" indent="0">
              <a:spcBef>
                <a:spcPts val="0"/>
              </a:spcBef>
              <a:spcAft>
                <a:spcPts val="0"/>
              </a:spcAft>
              <a:buClr>
                <a:schemeClr val="dk1"/>
              </a:buClr>
              <a:buSzPts val="1400"/>
              <a:buFont typeface="Arial"/>
              <a:buNone/>
              <a:defRPr sz="3600" b="1">
                <a:solidFill>
                  <a:schemeClr val="dk1"/>
                </a:solidFill>
              </a:defRPr>
            </a:lvl5pPr>
            <a:lvl6pPr lvl="5" indent="0">
              <a:spcBef>
                <a:spcPts val="0"/>
              </a:spcBef>
              <a:spcAft>
                <a:spcPts val="0"/>
              </a:spcAft>
              <a:buClr>
                <a:schemeClr val="dk1"/>
              </a:buClr>
              <a:buSzPts val="1400"/>
              <a:buFont typeface="Arial"/>
              <a:buNone/>
              <a:defRPr sz="3600" b="1">
                <a:solidFill>
                  <a:schemeClr val="dk1"/>
                </a:solidFill>
              </a:defRPr>
            </a:lvl6pPr>
            <a:lvl7pPr lvl="6" indent="0">
              <a:spcBef>
                <a:spcPts val="0"/>
              </a:spcBef>
              <a:spcAft>
                <a:spcPts val="0"/>
              </a:spcAft>
              <a:buClr>
                <a:schemeClr val="dk1"/>
              </a:buClr>
              <a:buSzPts val="1400"/>
              <a:buFont typeface="Arial"/>
              <a:buNone/>
              <a:defRPr sz="3600" b="1">
                <a:solidFill>
                  <a:schemeClr val="dk1"/>
                </a:solidFill>
              </a:defRPr>
            </a:lvl7pPr>
            <a:lvl8pPr lvl="7" indent="0">
              <a:spcBef>
                <a:spcPts val="0"/>
              </a:spcBef>
              <a:spcAft>
                <a:spcPts val="0"/>
              </a:spcAft>
              <a:buClr>
                <a:schemeClr val="dk1"/>
              </a:buClr>
              <a:buSzPts val="1400"/>
              <a:buFont typeface="Arial"/>
              <a:buNone/>
              <a:defRPr sz="3600" b="1">
                <a:solidFill>
                  <a:schemeClr val="dk1"/>
                </a:solidFill>
              </a:defRPr>
            </a:lvl8pPr>
            <a:lvl9pPr lvl="8" indent="0">
              <a:spcBef>
                <a:spcPts val="0"/>
              </a:spcBef>
              <a:spcAft>
                <a:spcPts val="0"/>
              </a:spcAft>
              <a:buClr>
                <a:schemeClr val="dk1"/>
              </a:buClr>
              <a:buSzPts val="1400"/>
              <a:buFont typeface="Arial"/>
              <a:buNone/>
              <a:defRPr sz="3600" b="1">
                <a:solidFill>
                  <a:schemeClr val="dk1"/>
                </a:solidFill>
              </a:defRPr>
            </a:lvl9pPr>
          </a:lstStyle>
          <a:p>
            <a:endParaRPr/>
          </a:p>
        </p:txBody>
      </p:sp>
      <p:sp>
        <p:nvSpPr>
          <p:cNvPr id="7" name="Google Shape;7;p1"/>
          <p:cNvSpPr txBox="1">
            <a:spLocks noGrp="1"/>
          </p:cNvSpPr>
          <p:nvPr>
            <p:ph type="body" idx="1"/>
          </p:nvPr>
        </p:nvSpPr>
        <p:spPr>
          <a:xfrm>
            <a:off x="457200" y="1333500"/>
            <a:ext cx="8229600" cy="41396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0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556791" y="5277612"/>
            <a:ext cx="548699" cy="437099"/>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a:stretch/>
        </p:blipFill>
        <p:spPr>
          <a:xfrm>
            <a:off x="1125275" y="4345675"/>
            <a:ext cx="790974" cy="791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443675" y="240527"/>
            <a:ext cx="5661599" cy="3119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GB" sz="3600" b="1" i="0" u="none" strike="noStrike" cap="none">
                <a:solidFill>
                  <a:srgbClr val="FFFFFF"/>
                </a:solidFill>
                <a:latin typeface="Open Sans"/>
                <a:ea typeface="Open Sans"/>
                <a:cs typeface="Open Sans"/>
                <a:sym typeface="Open Sans"/>
              </a:rPr>
              <a:t>Supplier Liaison Meeting</a:t>
            </a:r>
            <a:r>
              <a:rPr lang="en-GB" sz="3600" b="1" i="0" u="none" strike="noStrike" cap="none">
                <a:solidFill>
                  <a:srgbClr val="FCBB69"/>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CBB69"/>
              </a:buClr>
              <a:buFont typeface="Open Sans"/>
              <a:buNone/>
            </a:pPr>
            <a:endParaRPr sz="3600" b="1" i="0" u="none" strike="noStrike" cap="none">
              <a:solidFill>
                <a:srgbClr val="FCBB69"/>
              </a:solidFill>
              <a:latin typeface="Open Sans"/>
              <a:ea typeface="Open Sans"/>
              <a:cs typeface="Open Sans"/>
              <a:sym typeface="Open Sans"/>
            </a:endParaRPr>
          </a:p>
        </p:txBody>
      </p:sp>
      <p:sp>
        <p:nvSpPr>
          <p:cNvPr id="61" name="Google Shape;61;p13"/>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Font typeface="Open Sans"/>
              <a:buNone/>
            </a:pPr>
            <a:r>
              <a:rPr lang="en-GB" sz="2200"/>
              <a:t>07 November  2018</a:t>
            </a: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Font typeface="Open Sans"/>
              <a:buNone/>
            </a:pPr>
            <a:r>
              <a:rPr lang="en-GB" sz="2200"/>
              <a:t>Leanne Dullard</a:t>
            </a:r>
            <a:endParaRPr sz="2200"/>
          </a:p>
          <a:p>
            <a:pPr marL="0" marR="0" lvl="0" indent="0" algn="l" rtl="0">
              <a:lnSpc>
                <a:spcPct val="100000"/>
              </a:lnSpc>
              <a:spcBef>
                <a:spcPts val="600"/>
              </a:spcBef>
              <a:spcAft>
                <a:spcPts val="0"/>
              </a:spcAft>
              <a:buClr>
                <a:srgbClr val="004888"/>
              </a:buClr>
              <a:buFont typeface="Open Sans"/>
              <a:buNone/>
            </a:pPr>
            <a:endParaRPr sz="2200"/>
          </a:p>
          <a:p>
            <a:pPr marL="0" marR="0" lvl="0" indent="0" algn="l" rtl="0">
              <a:lnSpc>
                <a:spcPct val="100000"/>
              </a:lnSpc>
              <a:spcBef>
                <a:spcPts val="600"/>
              </a:spcBef>
              <a:spcAft>
                <a:spcPts val="0"/>
              </a:spcAft>
              <a:buClr>
                <a:srgbClr val="004888"/>
              </a:buClr>
              <a:buFont typeface="Open Sans"/>
              <a:buNone/>
            </a:pP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23528" y="193204"/>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Trends</a:t>
            </a:r>
            <a:endParaRPr sz="2400" b="1" i="0" u="none" strike="noStrike" cap="none">
              <a:solidFill>
                <a:srgbClr val="004888"/>
              </a:solidFill>
              <a:latin typeface="Open Sans"/>
              <a:ea typeface="Open Sans"/>
              <a:cs typeface="Open Sans"/>
              <a:sym typeface="Open Sans"/>
            </a:endParaRPr>
          </a:p>
        </p:txBody>
      </p:sp>
      <p:graphicFrame>
        <p:nvGraphicFramePr>
          <p:cNvPr id="116" name="Google Shape;116;p22"/>
          <p:cNvGraphicFramePr/>
          <p:nvPr/>
        </p:nvGraphicFramePr>
        <p:xfrm>
          <a:off x="117412" y="717993"/>
          <a:ext cx="3000000" cy="3000000"/>
        </p:xfrm>
        <a:graphic>
          <a:graphicData uri="http://schemas.openxmlformats.org/drawingml/2006/table">
            <a:tbl>
              <a:tblPr firstRow="1" bandRow="1">
                <a:noFill/>
                <a:tableStyleId>{A062A17E-BA80-40D6-9C7B-C0CA20935C2E}</a:tableStyleId>
              </a:tblPr>
              <a:tblGrid>
                <a:gridCol w="2256725">
                  <a:extLst>
                    <a:ext uri="{9D8B030D-6E8A-4147-A177-3AD203B41FA5}">
                      <a16:colId xmlns:a16="http://schemas.microsoft.com/office/drawing/2014/main" xmlns="" val="20000"/>
                    </a:ext>
                  </a:extLst>
                </a:gridCol>
                <a:gridCol w="2249300">
                  <a:extLst>
                    <a:ext uri="{9D8B030D-6E8A-4147-A177-3AD203B41FA5}">
                      <a16:colId xmlns:a16="http://schemas.microsoft.com/office/drawing/2014/main" xmlns="" val="20001"/>
                    </a:ext>
                  </a:extLst>
                </a:gridCol>
                <a:gridCol w="2204675">
                  <a:extLst>
                    <a:ext uri="{9D8B030D-6E8A-4147-A177-3AD203B41FA5}">
                      <a16:colId xmlns:a16="http://schemas.microsoft.com/office/drawing/2014/main" xmlns="" val="20002"/>
                    </a:ext>
                  </a:extLst>
                </a:gridCol>
                <a:gridCol w="2212125">
                  <a:extLst>
                    <a:ext uri="{9D8B030D-6E8A-4147-A177-3AD203B41FA5}">
                      <a16:colId xmlns:a16="http://schemas.microsoft.com/office/drawing/2014/main" xmlns="" val="20003"/>
                    </a:ext>
                  </a:extLst>
                </a:gridCol>
              </a:tblGrid>
              <a:tr h="260700">
                <a:tc>
                  <a:txBody>
                    <a:bodyPr/>
                    <a:lstStyle/>
                    <a:p>
                      <a:pPr marL="0" marR="0" lvl="0" indent="0" algn="l" rtl="0">
                        <a:lnSpc>
                          <a:spcPct val="100000"/>
                        </a:lnSpc>
                        <a:spcBef>
                          <a:spcPts val="0"/>
                        </a:spcBef>
                        <a:spcAft>
                          <a:spcPts val="0"/>
                        </a:spcAft>
                        <a:buNone/>
                      </a:pPr>
                      <a:r>
                        <a:rPr lang="en-GB" sz="1000">
                          <a:solidFill>
                            <a:srgbClr val="000000"/>
                          </a:solidFill>
                          <a:latin typeface="Open Sans"/>
                          <a:ea typeface="Open Sans"/>
                          <a:cs typeface="Open Sans"/>
                          <a:sym typeface="Open Sans"/>
                        </a:rPr>
                        <a:t>Quarter 2  Jul - Sept 18</a:t>
                      </a:r>
                      <a:endParaRPr sz="1000" u="none" strike="noStrike" cap="none">
                        <a:solidFill>
                          <a:srgbClr val="000000"/>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Quarter 1 Apr - Jun 18</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Clr>
                          <a:srgbClr val="000000"/>
                        </a:buClr>
                        <a:buFont typeface="Arial"/>
                        <a:buNone/>
                      </a:pPr>
                      <a:r>
                        <a:rPr lang="en-GB" sz="1000" u="none" strike="noStrike" cap="none">
                          <a:solidFill>
                            <a:srgbClr val="FFFFFF"/>
                          </a:solidFill>
                          <a:latin typeface="Open Sans"/>
                          <a:ea typeface="Open Sans"/>
                          <a:cs typeface="Open Sans"/>
                          <a:sym typeface="Open Sans"/>
                        </a:rPr>
                        <a:t>Quarter </a:t>
                      </a:r>
                      <a:r>
                        <a:rPr lang="en-GB" sz="1000">
                          <a:solidFill>
                            <a:srgbClr val="FFFFFF"/>
                          </a:solidFill>
                          <a:latin typeface="Open Sans"/>
                          <a:ea typeface="Open Sans"/>
                          <a:cs typeface="Open Sans"/>
                          <a:sym typeface="Open Sans"/>
                        </a:rPr>
                        <a:t>4 Jan</a:t>
                      </a:r>
                      <a:r>
                        <a:rPr lang="en-GB" sz="1000" u="none" strike="noStrike" cap="none">
                          <a:solidFill>
                            <a:srgbClr val="FFFFFF"/>
                          </a:solidFill>
                          <a:latin typeface="Open Sans"/>
                          <a:ea typeface="Open Sans"/>
                          <a:cs typeface="Open Sans"/>
                          <a:sym typeface="Open Sans"/>
                        </a:rPr>
                        <a:t>– </a:t>
                      </a:r>
                      <a:r>
                        <a:rPr lang="en-GB" sz="1000">
                          <a:solidFill>
                            <a:srgbClr val="FFFFFF"/>
                          </a:solidFill>
                          <a:latin typeface="Open Sans"/>
                          <a:ea typeface="Open Sans"/>
                          <a:cs typeface="Open Sans"/>
                          <a:sym typeface="Open Sans"/>
                        </a:rPr>
                        <a:t>Mar</a:t>
                      </a:r>
                      <a:r>
                        <a:rPr lang="en-GB" sz="1000" u="none" strike="noStrike" cap="none">
                          <a:solidFill>
                            <a:srgbClr val="FFFFFF"/>
                          </a:solidFill>
                          <a:latin typeface="Open Sans"/>
                          <a:ea typeface="Open Sans"/>
                          <a:cs typeface="Open Sans"/>
                          <a:sym typeface="Open Sans"/>
                        </a:rPr>
                        <a:t> </a:t>
                      </a:r>
                      <a:r>
                        <a:rPr lang="en-GB" sz="1000">
                          <a:solidFill>
                            <a:srgbClr val="FFFFFF"/>
                          </a:solidFill>
                          <a:latin typeface="Open Sans"/>
                          <a:ea typeface="Open Sans"/>
                          <a:cs typeface="Open Sans"/>
                          <a:sym typeface="Open Sans"/>
                        </a:rPr>
                        <a:t>18</a:t>
                      </a:r>
                      <a:endParaRPr sz="1000" b="1"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None/>
                      </a:pPr>
                      <a:r>
                        <a:rPr lang="en-GB" sz="1000">
                          <a:solidFill>
                            <a:srgbClr val="FFFFFF"/>
                          </a:solidFill>
                          <a:latin typeface="Open Sans"/>
                          <a:ea typeface="Open Sans"/>
                          <a:cs typeface="Open Sans"/>
                          <a:sym typeface="Open Sans"/>
                        </a:rPr>
                        <a:t>Quarter 3  Oct - Dec17</a:t>
                      </a:r>
                      <a:endParaRPr sz="1000" u="none" strike="noStrike" cap="none">
                        <a:solidFill>
                          <a:srgbClr val="FFFFFF"/>
                        </a:solidFill>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5AB6"/>
                    </a:solidFill>
                  </a:tcPr>
                </a:tc>
                <a:extLst>
                  <a:ext uri="{0D108BD9-81ED-4DB2-BD59-A6C34878D82A}">
                    <a16:rowId xmlns:a16="http://schemas.microsoft.com/office/drawing/2014/main" xmlns="" val="10000"/>
                  </a:ext>
                </a:extLst>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Catch up bill received (1628)</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Catch up bill received (1328)</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GB" sz="1000">
                          <a:latin typeface="Open Sans"/>
                          <a:ea typeface="Open Sans"/>
                          <a:cs typeface="Open Sans"/>
                          <a:sym typeface="Open Sans"/>
                        </a:rPr>
                        <a:t>Catch up bill received (1284)</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Catch up bill received (738)</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1"/>
                  </a:ext>
                </a:extLst>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Disputed bill, customer not responsible (1193)</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How to change supplier (790)</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Disputed bill, customer not responsible (720)</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Disputed bill, customer not responsible (705)</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2"/>
                  </a:ext>
                </a:extLst>
              </a:tr>
              <a:tr h="3794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How to change supplier (669)</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Disputed bill, Customer not responsible (729)</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Direct Debit issues (576)</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Pricing information (494)</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3"/>
                  </a:ext>
                </a:extLst>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Final account reconciliation (638)</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Direct Debit Issues (407)</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How to change supplier (441)</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Final account reconciliation (383)</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4"/>
                  </a:ext>
                </a:extLst>
              </a:tr>
              <a:tr h="4079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Price/tariff information (506)</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SzPts val="1100"/>
                        <a:buFont typeface="Arial"/>
                        <a:buNone/>
                      </a:pPr>
                      <a:r>
                        <a:rPr lang="en-GB" sz="1000">
                          <a:latin typeface="Open Sans"/>
                          <a:ea typeface="Open Sans"/>
                          <a:cs typeface="Open Sans"/>
                          <a:sym typeface="Open Sans"/>
                        </a:rPr>
                        <a:t>Inaccurate bill or inaccurate estimated bill (343)</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Final account reconciliation (381)</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Debt recovery practices (372)</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5"/>
                  </a:ext>
                </a:extLst>
              </a:tr>
              <a:tr h="5218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Direct debit issues (472)</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Final account reconciliation (323)</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Meter accuracy (355)</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Switchin (Non-smart) (371)</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6"/>
                  </a:ext>
                </a:extLst>
              </a:tr>
              <a:tr h="3862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Supplier unable to supply (447)</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GB" sz="1000">
                          <a:solidFill>
                            <a:srgbClr val="000000"/>
                          </a:solidFill>
                          <a:latin typeface="Open Sans"/>
                          <a:ea typeface="Open Sans"/>
                          <a:cs typeface="Open Sans"/>
                          <a:sym typeface="Open Sans"/>
                        </a:rPr>
                        <a:t>Failure to credit/refund (305)</a:t>
                      </a:r>
                      <a:endParaRPr sz="1000">
                        <a:solidFill>
                          <a:srgbClr val="000000"/>
                        </a:solidFill>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Debt recovery practices (339)</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Direct debit issues (345)</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7"/>
                  </a:ext>
                </a:extLst>
              </a:tr>
              <a:tr h="521825">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Failure to credit/refund (437)</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Price/tariff information (278)</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Meter provision or exchange (322)</a:t>
                      </a:r>
                      <a:endParaRPr sz="1000" u="none" strike="noStrike" cap="none">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Meter Accuracy (329)</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8"/>
                  </a:ext>
                </a:extLst>
              </a:tr>
              <a:tr h="5347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Supply Point Administration Query (MPRN/MPR) (361)</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Supply point Administration Query (MPRN/MPR) (276)</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Pricing information (315)</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Price/tariff information (296)</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09"/>
                  </a:ext>
                </a:extLst>
              </a:tr>
              <a:tr h="534750">
                <a:tc>
                  <a:txBody>
                    <a:bodyPr/>
                    <a:lstStyle/>
                    <a:p>
                      <a:pPr marL="0" lvl="0" indent="0" algn="l" rtl="0">
                        <a:lnSpc>
                          <a:spcPct val="115000"/>
                        </a:lnSpc>
                        <a:spcBef>
                          <a:spcPts val="0"/>
                        </a:spcBef>
                        <a:spcAft>
                          <a:spcPts val="0"/>
                        </a:spcAft>
                        <a:buNone/>
                      </a:pPr>
                      <a:r>
                        <a:rPr lang="en-GB" sz="1100">
                          <a:latin typeface="Calibri"/>
                          <a:ea typeface="Calibri"/>
                          <a:cs typeface="Calibri"/>
                          <a:sym typeface="Calibri"/>
                        </a:rPr>
                        <a:t>Difficulty contacting supplier (358)</a:t>
                      </a:r>
                      <a:endParaRPr sz="1100">
                        <a:latin typeface="Calibri"/>
                        <a:ea typeface="Calibri"/>
                        <a:cs typeface="Calibri"/>
                        <a:sym typeface="Calibri"/>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Font typeface="Arial"/>
                        <a:buNone/>
                      </a:pPr>
                      <a:r>
                        <a:rPr lang="en-GB" sz="1000">
                          <a:latin typeface="Open Sans"/>
                          <a:ea typeface="Open Sans"/>
                          <a:cs typeface="Open Sans"/>
                          <a:sym typeface="Open Sans"/>
                        </a:rPr>
                        <a:t>Meter Accuracy (270)</a:t>
                      </a:r>
                      <a:endParaRPr sz="1000">
                        <a:latin typeface="Open Sans"/>
                        <a:ea typeface="Open Sans"/>
                        <a:cs typeface="Open Sans"/>
                        <a:sym typeface="Open Sans"/>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PPM self disconnection (unable to credit meter) (291)</a:t>
                      </a:r>
                      <a:endParaRPr sz="1000">
                        <a:latin typeface="Open Sans"/>
                        <a:ea typeface="Open Sans"/>
                        <a:cs typeface="Open Sans"/>
                        <a:sym typeface="Open Sans"/>
                      </a:endParaRPr>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Failure to credit/refund (253)</a:t>
                      </a:r>
                      <a:endParaRPr sz="1000">
                        <a:latin typeface="Open Sans"/>
                        <a:ea typeface="Open Sans"/>
                        <a:cs typeface="Open Sans"/>
                        <a:sym typeface="Open Sans"/>
                      </a:endParaRPr>
                    </a:p>
                  </a:txBody>
                  <a:tcPr marL="28575" marR="28575" marT="19050" marB="1905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79512" y="337220"/>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a:t>Client by nation Q2 </a:t>
            </a:r>
            <a:endParaRPr sz="2800" b="1" i="0" u="none" strike="noStrike" cap="none">
              <a:solidFill>
                <a:srgbClr val="004888"/>
              </a:solidFill>
              <a:latin typeface="Open Sans"/>
              <a:ea typeface="Open Sans"/>
              <a:cs typeface="Open Sans"/>
              <a:sym typeface="Open Sans"/>
            </a:endParaRPr>
          </a:p>
        </p:txBody>
      </p:sp>
      <p:graphicFrame>
        <p:nvGraphicFramePr>
          <p:cNvPr id="122" name="Google Shape;122;p23"/>
          <p:cNvGraphicFramePr/>
          <p:nvPr/>
        </p:nvGraphicFramePr>
        <p:xfrm>
          <a:off x="2092426" y="1815267"/>
          <a:ext cx="3000000" cy="3000000"/>
        </p:xfrm>
        <a:graphic>
          <a:graphicData uri="http://schemas.openxmlformats.org/drawingml/2006/table">
            <a:tbl>
              <a:tblPr firstRow="1" bandRow="1">
                <a:noFill/>
                <a:tableStyleId>{A61D3386-6A97-414E-A0EB-748B59AC90AB}</a:tableStyleId>
              </a:tblPr>
              <a:tblGrid>
                <a:gridCol w="1393025">
                  <a:extLst>
                    <a:ext uri="{9D8B030D-6E8A-4147-A177-3AD203B41FA5}">
                      <a16:colId xmlns:a16="http://schemas.microsoft.com/office/drawing/2014/main" xmlns="" val="20000"/>
                    </a:ext>
                  </a:extLst>
                </a:gridCol>
                <a:gridCol w="1393025">
                  <a:extLst>
                    <a:ext uri="{9D8B030D-6E8A-4147-A177-3AD203B41FA5}">
                      <a16:colId xmlns:a16="http://schemas.microsoft.com/office/drawing/2014/main" xmlns="" val="20001"/>
                    </a:ext>
                  </a:extLst>
                </a:gridCol>
                <a:gridCol w="1393025">
                  <a:extLst>
                    <a:ext uri="{9D8B030D-6E8A-4147-A177-3AD203B41FA5}">
                      <a16:colId xmlns:a16="http://schemas.microsoft.com/office/drawing/2014/main" xmlns="" val="20002"/>
                    </a:ext>
                  </a:extLst>
                </a:gridCol>
              </a:tblGrid>
              <a:tr h="354225">
                <a:tc>
                  <a:txBody>
                    <a:bodyPr/>
                    <a:lstStyle/>
                    <a:p>
                      <a:pPr marL="0" marR="0" lvl="0" indent="0" algn="l" rtl="0">
                        <a:lnSpc>
                          <a:spcPct val="100000"/>
                        </a:lnSpc>
                        <a:spcBef>
                          <a:spcPts val="0"/>
                        </a:spcBef>
                        <a:spcAft>
                          <a:spcPts val="0"/>
                        </a:spcAft>
                        <a:buClr>
                          <a:srgbClr val="000000"/>
                        </a:buClr>
                        <a:buFont typeface="Arial"/>
                        <a:buNone/>
                      </a:pP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Volume</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a:t>
                      </a:r>
                      <a:endParaRPr sz="16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00"/>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Anon</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549</a:t>
                      </a:r>
                      <a:endParaRPr/>
                    </a:p>
                  </a:txBody>
                  <a:tcPr marL="91450" marR="91450" marT="45725" marB="45725"/>
                </a:tc>
                <a:tc>
                  <a:txBody>
                    <a:bodyPr/>
                    <a:lstStyle/>
                    <a:p>
                      <a:pPr marL="0" lvl="0" indent="0" algn="l" rtl="0">
                        <a:spcBef>
                          <a:spcPts val="0"/>
                        </a:spcBef>
                        <a:spcAft>
                          <a:spcPts val="0"/>
                        </a:spcAft>
                        <a:buNone/>
                      </a:pPr>
                      <a:r>
                        <a:rPr lang="en-GB"/>
                        <a:t>4.48%</a:t>
                      </a:r>
                      <a:endParaRPr/>
                    </a:p>
                  </a:txBody>
                  <a:tcPr marL="91450" marR="91450" marT="45725" marB="45725"/>
                </a:tc>
                <a:extLst>
                  <a:ext uri="{0D108BD9-81ED-4DB2-BD59-A6C34878D82A}">
                    <a16:rowId xmlns:a16="http://schemas.microsoft.com/office/drawing/2014/main" xmlns="" val="10001"/>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England</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10,432</a:t>
                      </a:r>
                      <a:endParaRPr/>
                    </a:p>
                  </a:txBody>
                  <a:tcPr marL="91450" marR="91450" marT="45725" marB="45725"/>
                </a:tc>
                <a:tc>
                  <a:txBody>
                    <a:bodyPr/>
                    <a:lstStyle/>
                    <a:p>
                      <a:pPr marL="0" lvl="0" indent="0" algn="l" rtl="0">
                        <a:spcBef>
                          <a:spcPts val="0"/>
                        </a:spcBef>
                        <a:spcAft>
                          <a:spcPts val="0"/>
                        </a:spcAft>
                        <a:buNone/>
                      </a:pPr>
                      <a:r>
                        <a:rPr lang="en-GB"/>
                        <a:t>85.10%</a:t>
                      </a:r>
                      <a:endParaRPr/>
                    </a:p>
                  </a:txBody>
                  <a:tcPr marL="91450" marR="91450" marT="45725" marB="45725"/>
                </a:tc>
                <a:extLst>
                  <a:ext uri="{0D108BD9-81ED-4DB2-BD59-A6C34878D82A}">
                    <a16:rowId xmlns:a16="http://schemas.microsoft.com/office/drawing/2014/main" xmlns="" val="10002"/>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Scotland </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838</a:t>
                      </a:r>
                      <a:endParaRPr/>
                    </a:p>
                  </a:txBody>
                  <a:tcPr marL="91450" marR="91450" marT="45725" marB="45725"/>
                </a:tc>
                <a:tc>
                  <a:txBody>
                    <a:bodyPr/>
                    <a:lstStyle/>
                    <a:p>
                      <a:pPr marL="0" lvl="0" indent="0" algn="l" rtl="0">
                        <a:spcBef>
                          <a:spcPts val="0"/>
                        </a:spcBef>
                        <a:spcAft>
                          <a:spcPts val="0"/>
                        </a:spcAft>
                        <a:buNone/>
                      </a:pPr>
                      <a:r>
                        <a:rPr lang="en-GB"/>
                        <a:t>6.84%</a:t>
                      </a:r>
                      <a:endParaRPr/>
                    </a:p>
                  </a:txBody>
                  <a:tcPr marL="91450" marR="91450" marT="45725" marB="45725"/>
                </a:tc>
                <a:extLst>
                  <a:ext uri="{0D108BD9-81ED-4DB2-BD59-A6C34878D82A}">
                    <a16:rowId xmlns:a16="http://schemas.microsoft.com/office/drawing/2014/main" xmlns="" val="10003"/>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b="1">
                          <a:latin typeface="Open Sans"/>
                          <a:ea typeface="Open Sans"/>
                          <a:cs typeface="Open Sans"/>
                          <a:sym typeface="Open Sans"/>
                        </a:rPr>
                        <a:t>Wales</a:t>
                      </a:r>
                      <a:endParaRPr sz="1600" b="1" u="none" strike="noStrike" cap="none">
                        <a:latin typeface="Open Sans"/>
                        <a:ea typeface="Open Sans"/>
                        <a:cs typeface="Open Sans"/>
                        <a:sym typeface="Open Sans"/>
                      </a:endParaRPr>
                    </a:p>
                  </a:txBody>
                  <a:tcPr marL="91450" marR="91450" marT="45725" marB="45725"/>
                </a:tc>
                <a:tc>
                  <a:txBody>
                    <a:bodyPr/>
                    <a:lstStyle/>
                    <a:p>
                      <a:pPr marL="0" lvl="0" indent="0" algn="l" rtl="0">
                        <a:spcBef>
                          <a:spcPts val="0"/>
                        </a:spcBef>
                        <a:spcAft>
                          <a:spcPts val="0"/>
                        </a:spcAft>
                        <a:buNone/>
                      </a:pPr>
                      <a:r>
                        <a:rPr lang="en-GB"/>
                        <a:t>440</a:t>
                      </a:r>
                      <a:endParaRPr/>
                    </a:p>
                  </a:txBody>
                  <a:tcPr marL="91450" marR="91450" marT="45725" marB="45725"/>
                </a:tc>
                <a:tc>
                  <a:txBody>
                    <a:bodyPr/>
                    <a:lstStyle/>
                    <a:p>
                      <a:pPr marL="0" lvl="0" indent="0" algn="l" rtl="0">
                        <a:spcBef>
                          <a:spcPts val="0"/>
                        </a:spcBef>
                        <a:spcAft>
                          <a:spcPts val="0"/>
                        </a:spcAft>
                        <a:buNone/>
                      </a:pPr>
                      <a:r>
                        <a:rPr lang="en-GB"/>
                        <a:t>3.59%</a:t>
                      </a:r>
                      <a:endParaRPr/>
                    </a:p>
                  </a:txBody>
                  <a:tcPr marL="91450" marR="91450" marT="45725" marB="45725"/>
                </a:tc>
                <a:extLst>
                  <a:ext uri="{0D108BD9-81ED-4DB2-BD59-A6C34878D82A}">
                    <a16:rowId xmlns:a16="http://schemas.microsoft.com/office/drawing/2014/main" xmlns=""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96403" y="177079"/>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Q2 </a:t>
            </a:r>
            <a:r>
              <a:rPr lang="en-GB" sz="2400" b="1" i="0" u="none" strike="noStrike" cap="none">
                <a:solidFill>
                  <a:srgbClr val="004888"/>
                </a:solidFill>
                <a:latin typeface="Open Sans"/>
                <a:ea typeface="Open Sans"/>
                <a:cs typeface="Open Sans"/>
                <a:sym typeface="Open Sans"/>
              </a:rPr>
              <a:t>Trends </a:t>
            </a:r>
            <a:r>
              <a:rPr lang="en-GB" sz="2400"/>
              <a:t>split by nation </a:t>
            </a:r>
            <a:endParaRPr sz="2400" b="1" i="0" u="none" strike="noStrike" cap="none">
              <a:solidFill>
                <a:srgbClr val="004888"/>
              </a:solidFill>
              <a:latin typeface="Open Sans"/>
              <a:ea typeface="Open Sans"/>
              <a:cs typeface="Open Sans"/>
              <a:sym typeface="Open Sans"/>
            </a:endParaRPr>
          </a:p>
        </p:txBody>
      </p:sp>
      <p:graphicFrame>
        <p:nvGraphicFramePr>
          <p:cNvPr id="128" name="Google Shape;128;p24"/>
          <p:cNvGraphicFramePr/>
          <p:nvPr/>
        </p:nvGraphicFramePr>
        <p:xfrm>
          <a:off x="2040237" y="768418"/>
          <a:ext cx="3000000" cy="3000000"/>
        </p:xfrm>
        <a:graphic>
          <a:graphicData uri="http://schemas.openxmlformats.org/drawingml/2006/table">
            <a:tbl>
              <a:tblPr firstRow="1" bandRow="1">
                <a:noFill/>
                <a:tableStyleId>{A062A17E-BA80-40D6-9C7B-C0CA20935C2E}</a:tableStyleId>
              </a:tblPr>
              <a:tblGrid>
                <a:gridCol w="2109450">
                  <a:extLst>
                    <a:ext uri="{9D8B030D-6E8A-4147-A177-3AD203B41FA5}">
                      <a16:colId xmlns:a16="http://schemas.microsoft.com/office/drawing/2014/main" xmlns="" val="20000"/>
                    </a:ext>
                  </a:extLst>
                </a:gridCol>
                <a:gridCol w="2145675">
                  <a:extLst>
                    <a:ext uri="{9D8B030D-6E8A-4147-A177-3AD203B41FA5}">
                      <a16:colId xmlns:a16="http://schemas.microsoft.com/office/drawing/2014/main" xmlns="" val="20001"/>
                    </a:ext>
                  </a:extLst>
                </a:gridCol>
                <a:gridCol w="2143075">
                  <a:extLst>
                    <a:ext uri="{9D8B030D-6E8A-4147-A177-3AD203B41FA5}">
                      <a16:colId xmlns:a16="http://schemas.microsoft.com/office/drawing/2014/main" xmlns="" val="20002"/>
                    </a:ext>
                  </a:extLst>
                </a:gridCol>
              </a:tblGrid>
              <a:tr h="260700">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England</a:t>
                      </a:r>
                      <a:endParaRPr sz="10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GB" sz="1000">
                          <a:latin typeface="Open Sans"/>
                          <a:ea typeface="Open Sans"/>
                          <a:cs typeface="Open Sans"/>
                          <a:sym typeface="Open Sans"/>
                        </a:rPr>
                        <a:t>Scotland </a:t>
                      </a:r>
                      <a:endParaRPr sz="1000" u="none" strike="noStrike" cap="none">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Font typeface="Arial"/>
                        <a:buNone/>
                      </a:pPr>
                      <a:r>
                        <a:rPr lang="en-GB" sz="1000">
                          <a:latin typeface="Open Sans"/>
                          <a:ea typeface="Open Sans"/>
                          <a:cs typeface="Open Sans"/>
                          <a:sym typeface="Open Sans"/>
                        </a:rPr>
                        <a:t>Wales </a:t>
                      </a:r>
                      <a:endParaRPr sz="1000" u="none" strike="noStrike" cap="none">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C9DAF8"/>
                    </a:solidFill>
                  </a:tcPr>
                </a:tc>
                <a:extLst>
                  <a:ext uri="{0D108BD9-81ED-4DB2-BD59-A6C34878D82A}">
                    <a16:rowId xmlns:a16="http://schemas.microsoft.com/office/drawing/2014/main" xmlns="" val="10000"/>
                  </a:ext>
                </a:extLst>
              </a:tr>
              <a:tr h="386225">
                <a:tc>
                  <a:txBody>
                    <a:bodyPr/>
                    <a:lstStyle/>
                    <a:p>
                      <a:pPr marL="0" lvl="0" indent="0" algn="l" rtl="0">
                        <a:spcBef>
                          <a:spcPts val="0"/>
                        </a:spcBef>
                        <a:spcAft>
                          <a:spcPts val="0"/>
                        </a:spcAft>
                        <a:buClr>
                          <a:schemeClr val="dk1"/>
                        </a:buClr>
                        <a:buSzPts val="1100"/>
                        <a:buFont typeface="Arial"/>
                        <a:buNone/>
                      </a:pPr>
                      <a:r>
                        <a:rPr lang="en-GB" sz="1100">
                          <a:highlight>
                            <a:srgbClr val="FFF2CC"/>
                          </a:highlight>
                          <a:latin typeface="Open Sans"/>
                          <a:ea typeface="Open Sans"/>
                          <a:cs typeface="Open Sans"/>
                          <a:sym typeface="Open Sans"/>
                        </a:rPr>
                        <a:t>Catch up bill received (1391)</a:t>
                      </a:r>
                      <a:endParaRPr sz="1100">
                        <a:highlight>
                          <a:srgbClr val="FFF2CC"/>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chemeClr val="dk1"/>
                        </a:buClr>
                        <a:buSzPts val="1100"/>
                        <a:buFont typeface="Arial"/>
                        <a:buNone/>
                      </a:pPr>
                      <a:r>
                        <a:rPr lang="en-GB" sz="1100">
                          <a:highlight>
                            <a:srgbClr val="FFF2CC"/>
                          </a:highlight>
                          <a:latin typeface="Open Sans"/>
                          <a:ea typeface="Open Sans"/>
                          <a:cs typeface="Open Sans"/>
                          <a:sym typeface="Open Sans"/>
                        </a:rPr>
                        <a:t>Catch up bill received (127)</a:t>
                      </a:r>
                      <a:endParaRPr sz="1100">
                        <a:highlight>
                          <a:srgbClr val="D9EAD3"/>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100">
                          <a:highlight>
                            <a:srgbClr val="FFF2CC"/>
                          </a:highlight>
                          <a:latin typeface="Open Sans"/>
                          <a:ea typeface="Open Sans"/>
                          <a:cs typeface="Open Sans"/>
                          <a:sym typeface="Open Sans"/>
                        </a:rPr>
                        <a:t>Catch up bill received (62)</a:t>
                      </a:r>
                      <a:endParaRPr sz="1100">
                        <a:highlight>
                          <a:srgbClr val="FFF2CC"/>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2CC"/>
                    </a:solidFill>
                  </a:tcPr>
                </a:tc>
                <a:extLst>
                  <a:ext uri="{0D108BD9-81ED-4DB2-BD59-A6C34878D82A}">
                    <a16:rowId xmlns:a16="http://schemas.microsoft.com/office/drawing/2014/main" xmlns="" val="10001"/>
                  </a:ext>
                </a:extLst>
              </a:tr>
              <a:tr h="386225">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Disputed bill, customer not responsible (1058)</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Clr>
                          <a:schemeClr val="dk1"/>
                        </a:buClr>
                        <a:buSzPts val="1100"/>
                        <a:buFont typeface="Arial"/>
                        <a:buNone/>
                      </a:pPr>
                      <a:r>
                        <a:rPr lang="en-GB" sz="1100">
                          <a:highlight>
                            <a:srgbClr val="D9EAD3"/>
                          </a:highlight>
                          <a:latin typeface="Open Sans"/>
                          <a:ea typeface="Open Sans"/>
                          <a:cs typeface="Open Sans"/>
                          <a:sym typeface="Open Sans"/>
                        </a:rPr>
                        <a:t>Disputed bill, customer not responsible (69)</a:t>
                      </a:r>
                      <a:endParaRPr sz="1100">
                        <a:highlight>
                          <a:srgbClr val="FFF2CC"/>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GB" sz="1100">
                          <a:highlight>
                            <a:srgbClr val="D9EAD3"/>
                          </a:highlight>
                          <a:latin typeface="Open Sans"/>
                          <a:ea typeface="Open Sans"/>
                          <a:cs typeface="Open Sans"/>
                          <a:sym typeface="Open Sans"/>
                        </a:rPr>
                        <a:t>Disputed bill. Customer not responsible (36)</a:t>
                      </a:r>
                      <a:endParaRPr sz="1100">
                        <a:highlight>
                          <a:srgbClr val="D9EAD3"/>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9EAD3"/>
                    </a:solidFill>
                  </a:tcPr>
                </a:tc>
                <a:extLst>
                  <a:ext uri="{0D108BD9-81ED-4DB2-BD59-A6C34878D82A}">
                    <a16:rowId xmlns:a16="http://schemas.microsoft.com/office/drawing/2014/main" xmlns="" val="10002"/>
                  </a:ext>
                </a:extLst>
              </a:tr>
              <a:tr h="358950">
                <a:tc>
                  <a:txBody>
                    <a:bodyPr/>
                    <a:lstStyle/>
                    <a:p>
                      <a:pPr marL="0" lvl="0" indent="0" algn="l" rtl="0">
                        <a:spcBef>
                          <a:spcPts val="0"/>
                        </a:spcBef>
                        <a:spcAft>
                          <a:spcPts val="0"/>
                        </a:spcAft>
                        <a:buClr>
                          <a:schemeClr val="dk1"/>
                        </a:buClr>
                        <a:buSzPts val="1100"/>
                        <a:buFont typeface="Arial"/>
                        <a:buNone/>
                      </a:pPr>
                      <a:r>
                        <a:rPr lang="en-GB" sz="1100">
                          <a:highlight>
                            <a:srgbClr val="D9EAD3"/>
                          </a:highlight>
                          <a:latin typeface="Open Sans"/>
                          <a:ea typeface="Open Sans"/>
                          <a:cs typeface="Open Sans"/>
                          <a:sym typeface="Open Sans"/>
                        </a:rPr>
                        <a:t>Final account reconciliation (556)</a:t>
                      </a:r>
                      <a:endParaRPr sz="1100">
                        <a:highlight>
                          <a:srgbClr val="FFFFFF"/>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GB" sz="1100">
                          <a:highlight>
                            <a:srgbClr val="D9D2E9"/>
                          </a:highlight>
                          <a:latin typeface="Open Sans"/>
                          <a:ea typeface="Open Sans"/>
                          <a:cs typeface="Open Sans"/>
                          <a:sym typeface="Open Sans"/>
                        </a:rPr>
                        <a:t>Meter Accuracy  (50)</a:t>
                      </a:r>
                      <a:endParaRPr sz="1100">
                        <a:highlight>
                          <a:srgbClr val="D9D2E9"/>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GB" sz="1100">
                          <a:highlight>
                            <a:srgbClr val="F6B26B"/>
                          </a:highlight>
                          <a:latin typeface="Open Sans"/>
                          <a:ea typeface="Open Sans"/>
                          <a:cs typeface="Open Sans"/>
                          <a:sym typeface="Open Sans"/>
                        </a:rPr>
                        <a:t>Direct debit issues (25)</a:t>
                      </a:r>
                      <a:endParaRPr sz="1100">
                        <a:highlight>
                          <a:srgbClr val="D5A6BD"/>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6B26B"/>
                    </a:solidFill>
                  </a:tcPr>
                </a:tc>
                <a:extLst>
                  <a:ext uri="{0D108BD9-81ED-4DB2-BD59-A6C34878D82A}">
                    <a16:rowId xmlns:a16="http://schemas.microsoft.com/office/drawing/2014/main" xmlns="" val="10003"/>
                  </a:ext>
                </a:extLst>
              </a:tr>
              <a:tr h="339625">
                <a:tc>
                  <a:txBody>
                    <a:bodyPr/>
                    <a:lstStyle/>
                    <a:p>
                      <a:pPr marL="0" lvl="0" indent="0" algn="l" rtl="0">
                        <a:spcBef>
                          <a:spcPts val="0"/>
                        </a:spcBef>
                        <a:spcAft>
                          <a:spcPts val="0"/>
                        </a:spcAft>
                        <a:buClr>
                          <a:schemeClr val="dk1"/>
                        </a:buClr>
                        <a:buSzPts val="1100"/>
                        <a:buFont typeface="Arial"/>
                        <a:buNone/>
                      </a:pPr>
                      <a:r>
                        <a:rPr lang="en-GB" sz="1100">
                          <a:highlight>
                            <a:srgbClr val="F6B26B"/>
                          </a:highlight>
                          <a:latin typeface="Open Sans"/>
                          <a:ea typeface="Open Sans"/>
                          <a:cs typeface="Open Sans"/>
                          <a:sym typeface="Open Sans"/>
                        </a:rPr>
                        <a:t>How to change supplier (540)</a:t>
                      </a:r>
                      <a:endParaRPr sz="1100">
                        <a:highlight>
                          <a:srgbClr val="F6B26B"/>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6B26B"/>
                    </a:solidFill>
                  </a:tcPr>
                </a:tc>
                <a:tc>
                  <a:txBody>
                    <a:bodyPr/>
                    <a:lstStyle/>
                    <a:p>
                      <a:pPr marL="0" lvl="0" indent="0" algn="l" rtl="0">
                        <a:spcBef>
                          <a:spcPts val="0"/>
                        </a:spcBef>
                        <a:spcAft>
                          <a:spcPts val="0"/>
                        </a:spcAft>
                        <a:buClr>
                          <a:schemeClr val="dk1"/>
                        </a:buClr>
                        <a:buSzPts val="1100"/>
                        <a:buFont typeface="Arial"/>
                        <a:buNone/>
                      </a:pPr>
                      <a:r>
                        <a:rPr lang="en-GB" sz="1100">
                          <a:solidFill>
                            <a:srgbClr val="000000"/>
                          </a:solidFill>
                          <a:latin typeface="Open Sans"/>
                          <a:ea typeface="Open Sans"/>
                          <a:cs typeface="Open Sans"/>
                          <a:sym typeface="Open Sans"/>
                        </a:rPr>
                        <a:t>I</a:t>
                      </a:r>
                      <a:r>
                        <a:rPr lang="en-GB" sz="1150"/>
                        <a:t>Supply Point Administration Query (MPRN/MPR) (40)</a:t>
                      </a:r>
                      <a:endParaRPr sz="1100">
                        <a:solidFill>
                          <a:srgbClr val="000000"/>
                        </a:solidFill>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A9999"/>
                    </a:solidFill>
                  </a:tcPr>
                </a:tc>
                <a:tc>
                  <a:txBody>
                    <a:bodyPr/>
                    <a:lstStyle/>
                    <a:p>
                      <a:pPr marL="0" lvl="0" indent="0" algn="l" rtl="0">
                        <a:spcBef>
                          <a:spcPts val="0"/>
                        </a:spcBef>
                        <a:spcAft>
                          <a:spcPts val="0"/>
                        </a:spcAft>
                        <a:buClr>
                          <a:schemeClr val="dk1"/>
                        </a:buClr>
                        <a:buSzPts val="1100"/>
                        <a:buFont typeface="Arial"/>
                        <a:buNone/>
                      </a:pPr>
                      <a:r>
                        <a:rPr lang="en-GB" sz="1100">
                          <a:highlight>
                            <a:srgbClr val="93C47D"/>
                          </a:highlight>
                          <a:latin typeface="Open Sans"/>
                          <a:ea typeface="Open Sans"/>
                          <a:cs typeface="Open Sans"/>
                          <a:sym typeface="Open Sans"/>
                        </a:rPr>
                        <a:t>Meter accuracy (19)</a:t>
                      </a:r>
                      <a:endParaRPr sz="1100">
                        <a:highlight>
                          <a:srgbClr val="E6B8AF"/>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93C47D"/>
                    </a:solidFill>
                  </a:tcPr>
                </a:tc>
                <a:extLst>
                  <a:ext uri="{0D108BD9-81ED-4DB2-BD59-A6C34878D82A}">
                    <a16:rowId xmlns:a16="http://schemas.microsoft.com/office/drawing/2014/main" xmlns="" val="10004"/>
                  </a:ext>
                </a:extLst>
              </a:tr>
              <a:tr h="407950">
                <a:tc>
                  <a:txBody>
                    <a:bodyPr/>
                    <a:lstStyle/>
                    <a:p>
                      <a:pPr marL="0" lvl="0" indent="0" algn="l" rtl="0">
                        <a:spcBef>
                          <a:spcPts val="0"/>
                        </a:spcBef>
                        <a:spcAft>
                          <a:spcPts val="0"/>
                        </a:spcAft>
                        <a:buClr>
                          <a:schemeClr val="dk1"/>
                        </a:buClr>
                        <a:buSzPts val="1100"/>
                        <a:buFont typeface="Arial"/>
                        <a:buNone/>
                      </a:pPr>
                      <a:endParaRPr sz="11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Price Tarrif in formation (553)</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A9999"/>
                    </a:solidFill>
                  </a:tcPr>
                </a:tc>
                <a:tc>
                  <a:txBody>
                    <a:bodyPr/>
                    <a:lstStyle/>
                    <a:p>
                      <a:pPr marL="0" lvl="0" indent="0" algn="l" rtl="0">
                        <a:spcBef>
                          <a:spcPts val="0"/>
                        </a:spcBef>
                        <a:spcAft>
                          <a:spcPts val="0"/>
                        </a:spcAft>
                        <a:buClr>
                          <a:schemeClr val="dk1"/>
                        </a:buClr>
                        <a:buSzPts val="1100"/>
                        <a:buFont typeface="Arial"/>
                        <a:buNone/>
                      </a:pPr>
                      <a:r>
                        <a:rPr lang="en-GB" sz="1150"/>
                        <a:t>Direct debit issues (38)</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D966"/>
                    </a:solidFill>
                  </a:tcPr>
                </a:tc>
                <a:tc>
                  <a:txBody>
                    <a:bodyPr/>
                    <a:lstStyle/>
                    <a:p>
                      <a:pPr marL="0" lvl="0" indent="0" algn="l" rtl="0">
                        <a:spcBef>
                          <a:spcPts val="0"/>
                        </a:spcBef>
                        <a:spcAft>
                          <a:spcPts val="0"/>
                        </a:spcAft>
                        <a:buClr>
                          <a:schemeClr val="dk1"/>
                        </a:buClr>
                        <a:buSzPts val="1100"/>
                        <a:buFont typeface="Arial"/>
                        <a:buNone/>
                      </a:pPr>
                      <a:r>
                        <a:rPr lang="en-GB" sz="1100">
                          <a:highlight>
                            <a:srgbClr val="D9D2E9"/>
                          </a:highlight>
                          <a:latin typeface="Open Sans"/>
                          <a:ea typeface="Open Sans"/>
                          <a:cs typeface="Open Sans"/>
                          <a:sym typeface="Open Sans"/>
                        </a:rPr>
                        <a:t>How to change supplier (18)</a:t>
                      </a:r>
                      <a:endParaRPr sz="1100">
                        <a:highlight>
                          <a:srgbClr val="B6D7A8"/>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9D2E9"/>
                    </a:solidFill>
                  </a:tcPr>
                </a:tc>
                <a:extLst>
                  <a:ext uri="{0D108BD9-81ED-4DB2-BD59-A6C34878D82A}">
                    <a16:rowId xmlns:a16="http://schemas.microsoft.com/office/drawing/2014/main" xmlns="" val="10005"/>
                  </a:ext>
                </a:extLst>
              </a:tr>
              <a:tr h="521825">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Failure to credit / refund (394)</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GB" sz="1150"/>
                        <a:t>Difficulty contacting supplier (37)</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A4C2F4"/>
                    </a:solidFill>
                  </a:tcPr>
                </a:tc>
                <a:tc>
                  <a:txBody>
                    <a:bodyPr/>
                    <a:lstStyle/>
                    <a:p>
                      <a:pPr marL="0" lvl="0" indent="0" algn="l" rtl="0">
                        <a:spcBef>
                          <a:spcPts val="0"/>
                        </a:spcBef>
                        <a:spcAft>
                          <a:spcPts val="0"/>
                        </a:spcAft>
                        <a:buClr>
                          <a:schemeClr val="dk1"/>
                        </a:buClr>
                        <a:buSzPts val="1100"/>
                        <a:buFont typeface="Arial"/>
                        <a:buNone/>
                      </a:pPr>
                      <a:r>
                        <a:rPr lang="en-GB" sz="1100">
                          <a:highlight>
                            <a:srgbClr val="D5A6BD"/>
                          </a:highlight>
                          <a:latin typeface="Open Sans"/>
                          <a:ea typeface="Open Sans"/>
                          <a:cs typeface="Open Sans"/>
                          <a:sym typeface="Open Sans"/>
                        </a:rPr>
                        <a:t>Erroneous transfer (14)</a:t>
                      </a:r>
                      <a:endParaRPr sz="1100">
                        <a:highlight>
                          <a:srgbClr val="FCE5CD"/>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5A6BD"/>
                    </a:solidFill>
                  </a:tcPr>
                </a:tc>
                <a:extLst>
                  <a:ext uri="{0D108BD9-81ED-4DB2-BD59-A6C34878D82A}">
                    <a16:rowId xmlns:a16="http://schemas.microsoft.com/office/drawing/2014/main" xmlns="" val="10006"/>
                  </a:ext>
                </a:extLst>
              </a:tr>
              <a:tr h="386225">
                <a:tc>
                  <a:txBody>
                    <a:bodyPr/>
                    <a:lstStyle/>
                    <a:p>
                      <a:pPr marL="0" lvl="0" indent="0" algn="l" rtl="0">
                        <a:spcBef>
                          <a:spcPts val="0"/>
                        </a:spcBef>
                        <a:spcAft>
                          <a:spcPts val="0"/>
                        </a:spcAft>
                        <a:buClr>
                          <a:schemeClr val="dk1"/>
                        </a:buClr>
                        <a:buSzPts val="1100"/>
                        <a:buFont typeface="Arial"/>
                        <a:buNone/>
                      </a:pPr>
                      <a:r>
                        <a:rPr lang="en-GB" sz="1100">
                          <a:highlight>
                            <a:srgbClr val="FFE599"/>
                          </a:highlight>
                          <a:latin typeface="Open Sans"/>
                          <a:ea typeface="Open Sans"/>
                          <a:cs typeface="Open Sans"/>
                          <a:sym typeface="Open Sans"/>
                        </a:rPr>
                        <a:t>Direct Debit Issues (391)</a:t>
                      </a:r>
                      <a:endParaRPr sz="1100">
                        <a:highlight>
                          <a:srgbClr val="E6B8AF"/>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r>
                        <a:rPr lang="en-GB" sz="1100">
                          <a:highlight>
                            <a:srgbClr val="F6B26B"/>
                          </a:highlight>
                          <a:latin typeface="Open Sans"/>
                          <a:ea typeface="Open Sans"/>
                          <a:cs typeface="Open Sans"/>
                          <a:sym typeface="Open Sans"/>
                        </a:rPr>
                        <a:t>FInal account reconciliation (35)</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r>
                        <a:rPr lang="en-GB" sz="1100">
                          <a:highlight>
                            <a:srgbClr val="FFE599"/>
                          </a:highlight>
                          <a:latin typeface="Open Sans"/>
                          <a:ea typeface="Open Sans"/>
                          <a:cs typeface="Open Sans"/>
                          <a:sym typeface="Open Sans"/>
                        </a:rPr>
                        <a:t>Failure to credit/refund (13)</a:t>
                      </a:r>
                      <a:endParaRPr sz="1100">
                        <a:highlight>
                          <a:srgbClr val="FFE599"/>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E599"/>
                    </a:solidFill>
                  </a:tcPr>
                </a:tc>
                <a:extLst>
                  <a:ext uri="{0D108BD9-81ED-4DB2-BD59-A6C34878D82A}">
                    <a16:rowId xmlns:a16="http://schemas.microsoft.com/office/drawing/2014/main" xmlns="" val="10007"/>
                  </a:ext>
                </a:extLst>
              </a:tr>
              <a:tr h="521825">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Supplier unable to supply (374)</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6B8AF"/>
                    </a:solidFill>
                  </a:tcPr>
                </a:tc>
                <a:tc>
                  <a:txBody>
                    <a:bodyPr/>
                    <a:lstStyle/>
                    <a:p>
                      <a:pPr marL="0" lvl="0" indent="0" algn="l" rtl="0">
                        <a:spcBef>
                          <a:spcPts val="0"/>
                        </a:spcBef>
                        <a:spcAft>
                          <a:spcPts val="0"/>
                        </a:spcAft>
                        <a:buClr>
                          <a:schemeClr val="dk1"/>
                        </a:buClr>
                        <a:buSzPts val="1100"/>
                        <a:buFont typeface="Arial"/>
                        <a:buNone/>
                      </a:pPr>
                      <a:r>
                        <a:rPr lang="en-GB" sz="1100">
                          <a:highlight>
                            <a:srgbClr val="93C47D"/>
                          </a:highlight>
                          <a:latin typeface="Open Sans"/>
                          <a:ea typeface="Open Sans"/>
                          <a:cs typeface="Open Sans"/>
                          <a:sym typeface="Open Sans"/>
                        </a:rPr>
                        <a:t>Price Tarrif information (27)</a:t>
                      </a:r>
                      <a:endParaRPr sz="1100">
                        <a:highlight>
                          <a:srgbClr val="F4CCCC"/>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93C47D"/>
                    </a:solidFill>
                  </a:tcPr>
                </a:tc>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Final Account Reconciliation (13)</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C9DAF8"/>
                    </a:solidFill>
                  </a:tcPr>
                </a:tc>
                <a:extLst>
                  <a:ext uri="{0D108BD9-81ED-4DB2-BD59-A6C34878D82A}">
                    <a16:rowId xmlns:a16="http://schemas.microsoft.com/office/drawing/2014/main" xmlns="" val="10008"/>
                  </a:ext>
                </a:extLst>
              </a:tr>
              <a:tr h="534750">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Difficulty contacting supplier (298)</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A4C2F4"/>
                    </a:solidFill>
                  </a:tcPr>
                </a:tc>
                <a:tc>
                  <a:txBody>
                    <a:bodyPr/>
                    <a:lstStyle/>
                    <a:p>
                      <a:pPr marL="0" lvl="0" indent="0" algn="l" rtl="0">
                        <a:spcBef>
                          <a:spcPts val="0"/>
                        </a:spcBef>
                        <a:spcAft>
                          <a:spcPts val="0"/>
                        </a:spcAft>
                        <a:buClr>
                          <a:schemeClr val="dk1"/>
                        </a:buClr>
                        <a:buSzPts val="1100"/>
                        <a:buFont typeface="Arial"/>
                        <a:buNone/>
                      </a:pPr>
                      <a:r>
                        <a:rPr lang="en-GB" sz="1100">
                          <a:highlight>
                            <a:srgbClr val="FFE599"/>
                          </a:highlight>
                          <a:latin typeface="Open Sans"/>
                          <a:ea typeface="Open Sans"/>
                          <a:cs typeface="Open Sans"/>
                          <a:sym typeface="Open Sans"/>
                        </a:rPr>
                        <a:t>How to change supplier (24)</a:t>
                      </a:r>
                      <a:endParaRPr sz="1100">
                        <a:highlight>
                          <a:srgbClr val="B4A7D6"/>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Inaccurate bill or inaccurate estimated bill (13)</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A9999"/>
                    </a:solidFill>
                  </a:tcPr>
                </a:tc>
                <a:extLst>
                  <a:ext uri="{0D108BD9-81ED-4DB2-BD59-A6C34878D82A}">
                    <a16:rowId xmlns:a16="http://schemas.microsoft.com/office/drawing/2014/main" xmlns="" val="10009"/>
                  </a:ext>
                </a:extLst>
              </a:tr>
              <a:tr h="122225">
                <a:tc>
                  <a:txBody>
                    <a:bodyPr/>
                    <a:lstStyle/>
                    <a:p>
                      <a:pPr marL="0" lvl="0" indent="0" algn="l" rtl="0">
                        <a:spcBef>
                          <a:spcPts val="0"/>
                        </a:spcBef>
                        <a:spcAft>
                          <a:spcPts val="0"/>
                        </a:spcAft>
                        <a:buClr>
                          <a:schemeClr val="dk1"/>
                        </a:buClr>
                        <a:buSzPts val="1100"/>
                        <a:buFont typeface="Arial"/>
                        <a:buNone/>
                      </a:pPr>
                      <a:r>
                        <a:rPr lang="en-GB" sz="1100">
                          <a:highlight>
                            <a:srgbClr val="93C47D"/>
                          </a:highlight>
                          <a:latin typeface="Open Sans"/>
                          <a:ea typeface="Open Sans"/>
                          <a:cs typeface="Open Sans"/>
                          <a:sym typeface="Open Sans"/>
                        </a:rPr>
                        <a:t>Meter Accuracy (284)</a:t>
                      </a:r>
                      <a:endParaRPr sz="1100">
                        <a:highlight>
                          <a:srgbClr val="F6B26B"/>
                        </a:highlight>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93C47D"/>
                    </a:solidFill>
                  </a:tcPr>
                </a:tc>
                <a:tc>
                  <a:txBody>
                    <a:bodyPr/>
                    <a:lstStyle/>
                    <a:p>
                      <a:pPr marL="0" lvl="0" indent="0" algn="l" rtl="0">
                        <a:spcBef>
                          <a:spcPts val="0"/>
                        </a:spcBef>
                        <a:spcAft>
                          <a:spcPts val="0"/>
                        </a:spcAft>
                        <a:buClr>
                          <a:schemeClr val="dk1"/>
                        </a:buClr>
                        <a:buSzPts val="1100"/>
                        <a:buFont typeface="Arial"/>
                        <a:buNone/>
                      </a:pPr>
                      <a:r>
                        <a:rPr lang="en-GB" sz="1100">
                          <a:highlight>
                            <a:srgbClr val="D5A6BD"/>
                          </a:highlight>
                          <a:latin typeface="Open Sans"/>
                          <a:ea typeface="Open Sans"/>
                          <a:cs typeface="Open Sans"/>
                          <a:sym typeface="Open Sans"/>
                        </a:rPr>
                        <a:t>Supplier unable to supply (22)</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5A6BD"/>
                    </a:solidFill>
                  </a:tcPr>
                </a:tc>
                <a:tc>
                  <a:txBody>
                    <a:bodyPr/>
                    <a:lstStyle/>
                    <a:p>
                      <a:pPr marL="0" lvl="0" indent="0" algn="l" rtl="0">
                        <a:spcBef>
                          <a:spcPts val="0"/>
                        </a:spcBef>
                        <a:spcAft>
                          <a:spcPts val="0"/>
                        </a:spcAft>
                        <a:buClr>
                          <a:schemeClr val="dk1"/>
                        </a:buClr>
                        <a:buSzPts val="1100"/>
                        <a:buFont typeface="Arial"/>
                        <a:buNone/>
                      </a:pPr>
                      <a:r>
                        <a:rPr lang="en-GB" sz="1100">
                          <a:latin typeface="Open Sans"/>
                          <a:ea typeface="Open Sans"/>
                          <a:cs typeface="Open Sans"/>
                          <a:sym typeface="Open Sans"/>
                        </a:rPr>
                        <a:t>Difficulty contacting supplier (12)</a:t>
                      </a:r>
                      <a:endParaRPr sz="1100">
                        <a:latin typeface="Open Sans"/>
                        <a:ea typeface="Open Sans"/>
                        <a:cs typeface="Open Sans"/>
                        <a:sym typeface="Open San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8E7CC3"/>
                    </a:solid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Referrals against volumes </a:t>
            </a:r>
            <a:r>
              <a:rPr lang="en-GB" sz="2400"/>
              <a:t>Jul 17</a:t>
            </a:r>
            <a:r>
              <a:rPr lang="en-GB" sz="2400" b="1" i="0" u="none" strike="noStrike" cap="none">
                <a:solidFill>
                  <a:srgbClr val="004888"/>
                </a:solidFill>
                <a:latin typeface="Open Sans"/>
                <a:ea typeface="Open Sans"/>
                <a:cs typeface="Open Sans"/>
                <a:sym typeface="Open Sans"/>
              </a:rPr>
              <a:t> - present</a:t>
            </a:r>
            <a:endParaRPr sz="2400" b="1" i="0" u="none" strike="noStrike" cap="none">
              <a:solidFill>
                <a:srgbClr val="004888"/>
              </a:solidFill>
              <a:latin typeface="Open Sans"/>
              <a:ea typeface="Open Sans"/>
              <a:cs typeface="Open Sans"/>
              <a:sym typeface="Open Sans"/>
            </a:endParaRPr>
          </a:p>
        </p:txBody>
      </p:sp>
      <p:pic>
        <p:nvPicPr>
          <p:cNvPr id="134" name="Google Shape;134;p25" title="Chart"/>
          <p:cNvPicPr preferRelativeResize="0"/>
          <p:nvPr/>
        </p:nvPicPr>
        <p:blipFill>
          <a:blip r:embed="rId3">
            <a:alphaModFix/>
          </a:blip>
          <a:stretch>
            <a:fillRect/>
          </a:stretch>
        </p:blipFill>
        <p:spPr>
          <a:xfrm>
            <a:off x="1811100" y="1023108"/>
            <a:ext cx="6371737" cy="39363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Referral volumes </a:t>
            </a:r>
            <a:r>
              <a:rPr lang="en-GB" sz="2400"/>
              <a:t>proportion of</a:t>
            </a:r>
            <a:r>
              <a:rPr lang="en-GB" sz="2400" b="1" i="0" u="none" strike="noStrike" cap="none">
                <a:solidFill>
                  <a:srgbClr val="004888"/>
                </a:solidFill>
                <a:latin typeface="Open Sans"/>
                <a:ea typeface="Open Sans"/>
                <a:cs typeface="Open Sans"/>
                <a:sym typeface="Open Sans"/>
              </a:rPr>
              <a:t> contacts </a:t>
            </a:r>
            <a:r>
              <a:rPr lang="en-GB" sz="2400"/>
              <a:t>Jul</a:t>
            </a:r>
            <a:r>
              <a:rPr lang="en-GB" sz="2400" b="1" i="0" u="none" strike="noStrike" cap="none">
                <a:solidFill>
                  <a:srgbClr val="004888"/>
                </a:solidFill>
                <a:latin typeface="Open Sans"/>
                <a:ea typeface="Open Sans"/>
                <a:cs typeface="Open Sans"/>
                <a:sym typeface="Open Sans"/>
              </a:rPr>
              <a:t> 201</a:t>
            </a:r>
            <a:r>
              <a:rPr lang="en-GB" sz="2400"/>
              <a:t>7</a:t>
            </a:r>
            <a:r>
              <a:rPr lang="en-GB" sz="2400" b="1" i="0" u="none" strike="noStrike" cap="none">
                <a:solidFill>
                  <a:srgbClr val="004888"/>
                </a:solidFill>
                <a:latin typeface="Open Sans"/>
                <a:ea typeface="Open Sans"/>
                <a:cs typeface="Open Sans"/>
                <a:sym typeface="Open Sans"/>
              </a:rPr>
              <a:t> - present</a:t>
            </a:r>
            <a:endParaRPr sz="2400" b="1" i="0" u="none" strike="noStrike" cap="none">
              <a:solidFill>
                <a:srgbClr val="004888"/>
              </a:solidFill>
              <a:latin typeface="Open Sans"/>
              <a:ea typeface="Open Sans"/>
              <a:cs typeface="Open Sans"/>
              <a:sym typeface="Open Sans"/>
            </a:endParaRPr>
          </a:p>
        </p:txBody>
      </p:sp>
      <p:pic>
        <p:nvPicPr>
          <p:cNvPr id="140" name="Google Shape;140;p26" title="Chart"/>
          <p:cNvPicPr preferRelativeResize="0"/>
          <p:nvPr/>
        </p:nvPicPr>
        <p:blipFill>
          <a:blip r:embed="rId3">
            <a:alphaModFix/>
          </a:blip>
          <a:stretch>
            <a:fillRect/>
          </a:stretch>
        </p:blipFill>
        <p:spPr>
          <a:xfrm>
            <a:off x="1946825" y="1128658"/>
            <a:ext cx="6366565" cy="39363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Referral </a:t>
            </a:r>
            <a:r>
              <a:rPr lang="en-GB" sz="2400"/>
              <a:t>proportions</a:t>
            </a:r>
            <a:r>
              <a:rPr lang="en-GB" sz="2400" b="1" i="0" u="none" strike="noStrike" cap="none">
                <a:solidFill>
                  <a:srgbClr val="004888"/>
                </a:solidFill>
                <a:latin typeface="Open Sans"/>
                <a:ea typeface="Open Sans"/>
                <a:cs typeface="Open Sans"/>
                <a:sym typeface="Open Sans"/>
              </a:rPr>
              <a:t> </a:t>
            </a:r>
            <a:r>
              <a:rPr lang="en-GB" sz="2400"/>
              <a:t>Jul 17 - present</a:t>
            </a:r>
            <a:endParaRPr sz="2400"/>
          </a:p>
          <a:p>
            <a:pPr marL="0" marR="0" lvl="0" indent="0" algn="l" rtl="0">
              <a:lnSpc>
                <a:spcPct val="100000"/>
              </a:lnSpc>
              <a:spcBef>
                <a:spcPts val="0"/>
              </a:spcBef>
              <a:spcAft>
                <a:spcPts val="0"/>
              </a:spcAft>
              <a:buClr>
                <a:srgbClr val="004888"/>
              </a:buClr>
              <a:buFont typeface="Open Sans"/>
              <a:buNone/>
            </a:pPr>
            <a:endParaRPr sz="2400"/>
          </a:p>
        </p:txBody>
      </p:sp>
      <p:pic>
        <p:nvPicPr>
          <p:cNvPr id="146" name="Google Shape;146;p27" title="Chart"/>
          <p:cNvPicPr preferRelativeResize="0"/>
          <p:nvPr/>
        </p:nvPicPr>
        <p:blipFill>
          <a:blip r:embed="rId3">
            <a:alphaModFix/>
          </a:blip>
          <a:stretch>
            <a:fillRect/>
          </a:stretch>
        </p:blipFill>
        <p:spPr>
          <a:xfrm>
            <a:off x="2203150" y="1173908"/>
            <a:ext cx="6374328" cy="39363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443675" y="348944"/>
            <a:ext cx="4041000" cy="980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3600"/>
              <a:t>Energy updates </a:t>
            </a:r>
            <a:endParaRPr sz="3600" b="1" i="0" u="none" strike="noStrike" cap="none">
              <a:solidFill>
                <a:srgbClr val="004888"/>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415100" y="3026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Supplier updates</a:t>
            </a:r>
            <a:endParaRPr sz="2400" b="1" i="0" u="none" strike="noStrike" cap="none">
              <a:solidFill>
                <a:srgbClr val="004888"/>
              </a:solidFill>
              <a:latin typeface="Open Sans"/>
              <a:ea typeface="Open Sans"/>
              <a:cs typeface="Open Sans"/>
              <a:sym typeface="Open Sans"/>
            </a:endParaRPr>
          </a:p>
        </p:txBody>
      </p:sp>
      <p:sp>
        <p:nvSpPr>
          <p:cNvPr id="157" name="Google Shape;157;p29"/>
          <p:cNvSpPr txBox="1">
            <a:spLocks noGrp="1"/>
          </p:cNvSpPr>
          <p:nvPr>
            <p:ph type="body" idx="1"/>
          </p:nvPr>
        </p:nvSpPr>
        <p:spPr>
          <a:xfrm>
            <a:off x="415100" y="645475"/>
            <a:ext cx="8502000" cy="4031100"/>
          </a:xfrm>
          <a:prstGeom prst="rect">
            <a:avLst/>
          </a:prstGeom>
          <a:noFill/>
          <a:ln>
            <a:noFill/>
          </a:ln>
        </p:spPr>
        <p:txBody>
          <a:bodyPr spcFirstLastPara="1" wrap="square" lIns="91425" tIns="91425" rIns="91425" bIns="91425" anchor="t" anchorCtr="0">
            <a:noAutofit/>
          </a:bodyPr>
          <a:lstStyle/>
          <a:p>
            <a:pPr marL="0" lvl="0" indent="0" algn="l" rtl="0">
              <a:spcBef>
                <a:spcPts val="900"/>
              </a:spcBef>
              <a:spcAft>
                <a:spcPts val="0"/>
              </a:spcAft>
              <a:buNone/>
            </a:pPr>
            <a:r>
              <a:rPr lang="en-GB" sz="1800">
                <a:solidFill>
                  <a:srgbClr val="004888"/>
                </a:solidFill>
              </a:rPr>
              <a:t>Since the last meeting new suppliers being added as referral partners include:</a:t>
            </a:r>
            <a:endParaRPr sz="1800">
              <a:solidFill>
                <a:srgbClr val="004888"/>
              </a:solidFill>
            </a:endParaRPr>
          </a:p>
          <a:p>
            <a:pPr marL="0" lvl="0" indent="0" algn="l" rtl="0">
              <a:spcBef>
                <a:spcPts val="900"/>
              </a:spcBef>
              <a:spcAft>
                <a:spcPts val="0"/>
              </a:spcAft>
              <a:buNone/>
            </a:pPr>
            <a:endParaRPr sz="1800">
              <a:solidFill>
                <a:srgbClr val="004888"/>
              </a:solidFill>
            </a:endParaRPr>
          </a:p>
          <a:p>
            <a:pPr marL="914400" lvl="1" indent="-342900" algn="l" rtl="0">
              <a:spcBef>
                <a:spcPts val="0"/>
              </a:spcBef>
              <a:spcAft>
                <a:spcPts val="0"/>
              </a:spcAft>
              <a:buClr>
                <a:srgbClr val="004888"/>
              </a:buClr>
              <a:buSzPts val="1800"/>
              <a:buChar char="○"/>
            </a:pPr>
            <a:r>
              <a:rPr lang="en-GB" sz="1800">
                <a:solidFill>
                  <a:srgbClr val="004888"/>
                </a:solidFill>
              </a:rPr>
              <a:t>Gazprom</a:t>
            </a:r>
            <a:endParaRPr sz="1800">
              <a:solidFill>
                <a:srgbClr val="004888"/>
              </a:solidFill>
            </a:endParaRPr>
          </a:p>
          <a:p>
            <a:pPr marL="914400" lvl="1" indent="-342900" algn="l" rtl="0">
              <a:spcBef>
                <a:spcPts val="900"/>
              </a:spcBef>
              <a:spcAft>
                <a:spcPts val="0"/>
              </a:spcAft>
              <a:buClr>
                <a:srgbClr val="004888"/>
              </a:buClr>
              <a:buSzPts val="1800"/>
              <a:buChar char="○"/>
            </a:pPr>
            <a:r>
              <a:rPr lang="en-GB" sz="1800">
                <a:solidFill>
                  <a:srgbClr val="004888"/>
                </a:solidFill>
              </a:rPr>
              <a:t>Our Power</a:t>
            </a:r>
            <a:endParaRPr sz="1800">
              <a:solidFill>
                <a:srgbClr val="004888"/>
              </a:solidFill>
            </a:endParaRPr>
          </a:p>
          <a:p>
            <a:pPr marL="914400" lvl="1" indent="-342900" algn="l" rtl="0">
              <a:spcBef>
                <a:spcPts val="900"/>
              </a:spcBef>
              <a:spcAft>
                <a:spcPts val="0"/>
              </a:spcAft>
              <a:buClr>
                <a:srgbClr val="004888"/>
              </a:buClr>
              <a:buSzPts val="1800"/>
              <a:buChar char="○"/>
            </a:pPr>
            <a:r>
              <a:rPr lang="en-GB" sz="1800">
                <a:solidFill>
                  <a:srgbClr val="004888"/>
                </a:solidFill>
              </a:rPr>
              <a:t>Utility Point</a:t>
            </a:r>
            <a:endParaRPr sz="1800">
              <a:solidFill>
                <a:srgbClr val="004888"/>
              </a:solidFill>
            </a:endParaRPr>
          </a:p>
          <a:p>
            <a:pPr marL="0" lvl="0" indent="0" algn="l" rtl="0">
              <a:spcBef>
                <a:spcPts val="900"/>
              </a:spcBef>
              <a:spcAft>
                <a:spcPts val="0"/>
              </a:spcAft>
              <a:buNone/>
            </a:pPr>
            <a:endParaRPr sz="1800">
              <a:solidFill>
                <a:srgbClr val="004888"/>
              </a:solidFill>
            </a:endParaRPr>
          </a:p>
          <a:p>
            <a:pPr marL="0" marR="0" lvl="0" indent="0" algn="l" rtl="0">
              <a:lnSpc>
                <a:spcPct val="130000"/>
              </a:lnSpc>
              <a:spcBef>
                <a:spcPts val="900"/>
              </a:spcBef>
              <a:spcAft>
                <a:spcPts val="0"/>
              </a:spcAft>
              <a:buNone/>
            </a:pPr>
            <a:endParaRPr>
              <a:solidFill>
                <a:srgbClr val="222222"/>
              </a:solidFill>
              <a:highlight>
                <a:srgbClr val="FFFFFF"/>
              </a:highlight>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subTitle" idx="1"/>
          </p:nvPr>
        </p:nvSpPr>
        <p:spPr>
          <a:xfrm>
            <a:off x="203112" y="2777642"/>
            <a:ext cx="6657900" cy="1136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Font typeface="Open Sans"/>
              <a:buNone/>
            </a:pPr>
            <a:r>
              <a:rPr lang="en-GB" sz="2000" b="0" i="0" u="none" strike="noStrike" cap="none">
                <a:solidFill>
                  <a:srgbClr val="004888"/>
                </a:solidFill>
                <a:latin typeface="Open Sans"/>
                <a:ea typeface="Open Sans"/>
                <a:cs typeface="Open Sans"/>
                <a:sym typeface="Open Sans"/>
              </a:rPr>
              <a:t>Presented by: </a:t>
            </a:r>
            <a:r>
              <a:rPr lang="en-GB" b="1"/>
              <a:t>Leanne Dullard</a:t>
            </a:r>
            <a:r>
              <a:rPr lang="en-GB" sz="2000" b="1" i="0" u="none" strike="noStrike" cap="none">
                <a:solidFill>
                  <a:srgbClr val="004888"/>
                </a:solidFill>
                <a:latin typeface="Open Sans"/>
                <a:ea typeface="Open Sans"/>
                <a:cs typeface="Open Sans"/>
                <a:sym typeface="Open Sans"/>
              </a:rPr>
              <a:t> </a:t>
            </a:r>
            <a:endParaRPr sz="2000" b="1" i="0" u="none" strike="noStrike" cap="none">
              <a:solidFill>
                <a:srgbClr val="004888"/>
              </a:solidFill>
              <a:latin typeface="Open Sans"/>
              <a:ea typeface="Open Sans"/>
              <a:cs typeface="Open Sans"/>
              <a:sym typeface="Open Sans"/>
            </a:endParaRPr>
          </a:p>
          <a:p>
            <a:pPr marL="0" marR="0" lvl="0" indent="0" algn="l" rtl="0">
              <a:lnSpc>
                <a:spcPct val="100000"/>
              </a:lnSpc>
              <a:spcBef>
                <a:spcPts val="0"/>
              </a:spcBef>
              <a:spcAft>
                <a:spcPts val="0"/>
              </a:spcAft>
              <a:buClr>
                <a:srgbClr val="004888"/>
              </a:buClr>
              <a:buFont typeface="Open Sans"/>
              <a:buNone/>
            </a:pPr>
            <a:r>
              <a:rPr lang="en-GB" sz="2000" b="0" i="0" u="none" strike="noStrike" cap="none">
                <a:solidFill>
                  <a:srgbClr val="004888"/>
                </a:solidFill>
                <a:latin typeface="Open Sans"/>
                <a:ea typeface="Open Sans"/>
                <a:cs typeface="Open Sans"/>
                <a:sym typeface="Open Sans"/>
              </a:rPr>
              <a:t>Date: </a:t>
            </a:r>
            <a:r>
              <a:rPr lang="en-GB" b="1"/>
              <a:t>07 November 2018</a:t>
            </a:r>
            <a:endParaRPr sz="2000" b="1" i="0" u="none" strike="noStrike" cap="none">
              <a:solidFill>
                <a:srgbClr val="004888"/>
              </a:solidFill>
              <a:latin typeface="Open Sans"/>
              <a:ea typeface="Open Sans"/>
              <a:cs typeface="Open Sans"/>
              <a:sym typeface="Open Sans"/>
            </a:endParaRPr>
          </a:p>
        </p:txBody>
      </p:sp>
      <p:pic>
        <p:nvPicPr>
          <p:cNvPr id="163" name="Google Shape;163;p30"/>
          <p:cNvPicPr preferRelativeResize="0"/>
          <p:nvPr/>
        </p:nvPicPr>
        <p:blipFill rotWithShape="1">
          <a:blip r:embed="rId3">
            <a:alphaModFix/>
          </a:blip>
          <a:srcRect/>
          <a:stretch/>
        </p:blipFill>
        <p:spPr>
          <a:xfrm>
            <a:off x="5868144" y="892175"/>
            <a:ext cx="3859213" cy="482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57200" y="2115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Performance and Operations Q2</a:t>
            </a:r>
            <a:endParaRPr sz="2400" b="1" i="0" u="none" strike="noStrike" cap="none">
              <a:solidFill>
                <a:srgbClr val="004888"/>
              </a:solidFill>
              <a:latin typeface="Open Sans"/>
              <a:ea typeface="Open Sans"/>
              <a:cs typeface="Open Sans"/>
              <a:sym typeface="Open Sans"/>
            </a:endParaRPr>
          </a:p>
        </p:txBody>
      </p:sp>
      <p:sp>
        <p:nvSpPr>
          <p:cNvPr id="67" name="Google Shape;67;p14"/>
          <p:cNvSpPr txBox="1"/>
          <p:nvPr/>
        </p:nvSpPr>
        <p:spPr>
          <a:xfrm>
            <a:off x="551250" y="761250"/>
            <a:ext cx="8495400" cy="4625700"/>
          </a:xfrm>
          <a:prstGeom prst="rect">
            <a:avLst/>
          </a:prstGeom>
          <a:noFill/>
          <a:ln>
            <a:noFill/>
          </a:ln>
        </p:spPr>
        <p:txBody>
          <a:bodyPr spcFirstLastPara="1" wrap="square" lIns="91425" tIns="45700" rIns="91425" bIns="45700" anchor="t" anchorCtr="0">
            <a:noAutofit/>
          </a:bodyPr>
          <a:lstStyle/>
          <a:p>
            <a:pPr marL="457200" lvl="0" indent="-342900" algn="l" rtl="0">
              <a:lnSpc>
                <a:spcPct val="130000"/>
              </a:lnSpc>
              <a:spcBef>
                <a:spcPts val="40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We have continued to see an increase in contacts received into the service this quarter which has impacted on performance. Contacts have decreased in comparison to quarter one however they remain significantly above forecast.</a:t>
            </a: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r>
              <a:rPr lang="en-GB" sz="1800">
                <a:solidFill>
                  <a:srgbClr val="004888"/>
                </a:solidFill>
                <a:latin typeface="Open Sans"/>
                <a:ea typeface="Open Sans"/>
                <a:cs typeface="Open Sans"/>
                <a:sym typeface="Open Sans"/>
              </a:rPr>
              <a:t>Ongoing work with the energy delivery centres includes: </a:t>
            </a:r>
            <a:endParaRPr sz="1800">
              <a:solidFill>
                <a:srgbClr val="004888"/>
              </a:solidFill>
              <a:latin typeface="Open Sans"/>
              <a:ea typeface="Open Sans"/>
              <a:cs typeface="Open Sans"/>
              <a:sym typeface="Open Sans"/>
            </a:endParaRPr>
          </a:p>
          <a:p>
            <a:pPr marL="457200" lvl="0" indent="-342900" algn="l" rtl="0">
              <a:lnSpc>
                <a:spcPct val="130000"/>
              </a:lnSpc>
              <a:spcBef>
                <a:spcPts val="40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Regular data and quality checks</a:t>
            </a:r>
            <a:endParaRPr sz="1800">
              <a:solidFill>
                <a:srgbClr val="004888"/>
              </a:solidFill>
              <a:latin typeface="Open Sans"/>
              <a:ea typeface="Open Sans"/>
              <a:cs typeface="Open Sans"/>
              <a:sym typeface="Open Sans"/>
            </a:endParaRPr>
          </a:p>
          <a:p>
            <a:pPr marL="457200" lvl="0" indent="-342900" algn="l" rtl="0">
              <a:lnSpc>
                <a:spcPct val="130000"/>
              </a:lnSpc>
              <a:spcBef>
                <a:spcPts val="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EHU visit to one delivery centre with further visits planned in Q3</a:t>
            </a:r>
            <a:endParaRPr sz="1800">
              <a:solidFill>
                <a:srgbClr val="004888"/>
              </a:solidFill>
              <a:latin typeface="Open Sans"/>
              <a:ea typeface="Open Sans"/>
              <a:cs typeface="Open Sans"/>
              <a:sym typeface="Open Sans"/>
            </a:endParaRPr>
          </a:p>
          <a:p>
            <a:pPr marL="457200" lvl="0" indent="-342900" algn="l" rtl="0">
              <a:lnSpc>
                <a:spcPct val="130000"/>
              </a:lnSpc>
              <a:spcBef>
                <a:spcPts val="0"/>
              </a:spcBef>
              <a:spcAft>
                <a:spcPts val="0"/>
              </a:spcAft>
              <a:buClr>
                <a:srgbClr val="004888"/>
              </a:buClr>
              <a:buSzPts val="1800"/>
              <a:buFont typeface="Open Sans"/>
              <a:buChar char="●"/>
            </a:pPr>
            <a:r>
              <a:rPr lang="en-GB" sz="1800">
                <a:solidFill>
                  <a:srgbClr val="004888"/>
                </a:solidFill>
                <a:latin typeface="Open Sans"/>
                <a:ea typeface="Open Sans"/>
                <a:cs typeface="Open Sans"/>
                <a:sym typeface="Open Sans"/>
              </a:rPr>
              <a:t>OS:e visit to one delivery centre with further visits planned in Q3</a:t>
            </a: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marR="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1800">
              <a:solidFill>
                <a:srgbClr val="004888"/>
              </a:solidFill>
              <a:latin typeface="Open Sans"/>
              <a:ea typeface="Open Sans"/>
              <a:cs typeface="Open Sans"/>
              <a:sym typeface="Open Sans"/>
            </a:endParaRPr>
          </a:p>
          <a:p>
            <a:pPr marL="0" lvl="0" indent="0" algn="l" rtl="0">
              <a:spcBef>
                <a:spcPts val="400"/>
              </a:spcBef>
              <a:spcAft>
                <a:spcPts val="0"/>
              </a:spcAft>
              <a:buNone/>
            </a:pPr>
            <a:endParaRPr sz="1800">
              <a:solidFill>
                <a:srgbClr val="004888"/>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7200" y="3532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Forecast  </a:t>
            </a:r>
            <a:endParaRPr sz="2400" b="1" i="0" u="none" strike="noStrike" cap="none">
              <a:solidFill>
                <a:srgbClr val="004888"/>
              </a:solidFill>
              <a:latin typeface="Open Sans"/>
              <a:ea typeface="Open Sans"/>
              <a:cs typeface="Open Sans"/>
              <a:sym typeface="Open Sans"/>
            </a:endParaRPr>
          </a:p>
        </p:txBody>
      </p:sp>
      <p:sp>
        <p:nvSpPr>
          <p:cNvPr id="73" name="Google Shape;73;p15"/>
          <p:cNvSpPr txBox="1">
            <a:spLocks noGrp="1"/>
          </p:cNvSpPr>
          <p:nvPr>
            <p:ph type="body" idx="1"/>
          </p:nvPr>
        </p:nvSpPr>
        <p:spPr>
          <a:xfrm>
            <a:off x="457200" y="677525"/>
            <a:ext cx="8161500" cy="3784800"/>
          </a:xfrm>
          <a:prstGeom prst="rect">
            <a:avLst/>
          </a:prstGeom>
          <a:noFill/>
          <a:ln>
            <a:noFill/>
          </a:ln>
        </p:spPr>
        <p:txBody>
          <a:bodyPr spcFirstLastPara="1" wrap="square" lIns="91425" tIns="91425" rIns="91425" bIns="91425" anchor="t" anchorCtr="0">
            <a:noAutofit/>
          </a:bodyPr>
          <a:lstStyle/>
          <a:p>
            <a:pPr marL="457200" lvl="0" indent="-342900" algn="l" rtl="0">
              <a:spcBef>
                <a:spcPts val="900"/>
              </a:spcBef>
              <a:spcAft>
                <a:spcPts val="0"/>
              </a:spcAft>
              <a:buSzPts val="1800"/>
              <a:buChar char="●"/>
            </a:pPr>
            <a:r>
              <a:rPr lang="en-GB" sz="1800">
                <a:solidFill>
                  <a:srgbClr val="004888"/>
                </a:solidFill>
              </a:rPr>
              <a:t>The service has continued to experience demand above forecast</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This demand has remained in excess of 110% of forecast since February 18</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Volumes have increased compared to 2017/18 as well as above the 2018 forecast</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We saw an increase in contacts for a specific supplier following them ceasing trading but no further definitive trends by supplier or issue code could be identified as the root cause of the continued uplift in volume</a:t>
            </a:r>
            <a:endParaRPr sz="1800">
              <a:solidFill>
                <a:srgbClr val="004888"/>
              </a:solidFill>
            </a:endParaRPr>
          </a:p>
          <a:p>
            <a:pPr marL="0" lvl="0" indent="0" algn="l" rtl="0">
              <a:spcBef>
                <a:spcPts val="900"/>
              </a:spcBef>
              <a:spcAft>
                <a:spcPts val="0"/>
              </a:spcAft>
              <a:buNone/>
            </a:pPr>
            <a:endParaRPr sz="1800">
              <a:solidFill>
                <a:srgbClr val="0048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Google Shape;78;p16"/>
          <p:cNvGraphicFramePr/>
          <p:nvPr/>
        </p:nvGraphicFramePr>
        <p:xfrm>
          <a:off x="5777175" y="1716500"/>
          <a:ext cx="3156300" cy="3416500"/>
        </p:xfrm>
        <a:graphic>
          <a:graphicData uri="http://schemas.openxmlformats.org/drawingml/2006/table">
            <a:tbl>
              <a:tblPr>
                <a:noFill/>
                <a:tableStyleId>{431AD945-2D96-4D25-AA25-F123EBD0EBA1}</a:tableStyleId>
              </a:tblPr>
              <a:tblGrid>
                <a:gridCol w="1578150">
                  <a:extLst>
                    <a:ext uri="{9D8B030D-6E8A-4147-A177-3AD203B41FA5}">
                      <a16:colId xmlns:a16="http://schemas.microsoft.com/office/drawing/2014/main" xmlns="" val="20000"/>
                    </a:ext>
                  </a:extLst>
                </a:gridCol>
                <a:gridCol w="1578150">
                  <a:extLst>
                    <a:ext uri="{9D8B030D-6E8A-4147-A177-3AD203B41FA5}">
                      <a16:colId xmlns:a16="http://schemas.microsoft.com/office/drawing/2014/main" xmlns="" val="20001"/>
                    </a:ext>
                  </a:extLst>
                </a:gridCol>
              </a:tblGrid>
              <a:tr h="341650">
                <a:tc>
                  <a:txBody>
                    <a:bodyPr/>
                    <a:lstStyle/>
                    <a:p>
                      <a:pPr marL="0" lvl="0" indent="0" algn="l" rtl="0">
                        <a:lnSpc>
                          <a:spcPct val="115000"/>
                        </a:lnSpc>
                        <a:spcBef>
                          <a:spcPts val="0"/>
                        </a:spcBef>
                        <a:spcAft>
                          <a:spcPts val="0"/>
                        </a:spcAft>
                        <a:buNone/>
                      </a:pPr>
                      <a:r>
                        <a:rPr lang="en-GB">
                          <a:solidFill>
                            <a:srgbClr val="FFFFFF"/>
                          </a:solidFill>
                          <a:latin typeface="Open Sans"/>
                          <a:ea typeface="Open Sans"/>
                          <a:cs typeface="Open Sans"/>
                          <a:sym typeface="Open Sans"/>
                        </a:rPr>
                        <a:t>Month</a:t>
                      </a:r>
                      <a:endParaRPr>
                        <a:solidFill>
                          <a:srgbClr val="FFFFFF"/>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lnSpc>
                          <a:spcPct val="115000"/>
                        </a:lnSpc>
                        <a:spcBef>
                          <a:spcPts val="0"/>
                        </a:spcBef>
                        <a:spcAft>
                          <a:spcPts val="0"/>
                        </a:spcAft>
                        <a:buNone/>
                      </a:pPr>
                      <a:r>
                        <a:rPr lang="en-GB">
                          <a:solidFill>
                            <a:srgbClr val="FFFFFF"/>
                          </a:solidFill>
                          <a:latin typeface="Open Sans"/>
                          <a:ea typeface="Open Sans"/>
                          <a:cs typeface="Open Sans"/>
                          <a:sym typeface="Open Sans"/>
                        </a:rPr>
                        <a:t>Forecast</a:t>
                      </a:r>
                      <a:endParaRPr>
                        <a:solidFill>
                          <a:srgbClr val="FFFFFF"/>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extLst>
                  <a:ext uri="{0D108BD9-81ED-4DB2-BD59-A6C34878D82A}">
                    <a16:rowId xmlns:a16="http://schemas.microsoft.com/office/drawing/2014/main" xmlns="" val="10000"/>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Jan</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109%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Feb</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117%</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Mar</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133%</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April</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153%</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May</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159%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June</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160%</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6"/>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July</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137%</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7"/>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August</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132%</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8"/>
                  </a:ext>
                </a:extLst>
              </a:tr>
              <a:tr h="341650">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September</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solidFill>
                            <a:srgbClr val="004888"/>
                          </a:solidFill>
                          <a:latin typeface="Open Sans"/>
                          <a:ea typeface="Open Sans"/>
                          <a:cs typeface="Open Sans"/>
                          <a:sym typeface="Open Sans"/>
                        </a:rPr>
                        <a:t>136%</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9"/>
                  </a:ext>
                </a:extLst>
              </a:tr>
            </a:tbl>
          </a:graphicData>
        </a:graphic>
      </p:graphicFrame>
      <p:pic>
        <p:nvPicPr>
          <p:cNvPr id="79" name="Google Shape;79;p16" title="Chart"/>
          <p:cNvPicPr preferRelativeResize="0"/>
          <p:nvPr/>
        </p:nvPicPr>
        <p:blipFill>
          <a:blip r:embed="rId3">
            <a:alphaModFix/>
          </a:blip>
          <a:stretch>
            <a:fillRect/>
          </a:stretch>
        </p:blipFill>
        <p:spPr>
          <a:xfrm>
            <a:off x="152400" y="764250"/>
            <a:ext cx="5624775" cy="3479060"/>
          </a:xfrm>
          <a:prstGeom prst="rect">
            <a:avLst/>
          </a:prstGeom>
          <a:noFill/>
          <a:ln>
            <a:noFill/>
          </a:ln>
        </p:spPr>
      </p:pic>
      <p:sp>
        <p:nvSpPr>
          <p:cNvPr id="80" name="Google Shape;80;p16"/>
          <p:cNvSpPr txBox="1">
            <a:spLocks noGrp="1"/>
          </p:cNvSpPr>
          <p:nvPr>
            <p:ph type="title"/>
          </p:nvPr>
        </p:nvSpPr>
        <p:spPr>
          <a:xfrm>
            <a:off x="457200" y="113258"/>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Forecast  </a:t>
            </a:r>
            <a:endParaRPr sz="2400" b="1" i="0" u="none" strike="noStrike" cap="none">
              <a:solidFill>
                <a:srgbClr val="004888"/>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30313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a:t>Energy IVR</a:t>
            </a:r>
            <a:endParaRPr sz="2400" b="1" i="0" u="none" strike="noStrike" cap="none">
              <a:solidFill>
                <a:srgbClr val="004888"/>
              </a:solidFill>
              <a:latin typeface="Open Sans"/>
              <a:ea typeface="Open Sans"/>
              <a:cs typeface="Open Sans"/>
              <a:sym typeface="Open Sans"/>
            </a:endParaRPr>
          </a:p>
        </p:txBody>
      </p:sp>
      <p:sp>
        <p:nvSpPr>
          <p:cNvPr id="86" name="Google Shape;86;p17"/>
          <p:cNvSpPr txBox="1">
            <a:spLocks noGrp="1"/>
          </p:cNvSpPr>
          <p:nvPr>
            <p:ph type="body" idx="1"/>
          </p:nvPr>
        </p:nvSpPr>
        <p:spPr>
          <a:xfrm>
            <a:off x="356700" y="894475"/>
            <a:ext cx="8502000" cy="3923400"/>
          </a:xfrm>
          <a:prstGeom prst="rect">
            <a:avLst/>
          </a:prstGeom>
          <a:noFill/>
          <a:ln>
            <a:noFill/>
          </a:ln>
        </p:spPr>
        <p:txBody>
          <a:bodyPr spcFirstLastPara="1" wrap="square" lIns="91425" tIns="91425" rIns="91425" bIns="91425" anchor="t" anchorCtr="0">
            <a:noAutofit/>
          </a:bodyPr>
          <a:lstStyle/>
          <a:p>
            <a:pPr marL="457200" lvl="0" indent="-342900" algn="l" rtl="0">
              <a:spcBef>
                <a:spcPts val="900"/>
              </a:spcBef>
              <a:spcAft>
                <a:spcPts val="0"/>
              </a:spcAft>
              <a:buClr>
                <a:srgbClr val="004888"/>
              </a:buClr>
              <a:buSzPts val="1800"/>
              <a:buChar char="●"/>
            </a:pPr>
            <a:r>
              <a:rPr lang="en-GB" sz="1800">
                <a:solidFill>
                  <a:srgbClr val="004888"/>
                </a:solidFill>
              </a:rPr>
              <a:t>The messages are available in English and Welsh</a:t>
            </a:r>
            <a:endParaRPr sz="1800">
              <a:solidFill>
                <a:srgbClr val="004888"/>
              </a:solidFill>
            </a:endParaRPr>
          </a:p>
          <a:p>
            <a:pPr marL="457200" lvl="0" indent="-342900" algn="l" rtl="0">
              <a:spcBef>
                <a:spcPts val="0"/>
              </a:spcBef>
              <a:spcAft>
                <a:spcPts val="0"/>
              </a:spcAft>
              <a:buClr>
                <a:srgbClr val="004888"/>
              </a:buClr>
              <a:buSzPts val="1800"/>
              <a:buChar char="●"/>
            </a:pPr>
            <a:r>
              <a:rPr lang="en-GB" sz="1800">
                <a:solidFill>
                  <a:srgbClr val="004888"/>
                </a:solidFill>
              </a:rPr>
              <a:t>Implemented a busy message on the Energy line as of 27/6/18</a:t>
            </a:r>
            <a:endParaRPr sz="1800">
              <a:solidFill>
                <a:srgbClr val="004888"/>
              </a:solidFill>
            </a:endParaRPr>
          </a:p>
          <a:p>
            <a:pPr marL="457200" marR="0" lvl="0" indent="-317500" algn="l" rtl="0">
              <a:lnSpc>
                <a:spcPct val="130000"/>
              </a:lnSpc>
              <a:spcBef>
                <a:spcPts val="0"/>
              </a:spcBef>
              <a:spcAft>
                <a:spcPts val="0"/>
              </a:spcAft>
              <a:buClr>
                <a:srgbClr val="222222"/>
              </a:buClr>
              <a:buSzPts val="1400"/>
              <a:buChar char="●"/>
            </a:pPr>
            <a:r>
              <a:rPr lang="en-GB" sz="1800">
                <a:solidFill>
                  <a:srgbClr val="004888"/>
                </a:solidFill>
              </a:rPr>
              <a:t>An increase seen across all areas in August, caused predominantly by a Supplier ceasing trading at the end of July.</a:t>
            </a:r>
            <a:endParaRPr sz="1800">
              <a:solidFill>
                <a:srgbClr val="004888"/>
              </a:solidFill>
            </a:endParaRPr>
          </a:p>
          <a:p>
            <a:pPr marL="457200" marR="0" lvl="0" indent="-342900" algn="l" rtl="0">
              <a:lnSpc>
                <a:spcPct val="130000"/>
              </a:lnSpc>
              <a:spcBef>
                <a:spcPts val="0"/>
              </a:spcBef>
              <a:spcAft>
                <a:spcPts val="0"/>
              </a:spcAft>
              <a:buClr>
                <a:srgbClr val="004888"/>
              </a:buClr>
              <a:buSzPts val="1800"/>
              <a:buChar char="●"/>
            </a:pPr>
            <a:r>
              <a:rPr lang="en-GB" sz="1800">
                <a:solidFill>
                  <a:srgbClr val="004888"/>
                </a:solidFill>
              </a:rPr>
              <a:t>In September we saw an uplift in both priority calls and supplier price increase </a:t>
            </a:r>
            <a:endParaRPr sz="1800">
              <a:solidFill>
                <a:srgbClr val="004888"/>
              </a:solidFill>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a:p>
            <a:pPr marL="0" marR="0" lvl="0" indent="0" algn="l" rtl="0">
              <a:lnSpc>
                <a:spcPct val="130000"/>
              </a:lnSpc>
              <a:spcBef>
                <a:spcPts val="900"/>
              </a:spcBef>
              <a:spcAft>
                <a:spcPts val="0"/>
              </a:spcAft>
              <a:buNone/>
            </a:pPr>
            <a:endParaRPr/>
          </a:p>
        </p:txBody>
      </p:sp>
      <p:graphicFrame>
        <p:nvGraphicFramePr>
          <p:cNvPr id="87" name="Google Shape;87;p17"/>
          <p:cNvGraphicFramePr/>
          <p:nvPr/>
        </p:nvGraphicFramePr>
        <p:xfrm>
          <a:off x="2148625" y="3133625"/>
          <a:ext cx="6651275" cy="1798200"/>
        </p:xfrm>
        <a:graphic>
          <a:graphicData uri="http://schemas.openxmlformats.org/drawingml/2006/table">
            <a:tbl>
              <a:tblPr>
                <a:noFill/>
                <a:tableStyleId>{99FCD0D1-43CD-4828-BDA3-E3D0CC97B797}</a:tableStyleId>
              </a:tblPr>
              <a:tblGrid>
                <a:gridCol w="725475">
                  <a:extLst>
                    <a:ext uri="{9D8B030D-6E8A-4147-A177-3AD203B41FA5}">
                      <a16:colId xmlns:a16="http://schemas.microsoft.com/office/drawing/2014/main" xmlns="" val="20000"/>
                    </a:ext>
                  </a:extLst>
                </a:gridCol>
                <a:gridCol w="1481450">
                  <a:extLst>
                    <a:ext uri="{9D8B030D-6E8A-4147-A177-3AD203B41FA5}">
                      <a16:colId xmlns:a16="http://schemas.microsoft.com/office/drawing/2014/main" xmlns="" val="20001"/>
                    </a:ext>
                  </a:extLst>
                </a:gridCol>
                <a:gridCol w="1481450">
                  <a:extLst>
                    <a:ext uri="{9D8B030D-6E8A-4147-A177-3AD203B41FA5}">
                      <a16:colId xmlns:a16="http://schemas.microsoft.com/office/drawing/2014/main" xmlns="" val="20002"/>
                    </a:ext>
                  </a:extLst>
                </a:gridCol>
                <a:gridCol w="1481450">
                  <a:extLst>
                    <a:ext uri="{9D8B030D-6E8A-4147-A177-3AD203B41FA5}">
                      <a16:colId xmlns:a16="http://schemas.microsoft.com/office/drawing/2014/main" xmlns="" val="20003"/>
                    </a:ext>
                  </a:extLst>
                </a:gridCol>
                <a:gridCol w="1481450">
                  <a:extLst>
                    <a:ext uri="{9D8B030D-6E8A-4147-A177-3AD203B41FA5}">
                      <a16:colId xmlns:a16="http://schemas.microsoft.com/office/drawing/2014/main" xmlns="" val="20004"/>
                    </a:ext>
                  </a:extLst>
                </a:gridCol>
              </a:tblGrid>
              <a:tr h="55060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4888"/>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a:solidFill>
                            <a:srgbClr val="FFFFFF"/>
                          </a:solidFill>
                          <a:latin typeface="Open Sans"/>
                          <a:ea typeface="Open Sans"/>
                          <a:cs typeface="Open Sans"/>
                          <a:sym typeface="Open Sans"/>
                        </a:rPr>
                        <a:t>Priority calls</a:t>
                      </a:r>
                      <a:endParaRPr>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a:solidFill>
                            <a:srgbClr val="FFFFFF"/>
                          </a:solidFill>
                          <a:latin typeface="Open Sans"/>
                          <a:ea typeface="Open Sans"/>
                          <a:cs typeface="Open Sans"/>
                          <a:sym typeface="Open Sans"/>
                        </a:rPr>
                        <a:t>Supplier switch</a:t>
                      </a:r>
                      <a:endParaRPr>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a:solidFill>
                            <a:srgbClr val="FFFFFF"/>
                          </a:solidFill>
                          <a:latin typeface="Open Sans"/>
                          <a:ea typeface="Open Sans"/>
                          <a:cs typeface="Open Sans"/>
                          <a:sym typeface="Open Sans"/>
                        </a:rPr>
                        <a:t>Supplier price increase</a:t>
                      </a:r>
                      <a:endParaRPr>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tc>
                  <a:txBody>
                    <a:bodyPr/>
                    <a:lstStyle/>
                    <a:p>
                      <a:pPr marL="0" lvl="0" indent="0" algn="l" rtl="0">
                        <a:spcBef>
                          <a:spcPts val="0"/>
                        </a:spcBef>
                        <a:spcAft>
                          <a:spcPts val="0"/>
                        </a:spcAft>
                        <a:buNone/>
                      </a:pPr>
                      <a:r>
                        <a:rPr lang="en-GB">
                          <a:solidFill>
                            <a:srgbClr val="FFFFFF"/>
                          </a:solidFill>
                          <a:latin typeface="Open Sans"/>
                          <a:ea typeface="Open Sans"/>
                          <a:cs typeface="Open Sans"/>
                          <a:sym typeface="Open Sans"/>
                        </a:rPr>
                        <a:t>Supplier of last resort </a:t>
                      </a:r>
                      <a:endParaRPr>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4888"/>
                    </a:solidFill>
                  </a:tcPr>
                </a:tc>
                <a:extLst>
                  <a:ext uri="{0D108BD9-81ED-4DB2-BD59-A6C34878D82A}">
                    <a16:rowId xmlns:a16="http://schemas.microsoft.com/office/drawing/2014/main" xmlns="" val="10000"/>
                  </a:ext>
                </a:extLst>
              </a:tr>
              <a:tr h="358925">
                <a:tc>
                  <a:txBody>
                    <a:bodyPr/>
                    <a:lstStyle/>
                    <a:p>
                      <a:pPr marL="0" lvl="0" indent="0" algn="l" rtl="0">
                        <a:spcBef>
                          <a:spcPts val="0"/>
                        </a:spcBef>
                        <a:spcAft>
                          <a:spcPts val="0"/>
                        </a:spcAft>
                        <a:buNone/>
                      </a:pPr>
                      <a:r>
                        <a:rPr lang="en-GB">
                          <a:solidFill>
                            <a:srgbClr val="004888"/>
                          </a:solidFill>
                          <a:latin typeface="Open Sans"/>
                          <a:ea typeface="Open Sans"/>
                          <a:cs typeface="Open Sans"/>
                          <a:sym typeface="Open Sans"/>
                        </a:rPr>
                        <a:t>Jul</a:t>
                      </a:r>
                      <a:endParaRPr>
                        <a:solidFill>
                          <a:srgbClr val="0048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738</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760</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412</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99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358925">
                <a:tc>
                  <a:txBody>
                    <a:bodyPr/>
                    <a:lstStyle/>
                    <a:p>
                      <a:pPr marL="0" lvl="0" indent="0" algn="l" rtl="0">
                        <a:spcBef>
                          <a:spcPts val="0"/>
                        </a:spcBef>
                        <a:spcAft>
                          <a:spcPts val="0"/>
                        </a:spcAft>
                        <a:buNone/>
                      </a:pPr>
                      <a:r>
                        <a:rPr lang="en-GB">
                          <a:solidFill>
                            <a:srgbClr val="004888"/>
                          </a:solidFill>
                          <a:latin typeface="Open Sans"/>
                          <a:ea typeface="Open Sans"/>
                          <a:cs typeface="Open Sans"/>
                          <a:sym typeface="Open Sans"/>
                        </a:rPr>
                        <a:t>Aug</a:t>
                      </a:r>
                      <a:endParaRPr>
                        <a:solidFill>
                          <a:srgbClr val="0048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809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823</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433</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90</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358925">
                <a:tc>
                  <a:txBody>
                    <a:bodyPr/>
                    <a:lstStyle/>
                    <a:p>
                      <a:pPr marL="0" lvl="0" indent="0" algn="l" rtl="0">
                        <a:spcBef>
                          <a:spcPts val="0"/>
                        </a:spcBef>
                        <a:spcAft>
                          <a:spcPts val="0"/>
                        </a:spcAft>
                        <a:buNone/>
                      </a:pPr>
                      <a:r>
                        <a:rPr lang="en-GB">
                          <a:solidFill>
                            <a:srgbClr val="004888"/>
                          </a:solidFill>
                          <a:latin typeface="Open Sans"/>
                          <a:ea typeface="Open Sans"/>
                          <a:cs typeface="Open Sans"/>
                          <a:sym typeface="Open Sans"/>
                        </a:rPr>
                        <a:t>Sep</a:t>
                      </a:r>
                      <a:endParaRPr>
                        <a:solidFill>
                          <a:srgbClr val="0048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829</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760</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470</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solidFill>
                            <a:srgbClr val="004888"/>
                          </a:solidFill>
                          <a:latin typeface="Open Sans"/>
                          <a:ea typeface="Open Sans"/>
                          <a:cs typeface="Open Sans"/>
                          <a:sym typeface="Open Sans"/>
                        </a:rPr>
                        <a:t>44</a:t>
                      </a:r>
                      <a:endParaRPr>
                        <a:solidFill>
                          <a:srgbClr val="004888"/>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443675" y="409861"/>
            <a:ext cx="4123800" cy="3119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3600" b="1" i="0" u="none" strike="noStrike" cap="none">
                <a:solidFill>
                  <a:srgbClr val="004888"/>
                </a:solidFill>
                <a:latin typeface="Open Sans"/>
                <a:ea typeface="Open Sans"/>
                <a:cs typeface="Open Sans"/>
                <a:sym typeface="Open Sans"/>
              </a:rPr>
              <a:t>Consumer service </a:t>
            </a:r>
            <a:r>
              <a:rPr lang="en-GB" sz="3600"/>
              <a:t>statistics </a:t>
            </a:r>
            <a:r>
              <a:rPr lang="en-GB" sz="3600" b="1" i="0" u="none" strike="noStrike" cap="none">
                <a:solidFill>
                  <a:srgbClr val="004888"/>
                </a:solidFill>
                <a:latin typeface="Open Sans"/>
                <a:ea typeface="Open Sans"/>
                <a:cs typeface="Open Sans"/>
                <a:sym typeface="Open Sans"/>
              </a:rPr>
              <a:t> </a:t>
            </a:r>
            <a:endParaRPr sz="3600" b="1" i="0" u="none" strike="noStrike" cap="none">
              <a:solidFill>
                <a:srgbClr val="004888"/>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457200" y="521083"/>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Contact volumes comparison </a:t>
            </a:r>
            <a:r>
              <a:rPr lang="en-GB" sz="2400"/>
              <a:t>2015 - 2018</a:t>
            </a:r>
            <a:endParaRPr/>
          </a:p>
        </p:txBody>
      </p:sp>
      <p:pic>
        <p:nvPicPr>
          <p:cNvPr id="98" name="Google Shape;98;p19" title="Chart"/>
          <p:cNvPicPr preferRelativeResize="0"/>
          <p:nvPr/>
        </p:nvPicPr>
        <p:blipFill>
          <a:blip r:embed="rId3">
            <a:alphaModFix/>
          </a:blip>
          <a:stretch>
            <a:fillRect/>
          </a:stretch>
        </p:blipFill>
        <p:spPr>
          <a:xfrm>
            <a:off x="608725" y="1102125"/>
            <a:ext cx="8229599" cy="3254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251520" y="265212"/>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400" b="1" i="0" u="none" strike="noStrike" cap="none">
                <a:solidFill>
                  <a:srgbClr val="004888"/>
                </a:solidFill>
                <a:latin typeface="Open Sans"/>
                <a:ea typeface="Open Sans"/>
                <a:cs typeface="Open Sans"/>
                <a:sym typeface="Open Sans"/>
              </a:rPr>
              <a:t>Contact volumes comparison </a:t>
            </a:r>
            <a:endParaRPr/>
          </a:p>
        </p:txBody>
      </p:sp>
      <p:graphicFrame>
        <p:nvGraphicFramePr>
          <p:cNvPr id="104" name="Google Shape;104;p20"/>
          <p:cNvGraphicFramePr/>
          <p:nvPr/>
        </p:nvGraphicFramePr>
        <p:xfrm>
          <a:off x="2156944" y="685368"/>
          <a:ext cx="6875125" cy="4708130"/>
        </p:xfrm>
        <a:graphic>
          <a:graphicData uri="http://schemas.openxmlformats.org/drawingml/2006/table">
            <a:tbl>
              <a:tblPr firstRow="1" bandRow="1">
                <a:noFill/>
                <a:tableStyleId>{99FCD0D1-43CD-4828-BDA3-E3D0CC97B797}</a:tableStyleId>
              </a:tblPr>
              <a:tblGrid>
                <a:gridCol w="1340375">
                  <a:extLst>
                    <a:ext uri="{9D8B030D-6E8A-4147-A177-3AD203B41FA5}">
                      <a16:colId xmlns:a16="http://schemas.microsoft.com/office/drawing/2014/main" xmlns="" val="20000"/>
                    </a:ext>
                  </a:extLst>
                </a:gridCol>
                <a:gridCol w="1106950">
                  <a:extLst>
                    <a:ext uri="{9D8B030D-6E8A-4147-A177-3AD203B41FA5}">
                      <a16:colId xmlns:a16="http://schemas.microsoft.com/office/drawing/2014/main" xmlns="" val="20001"/>
                    </a:ext>
                  </a:extLst>
                </a:gridCol>
                <a:gridCol w="1106950">
                  <a:extLst>
                    <a:ext uri="{9D8B030D-6E8A-4147-A177-3AD203B41FA5}">
                      <a16:colId xmlns:a16="http://schemas.microsoft.com/office/drawing/2014/main" xmlns="" val="20002"/>
                    </a:ext>
                  </a:extLst>
                </a:gridCol>
                <a:gridCol w="1106950">
                  <a:extLst>
                    <a:ext uri="{9D8B030D-6E8A-4147-A177-3AD203B41FA5}">
                      <a16:colId xmlns:a16="http://schemas.microsoft.com/office/drawing/2014/main" xmlns="" val="20003"/>
                    </a:ext>
                  </a:extLst>
                </a:gridCol>
                <a:gridCol w="1106950">
                  <a:extLst>
                    <a:ext uri="{9D8B030D-6E8A-4147-A177-3AD203B41FA5}">
                      <a16:colId xmlns:a16="http://schemas.microsoft.com/office/drawing/2014/main" xmlns="" val="20004"/>
                    </a:ext>
                  </a:extLst>
                </a:gridCol>
                <a:gridCol w="1106950">
                  <a:extLst>
                    <a:ext uri="{9D8B030D-6E8A-4147-A177-3AD203B41FA5}">
                      <a16:colId xmlns:a16="http://schemas.microsoft.com/office/drawing/2014/main" xmlns="" val="20005"/>
                    </a:ext>
                  </a:extLst>
                </a:gridCol>
              </a:tblGrid>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Month</a:t>
                      </a:r>
                      <a:endParaRPr sz="1600" u="none" strike="noStrike" cap="none">
                        <a:latin typeface="Open Sans"/>
                        <a:ea typeface="Open Sans"/>
                        <a:cs typeface="Open Sans"/>
                        <a:sym typeface="Open Sans"/>
                      </a:endParaRPr>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2014</a:t>
                      </a:r>
                      <a:endParaRPr sz="1600" u="none" strike="noStrike" cap="none">
                        <a:latin typeface="Open Sans"/>
                        <a:ea typeface="Open Sans"/>
                        <a:cs typeface="Open Sans"/>
                        <a:sym typeface="Open Sans"/>
                      </a:endParaRPr>
                    </a:p>
                  </a:txBody>
                  <a:tcPr marL="91450" marR="91450" marT="45725" marB="45725">
                    <a:solidFill>
                      <a:schemeClr val="accent4"/>
                    </a:solidFill>
                  </a:tcPr>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2015</a:t>
                      </a:r>
                      <a:endParaRPr sz="1600" u="none" strike="noStrike" cap="none">
                        <a:latin typeface="Open Sans"/>
                        <a:ea typeface="Open Sans"/>
                        <a:cs typeface="Open Sans"/>
                        <a:sym typeface="Open Sans"/>
                      </a:endParaRPr>
                    </a:p>
                  </a:txBody>
                  <a:tcPr marL="91450" marR="91450" marT="45725" marB="45725">
                    <a:solidFill>
                      <a:schemeClr val="accent4"/>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2016</a:t>
                      </a:r>
                      <a:endParaRPr sz="1600" u="none" strike="noStrike" cap="none">
                        <a:latin typeface="Open Sans"/>
                        <a:ea typeface="Open Sans"/>
                        <a:cs typeface="Open Sans"/>
                        <a:sym typeface="Open Sans"/>
                      </a:endParaRPr>
                    </a:p>
                  </a:txBody>
                  <a:tcPr marL="91450" marR="91450" marT="45725" marB="45725">
                    <a:solidFill>
                      <a:schemeClr val="accent4"/>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2017</a:t>
                      </a:r>
                      <a:endParaRPr sz="1600">
                        <a:latin typeface="Open Sans"/>
                        <a:ea typeface="Open Sans"/>
                        <a:cs typeface="Open Sans"/>
                        <a:sym typeface="Open Sans"/>
                      </a:endParaRPr>
                    </a:p>
                  </a:txBody>
                  <a:tcPr marL="91450" marR="91450" marT="45725" marB="45725">
                    <a:solidFill>
                      <a:schemeClr val="accent4"/>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2018</a:t>
                      </a:r>
                      <a:endParaRPr sz="1600">
                        <a:latin typeface="Open Sans"/>
                        <a:ea typeface="Open Sans"/>
                        <a:cs typeface="Open Sans"/>
                        <a:sym typeface="Open Sans"/>
                      </a:endParaRPr>
                    </a:p>
                  </a:txBody>
                  <a:tcPr marL="91450" marR="91450" marT="45725" marB="45725">
                    <a:solidFill>
                      <a:schemeClr val="accent4"/>
                    </a:solidFill>
                  </a:tcPr>
                </a:tc>
                <a:extLst>
                  <a:ext uri="{0D108BD9-81ED-4DB2-BD59-A6C34878D82A}">
                    <a16:rowId xmlns:a16="http://schemas.microsoft.com/office/drawing/2014/main" xmlns="" val="10000"/>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January</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6345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7304</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6080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4745</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6357</a:t>
                      </a: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01"/>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February</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5851</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7089</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6263</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4440</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5817</a:t>
                      </a: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02"/>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March</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6377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6997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5976</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5107</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5531</a:t>
                      </a:r>
                      <a:endParaRPr sz="1600">
                        <a:latin typeface="Open Sans"/>
                        <a:ea typeface="Open Sans"/>
                        <a:cs typeface="Open Sans"/>
                        <a:sym typeface="Open Sans"/>
                      </a:endParaRPr>
                    </a:p>
                  </a:txBody>
                  <a:tcPr marL="91450" marR="91450" marT="45725" marB="45725">
                    <a:solidFill>
                      <a:srgbClr val="FFFFFF"/>
                    </a:solidFill>
                  </a:tcPr>
                </a:tc>
                <a:extLst>
                  <a:ext uri="{0D108BD9-81ED-4DB2-BD59-A6C34878D82A}">
                    <a16:rowId xmlns:a16="http://schemas.microsoft.com/office/drawing/2014/main" xmlns="" val="10003"/>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April</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4717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6007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5517</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3612</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4779</a:t>
                      </a:r>
                      <a:endParaRPr sz="1600">
                        <a:latin typeface="Open Sans"/>
                        <a:ea typeface="Open Sans"/>
                        <a:cs typeface="Open Sans"/>
                        <a:sym typeface="Open Sans"/>
                      </a:endParaRPr>
                    </a:p>
                  </a:txBody>
                  <a:tcPr marL="91450" marR="91450" marT="45725" marB="45725">
                    <a:solidFill>
                      <a:srgbClr val="FFFFFF"/>
                    </a:solidFill>
                  </a:tcPr>
                </a:tc>
                <a:extLst>
                  <a:ext uri="{0D108BD9-81ED-4DB2-BD59-A6C34878D82A}">
                    <a16:rowId xmlns:a16="http://schemas.microsoft.com/office/drawing/2014/main" xmlns="" val="10004"/>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May </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7014</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5706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5017</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4205</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5524</a:t>
                      </a:r>
                      <a:endParaRPr sz="1600">
                        <a:latin typeface="Open Sans"/>
                        <a:ea typeface="Open Sans"/>
                        <a:cs typeface="Open Sans"/>
                        <a:sym typeface="Open Sans"/>
                      </a:endParaRPr>
                    </a:p>
                  </a:txBody>
                  <a:tcPr marL="91450" marR="91450" marT="45725" marB="45725">
                    <a:solidFill>
                      <a:srgbClr val="FFFFFF"/>
                    </a:solidFill>
                  </a:tcPr>
                </a:tc>
                <a:extLst>
                  <a:ext uri="{0D108BD9-81ED-4DB2-BD59-A6C34878D82A}">
                    <a16:rowId xmlns:a16="http://schemas.microsoft.com/office/drawing/2014/main" xmlns="" val="10005"/>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June</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5565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5642</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5480</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4051</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5402</a:t>
                      </a:r>
                      <a:endParaRPr sz="1600">
                        <a:latin typeface="Open Sans"/>
                        <a:ea typeface="Open Sans"/>
                        <a:cs typeface="Open Sans"/>
                        <a:sym typeface="Open Sans"/>
                      </a:endParaRPr>
                    </a:p>
                  </a:txBody>
                  <a:tcPr marL="91450" marR="91450" marT="45725" marB="45725">
                    <a:solidFill>
                      <a:srgbClr val="FFFFFF"/>
                    </a:solidFill>
                  </a:tcPr>
                </a:tc>
                <a:extLst>
                  <a:ext uri="{0D108BD9-81ED-4DB2-BD59-A6C34878D82A}">
                    <a16:rowId xmlns:a16="http://schemas.microsoft.com/office/drawing/2014/main" xmlns="" val="10006"/>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July</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6018</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5961</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5057</a:t>
                      </a:r>
                      <a:endParaRPr sz="1600" u="none" strike="noStrike" cap="none">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4458</a:t>
                      </a:r>
                      <a:endParaRPr sz="1600">
                        <a:latin typeface="Open Sans"/>
                        <a:ea typeface="Open Sans"/>
                        <a:cs typeface="Open Sans"/>
                        <a:sym typeface="Open Sans"/>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5553</a:t>
                      </a:r>
                      <a:endParaRPr sz="1600">
                        <a:latin typeface="Open Sans"/>
                        <a:ea typeface="Open Sans"/>
                        <a:cs typeface="Open Sans"/>
                        <a:sym typeface="Open Sans"/>
                      </a:endParaRPr>
                    </a:p>
                  </a:txBody>
                  <a:tcPr marL="91450" marR="91450" marT="45725" marB="45725">
                    <a:solidFill>
                      <a:srgbClr val="FFFFFF"/>
                    </a:solidFill>
                  </a:tcPr>
                </a:tc>
                <a:extLst>
                  <a:ext uri="{0D108BD9-81ED-4DB2-BD59-A6C34878D82A}">
                    <a16:rowId xmlns:a16="http://schemas.microsoft.com/office/drawing/2014/main" xmlns="" val="10007"/>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August</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5350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5046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5477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4283</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5667</a:t>
                      </a: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08"/>
                  </a:ext>
                </a:extLst>
              </a:tr>
              <a:tr h="3423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September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6320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5706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5857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4655</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5090</a:t>
                      </a: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09"/>
                  </a:ext>
                </a:extLst>
              </a:tr>
              <a:tr h="2948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October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6908</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5929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5235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5261</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10"/>
                  </a:ext>
                </a:extLst>
              </a:tr>
              <a:tr h="3423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November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5864</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5592</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5935</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5359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11"/>
                  </a:ext>
                </a:extLst>
              </a:tr>
              <a:tr h="317150">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December</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6160</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4687</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4255</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4319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12"/>
                  </a:ext>
                </a:extLst>
              </a:tr>
              <a:tr h="294850">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Total</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72,489</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71,666</a:t>
                      </a:r>
                      <a:endParaRPr sz="16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66,149</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54,492</a:t>
                      </a:r>
                      <a:endParaRPr sz="16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49,710</a:t>
                      </a:r>
                      <a:endParaRPr sz="1600">
                        <a:latin typeface="Open Sans"/>
                        <a:ea typeface="Open Sans"/>
                        <a:cs typeface="Open Sans"/>
                        <a:sym typeface="Open Sans"/>
                      </a:endParaRPr>
                    </a:p>
                  </a:txBody>
                  <a:tcPr marL="91450" marR="91450" marT="45725" marB="45725"/>
                </a:tc>
                <a:extLst>
                  <a:ext uri="{0D108BD9-81ED-4DB2-BD59-A6C34878D82A}">
                    <a16:rowId xmlns:a16="http://schemas.microsoft.com/office/drawing/2014/main" xmlns="" val="1001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179512" y="337220"/>
            <a:ext cx="8229600" cy="9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4888"/>
              </a:buClr>
              <a:buFont typeface="Open Sans"/>
              <a:buNone/>
            </a:pPr>
            <a:r>
              <a:rPr lang="en-GB" sz="2800" b="1" i="0" u="none" strike="noStrike" cap="none">
                <a:solidFill>
                  <a:srgbClr val="004888"/>
                </a:solidFill>
                <a:latin typeface="Open Sans"/>
                <a:ea typeface="Open Sans"/>
                <a:cs typeface="Open Sans"/>
                <a:sym typeface="Open Sans"/>
              </a:rPr>
              <a:t> Forecasted volumes</a:t>
            </a:r>
            <a:endParaRPr sz="2800" b="1" i="0" u="none" strike="noStrike" cap="none">
              <a:solidFill>
                <a:srgbClr val="004888"/>
              </a:solidFill>
              <a:latin typeface="Open Sans"/>
              <a:ea typeface="Open Sans"/>
              <a:cs typeface="Open Sans"/>
              <a:sym typeface="Open Sans"/>
            </a:endParaRPr>
          </a:p>
        </p:txBody>
      </p:sp>
      <p:graphicFrame>
        <p:nvGraphicFramePr>
          <p:cNvPr id="110" name="Google Shape;110;p21"/>
          <p:cNvGraphicFramePr/>
          <p:nvPr/>
        </p:nvGraphicFramePr>
        <p:xfrm>
          <a:off x="2503776" y="977842"/>
          <a:ext cx="3000000" cy="3000000"/>
        </p:xfrm>
        <a:graphic>
          <a:graphicData uri="http://schemas.openxmlformats.org/drawingml/2006/table">
            <a:tbl>
              <a:tblPr firstRow="1" bandRow="1">
                <a:noFill/>
                <a:tableStyleId>{A61D3386-6A97-414E-A0EB-748B59AC90AB}</a:tableStyleId>
              </a:tblPr>
              <a:tblGrid>
                <a:gridCol w="1906500">
                  <a:extLst>
                    <a:ext uri="{9D8B030D-6E8A-4147-A177-3AD203B41FA5}">
                      <a16:colId xmlns:a16="http://schemas.microsoft.com/office/drawing/2014/main" xmlns="" val="20000"/>
                    </a:ext>
                  </a:extLst>
                </a:gridCol>
                <a:gridCol w="1430925">
                  <a:extLst>
                    <a:ext uri="{9D8B030D-6E8A-4147-A177-3AD203B41FA5}">
                      <a16:colId xmlns:a16="http://schemas.microsoft.com/office/drawing/2014/main" xmlns="" val="20001"/>
                    </a:ext>
                  </a:extLst>
                </a:gridCol>
                <a:gridCol w="1349000">
                  <a:extLst>
                    <a:ext uri="{9D8B030D-6E8A-4147-A177-3AD203B41FA5}">
                      <a16:colId xmlns:a16="http://schemas.microsoft.com/office/drawing/2014/main" xmlns="" val="20002"/>
                    </a:ext>
                  </a:extLst>
                </a:gridCol>
                <a:gridCol w="1326875">
                  <a:extLst>
                    <a:ext uri="{9D8B030D-6E8A-4147-A177-3AD203B41FA5}">
                      <a16:colId xmlns:a16="http://schemas.microsoft.com/office/drawing/2014/main" xmlns="" val="20003"/>
                    </a:ext>
                  </a:extLst>
                </a:gridCol>
              </a:tblGrid>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Month</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2016</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2017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2018</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0"/>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January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92%</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109%</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1"/>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February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101%</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95%</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117%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2"/>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March</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86%</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99%</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133%</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3"/>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April</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91%</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86%</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153%</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4"/>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May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99%</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82%</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159%</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5"/>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June</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95%</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160%</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6"/>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July</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83%</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95%</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137%</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7"/>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August</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102%</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98%</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132%</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8"/>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September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98%</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136%</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09"/>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October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92%</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102%</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10"/>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November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118%</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94%</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11"/>
                  </a:ext>
                </a:extLst>
              </a:tr>
              <a:tr h="354225">
                <a:tc>
                  <a:txBody>
                    <a:bodyPr/>
                    <a:lstStyle/>
                    <a:p>
                      <a:pPr marL="0" marR="0" lvl="0" indent="0" algn="l" rtl="0">
                        <a:lnSpc>
                          <a:spcPct val="100000"/>
                        </a:lnSpc>
                        <a:spcBef>
                          <a:spcPts val="0"/>
                        </a:spcBef>
                        <a:spcAft>
                          <a:spcPts val="0"/>
                        </a:spcAft>
                        <a:buClr>
                          <a:srgbClr val="000000"/>
                        </a:buClr>
                        <a:buFont typeface="Arial"/>
                        <a:buNone/>
                      </a:pPr>
                      <a:r>
                        <a:rPr lang="en-GB" sz="1600" u="none" strike="noStrike" cap="none">
                          <a:latin typeface="Open Sans"/>
                          <a:ea typeface="Open Sans"/>
                          <a:cs typeface="Open Sans"/>
                          <a:sym typeface="Open Sans"/>
                        </a:rPr>
                        <a:t>December</a:t>
                      </a:r>
                      <a:endParaRPr sz="1600" u="none" strike="noStrike" cap="none">
                        <a:latin typeface="Open Sans"/>
                        <a:ea typeface="Open Sans"/>
                        <a:cs typeface="Open Sans"/>
                        <a:sym typeface="Open Sans"/>
                      </a:endParaRPr>
                    </a:p>
                  </a:txBody>
                  <a:tcPr marL="91450" marR="91450" marT="45725" marB="45725">
                    <a:lnR w="12700" cap="flat" cmpd="sng">
                      <a:solidFill>
                        <a:schemeClr val="accent2"/>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86%</a:t>
                      </a:r>
                      <a:endParaRPr sz="1600" u="none" strike="noStrike" cap="none">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600">
                          <a:latin typeface="Open Sans"/>
                          <a:ea typeface="Open Sans"/>
                          <a:cs typeface="Open Sans"/>
                          <a:sym typeface="Open Sans"/>
                        </a:rPr>
                        <a:t>111%</a:t>
                      </a: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1450" marR="91450" marT="45725" marB="45725">
                    <a:lnL w="12700" cap="flat" cmpd="sng">
                      <a:solidFill>
                        <a:schemeClr val="accent2"/>
                      </a:solidFill>
                      <a:prstDash val="solid"/>
                      <a:round/>
                      <a:headEnd type="none" w="sm" len="sm"/>
                      <a:tailEnd type="none" w="sm" len="sm"/>
                    </a:lnL>
                  </a:tcPr>
                </a:tc>
                <a:extLst>
                  <a:ext uri="{0D108BD9-81ED-4DB2-BD59-A6C34878D82A}">
                    <a16:rowId xmlns:a16="http://schemas.microsoft.com/office/drawing/2014/main" xmlns="" val="10012"/>
                  </a:ext>
                </a:extLst>
              </a:tr>
            </a:tbl>
          </a:graphicData>
        </a:graphic>
      </p:graphicFrame>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1034</Words>
  <Application>Microsoft Office PowerPoint</Application>
  <PresentationFormat>On-screen Show (16:10)</PresentationFormat>
  <Paragraphs>312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Open Sans</vt:lpstr>
      <vt:lpstr>Calibri</vt:lpstr>
      <vt:lpstr>simple-light</vt:lpstr>
      <vt:lpstr>Supplier Liaison Meeting  </vt:lpstr>
      <vt:lpstr>Performance and Operations Q2</vt:lpstr>
      <vt:lpstr>Forecast  </vt:lpstr>
      <vt:lpstr>Forecast  </vt:lpstr>
      <vt:lpstr>Energy IVR</vt:lpstr>
      <vt:lpstr>Consumer service statistics  </vt:lpstr>
      <vt:lpstr>Contact volumes comparison 2015 - 2018</vt:lpstr>
      <vt:lpstr>Contact volumes comparison </vt:lpstr>
      <vt:lpstr> Forecasted volumes</vt:lpstr>
      <vt:lpstr>Trends</vt:lpstr>
      <vt:lpstr>Client by nation Q2 </vt:lpstr>
      <vt:lpstr>Q2 Trends split by nation </vt:lpstr>
      <vt:lpstr>Referrals against volumes Jul 17 - present</vt:lpstr>
      <vt:lpstr>Referral volumes proportion of contacts Jul 2017 - present</vt:lpstr>
      <vt:lpstr>Referral proportions Jul 17 - present </vt:lpstr>
      <vt:lpstr>Energy updates </vt:lpstr>
      <vt:lpstr>Supplier updates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Liaison Meeting</dc:title>
  <dc:creator>Leanne Dullard</dc:creator>
  <cp:lastModifiedBy>Natasha Gilmour</cp:lastModifiedBy>
  <cp:revision>2</cp:revision>
  <dcterms:modified xsi:type="dcterms:W3CDTF">2018-11-07T10:11:14Z</dcterms:modified>
</cp:coreProperties>
</file>