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 id="2147483676" r:id="rId3"/>
    <p:sldMasterId id="2147483688" r:id="rId4"/>
    <p:sldMasterId id="2147483703" r:id="rId5"/>
  </p:sldMasterIdLst>
  <p:notesMasterIdLst>
    <p:notesMasterId r:id="rId75"/>
  </p:notesMasterIdLst>
  <p:sldIdLst>
    <p:sldId id="256" r:id="rId6"/>
    <p:sldId id="257" r:id="rId7"/>
    <p:sldId id="258" r:id="rId8"/>
    <p:sldId id="259" r:id="rId9"/>
    <p:sldId id="260" r:id="rId10"/>
    <p:sldId id="261" r:id="rId11"/>
    <p:sldId id="262" r:id="rId12"/>
    <p:sldId id="263" r:id="rId13"/>
    <p:sldId id="265" r:id="rId14"/>
    <p:sldId id="266" r:id="rId15"/>
    <p:sldId id="267" r:id="rId16"/>
    <p:sldId id="268" r:id="rId17"/>
    <p:sldId id="270" r:id="rId18"/>
    <p:sldId id="269" r:id="rId19"/>
    <p:sldId id="271" r:id="rId20"/>
    <p:sldId id="272" r:id="rId21"/>
    <p:sldId id="273" r:id="rId22"/>
    <p:sldId id="274" r:id="rId23"/>
    <p:sldId id="275" r:id="rId24"/>
    <p:sldId id="276" r:id="rId25"/>
    <p:sldId id="277" r:id="rId26"/>
    <p:sldId id="278"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 id="459" r:id="rId40"/>
    <p:sldId id="279" r:id="rId41"/>
    <p:sldId id="289" r:id="rId42"/>
    <p:sldId id="363" r:id="rId43"/>
    <p:sldId id="364" r:id="rId44"/>
    <p:sldId id="423" r:id="rId45"/>
    <p:sldId id="299" r:id="rId46"/>
    <p:sldId id="424" r:id="rId47"/>
    <p:sldId id="425" r:id="rId48"/>
    <p:sldId id="422" r:id="rId49"/>
    <p:sldId id="426" r:id="rId50"/>
    <p:sldId id="420" r:id="rId51"/>
    <p:sldId id="421" r:id="rId52"/>
    <p:sldId id="428" r:id="rId53"/>
    <p:sldId id="429" r:id="rId54"/>
    <p:sldId id="430" r:id="rId55"/>
    <p:sldId id="433" r:id="rId56"/>
    <p:sldId id="432" r:id="rId57"/>
    <p:sldId id="427" r:id="rId58"/>
    <p:sldId id="280" r:id="rId59"/>
    <p:sldId id="281" r:id="rId60"/>
    <p:sldId id="282" r:id="rId61"/>
    <p:sldId id="283" r:id="rId62"/>
    <p:sldId id="284" r:id="rId63"/>
    <p:sldId id="285" r:id="rId64"/>
    <p:sldId id="287" r:id="rId65"/>
    <p:sldId id="460" r:id="rId66"/>
    <p:sldId id="461" r:id="rId67"/>
    <p:sldId id="462" r:id="rId68"/>
    <p:sldId id="463" r:id="rId69"/>
    <p:sldId id="464" r:id="rId70"/>
    <p:sldId id="465" r:id="rId71"/>
    <p:sldId id="466" r:id="rId72"/>
    <p:sldId id="467" r:id="rId73"/>
    <p:sldId id="288" r:id="rId74"/>
  </p:sldIdLst>
  <p:sldSz cx="9144000" cy="5715000" type="screen16x10"/>
  <p:notesSz cx="6797675" cy="9926638"/>
  <p:embeddedFontLst>
    <p:embeddedFont>
      <p:font typeface="Calibri" panose="020F0502020204030204" pitchFamily="34" charset="0"/>
      <p:regular r:id="rId76"/>
      <p:bold r:id="rId77"/>
      <p:italic r:id="rId78"/>
      <p:boldItalic r:id="rId79"/>
    </p:embeddedFont>
    <p:embeddedFont>
      <p:font typeface="Calibri Light" panose="020F0302020204030204" pitchFamily="34" charset="0"/>
      <p:regular r:id="rId80"/>
      <p:italic r:id="rId81"/>
    </p:embeddedFont>
    <p:embeddedFont>
      <p:font typeface="Open Sans" panose="020B0606030504020204" pitchFamily="34" charset="0"/>
      <p:regular r:id="rId82"/>
      <p:bold r:id="rId83"/>
      <p:italic r:id="rId84"/>
      <p:boldItalic r:id="rId85"/>
    </p:embeddedFont>
    <p:embeddedFont>
      <p:font typeface="Tahoma" panose="020B0604030504040204" pitchFamily="34" charset="0"/>
      <p:regular r:id="rId86"/>
      <p:bold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523E772-E64A-425D-80F9-279676629CD3}">
          <p14:sldIdLst>
            <p14:sldId id="256"/>
            <p14:sldId id="257"/>
            <p14:sldId id="258"/>
            <p14:sldId id="259"/>
            <p14:sldId id="260"/>
            <p14:sldId id="261"/>
            <p14:sldId id="262"/>
            <p14:sldId id="263"/>
            <p14:sldId id="265"/>
            <p14:sldId id="266"/>
            <p14:sldId id="267"/>
            <p14:sldId id="268"/>
            <p14:sldId id="270"/>
            <p14:sldId id="269"/>
            <p14:sldId id="271"/>
            <p14:sldId id="272"/>
            <p14:sldId id="273"/>
            <p14:sldId id="274"/>
            <p14:sldId id="275"/>
            <p14:sldId id="276"/>
            <p14:sldId id="277"/>
            <p14:sldId id="278"/>
            <p14:sldId id="447"/>
            <p14:sldId id="448"/>
            <p14:sldId id="449"/>
            <p14:sldId id="450"/>
            <p14:sldId id="451"/>
            <p14:sldId id="452"/>
            <p14:sldId id="453"/>
            <p14:sldId id="454"/>
            <p14:sldId id="455"/>
            <p14:sldId id="456"/>
            <p14:sldId id="457"/>
            <p14:sldId id="458"/>
            <p14:sldId id="459"/>
            <p14:sldId id="279"/>
            <p14:sldId id="289"/>
            <p14:sldId id="363"/>
            <p14:sldId id="364"/>
            <p14:sldId id="423"/>
            <p14:sldId id="299"/>
            <p14:sldId id="424"/>
            <p14:sldId id="425"/>
            <p14:sldId id="422"/>
            <p14:sldId id="426"/>
            <p14:sldId id="420"/>
            <p14:sldId id="421"/>
            <p14:sldId id="428"/>
            <p14:sldId id="429"/>
            <p14:sldId id="430"/>
            <p14:sldId id="433"/>
            <p14:sldId id="432"/>
            <p14:sldId id="427"/>
            <p14:sldId id="280"/>
            <p14:sldId id="281"/>
            <p14:sldId id="282"/>
            <p14:sldId id="283"/>
            <p14:sldId id="284"/>
            <p14:sldId id="285"/>
            <p14:sldId id="287"/>
          </p14:sldIdLst>
        </p14:section>
        <p14:section name="Untitled Section" id="{7EC4E4EF-11E2-41BA-93A4-7923592101B9}">
          <p14:sldIdLst>
            <p14:sldId id="460"/>
            <p14:sldId id="461"/>
            <p14:sldId id="462"/>
            <p14:sldId id="463"/>
            <p14:sldId id="464"/>
            <p14:sldId id="465"/>
            <p14:sldId id="466"/>
            <p14:sldId id="46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5417A5-5B6A-4E7B-AC8F-24903055C6C9}">
  <a:tblStyle styleId="{3E5417A5-5B6A-4E7B-AC8F-24903055C6C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EBF6D80-8346-42E4-A2F2-0D5C6BF098B9}"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7ECF3"/>
          </a:solidFill>
        </a:fill>
      </a:tcStyle>
    </a:wholeTbl>
    <a:band1H>
      <a:tcTxStyle b="off" i="off"/>
      <a:tcStyle>
        <a:tcBdr/>
        <a:fill>
          <a:solidFill>
            <a:srgbClr val="CDD7E6"/>
          </a:solidFill>
        </a:fill>
      </a:tcStyle>
    </a:band1H>
    <a:band2H>
      <a:tcTxStyle b="off" i="off"/>
      <a:tcStyle>
        <a:tcBdr/>
      </a:tcStyle>
    </a:band2H>
    <a:band1V>
      <a:tcTxStyle b="off" i="off"/>
      <a:tcStyle>
        <a:tcBdr/>
        <a:fill>
          <a:solidFill>
            <a:srgbClr val="CDD7E6"/>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7ECF3"/>
          </a:solidFill>
        </a:fill>
      </a:tcStyle>
    </a:lastRow>
    <a:seCell>
      <a:tcTxStyle b="off" i="off"/>
      <a:tcStyle>
        <a:tcBdr/>
      </a:tcStyle>
    </a:seCell>
    <a:swCell>
      <a:tcTxStyle b="off" i="off"/>
      <a:tcStyle>
        <a:tcBdr/>
      </a:tcStyle>
    </a:swCell>
    <a:firstRow>
      <a:tcTxStyle b="on" i="off"/>
      <a:tcStyle>
        <a:tcBdr/>
        <a:fill>
          <a:solidFill>
            <a:srgbClr val="E7ECF3"/>
          </a:solidFill>
        </a:fill>
      </a:tcStyle>
    </a:firstRow>
    <a:neCell>
      <a:tcTxStyle b="off" i="off"/>
      <a:tcStyle>
        <a:tcBdr/>
      </a:tcStyle>
    </a:neCell>
    <a:nwCell>
      <a:tcTxStyle b="off" i="off"/>
      <a:tcStyle>
        <a:tcBdr/>
      </a:tcStyle>
    </a:nwCell>
  </a:tblStyle>
  <a:tblStyle styleId="{2CCB8998-E5D6-4788-A011-058284B9F647}"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378" autoAdjust="0"/>
  </p:normalViewPr>
  <p:slideViewPr>
    <p:cSldViewPr snapToGrid="0">
      <p:cViewPr varScale="1">
        <p:scale>
          <a:sx n="67" d="100"/>
          <a:sy n="67" d="100"/>
        </p:scale>
        <p:origin x="6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4.fntdata"/><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2.fntdata"/><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dvicedirect.sharepoint.com/sites/EnergyandPost/Shared%20Documents/Stats/Copy%20of%20Energy%20Supplier%20Stats%20Quarterly%202022%20-%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advicedirect.sharepoint.com/sites/EnergyandPost/Shared%20Documents/Stats/Copy%20of%20Energy%20Supplier%20Stats%20Quarterly%202022%20-%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advicedirect.sharepoint.com/sites/EnergyandPost/Shared%20Documents/Stats/Copy%20of%20Energy%20Supplier%20Stats%20Quarterly%202022%20-%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advicedirect.sharepoint.com/sites/EnergyandPost/Shared%20Documents/Stats/Copy%20of%20Energy%20Supplier%20Stats%20Quarterly%202022%20-%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https://advicedirect.sharepoint.com/sites/EnergyandPost/Shared%20Documents/Stats/Copy%20of%20Energy%20Supplier%20Stats%20Quarterly%202022%20-%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advicedirect.sharepoint.com/sites/EnergyandPost/Shared%20Documents/Stats/Copy%20of%20Energy%20Supplier%20Stats%20Quarterly%202022%20-%2023.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78439746423027E-2"/>
          <c:y val="2.427054412165125E-2"/>
          <c:w val="0.93779310919468395"/>
          <c:h val="0.83311875489248055"/>
        </c:manualLayout>
      </c:layout>
      <c:lineChart>
        <c:grouping val="standard"/>
        <c:varyColors val="0"/>
        <c:ser>
          <c:idx val="0"/>
          <c:order val="0"/>
          <c:tx>
            <c:strRef>
              <c:f>'Q3'!$B$175</c:f>
              <c:strCache>
                <c:ptCount val="1"/>
                <c:pt idx="0">
                  <c:v>Forecast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'Q3'!$A$176:$A$185</c:f>
              <c:numCache>
                <c:formatCode>mmm\-yy</c:formatCode>
                <c:ptCount val="10"/>
                <c:pt idx="0">
                  <c:v>44652</c:v>
                </c:pt>
                <c:pt idx="1">
                  <c:v>44682</c:v>
                </c:pt>
                <c:pt idx="2">
                  <c:v>44713</c:v>
                </c:pt>
                <c:pt idx="3">
                  <c:v>44743</c:v>
                </c:pt>
                <c:pt idx="4">
                  <c:v>44774</c:v>
                </c:pt>
                <c:pt idx="5">
                  <c:v>44805</c:v>
                </c:pt>
                <c:pt idx="6">
                  <c:v>44835</c:v>
                </c:pt>
                <c:pt idx="7">
                  <c:v>44866</c:v>
                </c:pt>
                <c:pt idx="8">
                  <c:v>44896</c:v>
                </c:pt>
                <c:pt idx="9">
                  <c:v>44927</c:v>
                </c:pt>
              </c:numCache>
            </c:numRef>
          </c:cat>
          <c:val>
            <c:numRef>
              <c:f>'Q3'!$B$176:$B$185</c:f>
              <c:numCache>
                <c:formatCode>General</c:formatCode>
                <c:ptCount val="10"/>
                <c:pt idx="0">
                  <c:v>1650</c:v>
                </c:pt>
                <c:pt idx="1">
                  <c:v>1655</c:v>
                </c:pt>
                <c:pt idx="2">
                  <c:v>1710</c:v>
                </c:pt>
                <c:pt idx="3">
                  <c:v>1780</c:v>
                </c:pt>
                <c:pt idx="4">
                  <c:v>1790</c:v>
                </c:pt>
                <c:pt idx="5">
                  <c:v>1850</c:v>
                </c:pt>
                <c:pt idx="6">
                  <c:v>1896</c:v>
                </c:pt>
                <c:pt idx="7">
                  <c:v>1900</c:v>
                </c:pt>
                <c:pt idx="8">
                  <c:v>1585</c:v>
                </c:pt>
                <c:pt idx="9">
                  <c:v>1580</c:v>
                </c:pt>
              </c:numCache>
            </c:numRef>
          </c:val>
          <c:smooth val="0"/>
          <c:extLst>
            <c:ext xmlns:c16="http://schemas.microsoft.com/office/drawing/2014/chart" uri="{C3380CC4-5D6E-409C-BE32-E72D297353CC}">
              <c16:uniqueId val="{00000000-2389-4016-A71D-F760CF8A09C7}"/>
            </c:ext>
          </c:extLst>
        </c:ser>
        <c:ser>
          <c:idx val="1"/>
          <c:order val="1"/>
          <c:tx>
            <c:strRef>
              <c:f>'Q3'!$C$175</c:f>
              <c:strCache>
                <c:ptCount val="1"/>
                <c:pt idx="0">
                  <c:v>Actual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'Q3'!$A$176:$A$185</c:f>
              <c:numCache>
                <c:formatCode>mmm\-yy</c:formatCode>
                <c:ptCount val="10"/>
                <c:pt idx="0">
                  <c:v>44652</c:v>
                </c:pt>
                <c:pt idx="1">
                  <c:v>44682</c:v>
                </c:pt>
                <c:pt idx="2">
                  <c:v>44713</c:v>
                </c:pt>
                <c:pt idx="3">
                  <c:v>44743</c:v>
                </c:pt>
                <c:pt idx="4">
                  <c:v>44774</c:v>
                </c:pt>
                <c:pt idx="5">
                  <c:v>44805</c:v>
                </c:pt>
                <c:pt idx="6">
                  <c:v>44835</c:v>
                </c:pt>
                <c:pt idx="7">
                  <c:v>44866</c:v>
                </c:pt>
                <c:pt idx="8">
                  <c:v>44896</c:v>
                </c:pt>
                <c:pt idx="9">
                  <c:v>44927</c:v>
                </c:pt>
              </c:numCache>
            </c:numRef>
          </c:cat>
          <c:val>
            <c:numRef>
              <c:f>'Q3'!$C$176:$C$185</c:f>
              <c:numCache>
                <c:formatCode>General</c:formatCode>
                <c:ptCount val="10"/>
                <c:pt idx="0">
                  <c:v>2016</c:v>
                </c:pt>
                <c:pt idx="1">
                  <c:v>2176</c:v>
                </c:pt>
                <c:pt idx="2">
                  <c:v>2239</c:v>
                </c:pt>
                <c:pt idx="3">
                  <c:v>2315</c:v>
                </c:pt>
                <c:pt idx="4">
                  <c:v>3054</c:v>
                </c:pt>
                <c:pt idx="5">
                  <c:v>3135</c:v>
                </c:pt>
                <c:pt idx="6">
                  <c:v>4379</c:v>
                </c:pt>
                <c:pt idx="7">
                  <c:v>4792</c:v>
                </c:pt>
                <c:pt idx="8">
                  <c:v>4741</c:v>
                </c:pt>
                <c:pt idx="9">
                  <c:v>4502</c:v>
                </c:pt>
              </c:numCache>
            </c:numRef>
          </c:val>
          <c:smooth val="0"/>
          <c:extLst>
            <c:ext xmlns:c16="http://schemas.microsoft.com/office/drawing/2014/chart" uri="{C3380CC4-5D6E-409C-BE32-E72D297353CC}">
              <c16:uniqueId val="{00000001-2389-4016-A71D-F760CF8A09C7}"/>
            </c:ext>
          </c:extLst>
        </c:ser>
        <c:dLbls>
          <c:showLegendKey val="0"/>
          <c:showVal val="0"/>
          <c:showCatName val="0"/>
          <c:showSerName val="0"/>
          <c:showPercent val="0"/>
          <c:showBubbleSize val="0"/>
        </c:dLbls>
        <c:marker val="1"/>
        <c:smooth val="0"/>
        <c:axId val="934418751"/>
        <c:axId val="934415839"/>
      </c:lineChart>
      <c:dateAx>
        <c:axId val="93441875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2"/>
                </a:solidFill>
                <a:latin typeface="+mn-lt"/>
                <a:ea typeface="+mn-ea"/>
                <a:cs typeface="+mn-cs"/>
              </a:defRPr>
            </a:pPr>
            <a:endParaRPr lang="en-US"/>
          </a:p>
        </c:txPr>
        <c:crossAx val="934415839"/>
        <c:crosses val="autoZero"/>
        <c:auto val="1"/>
        <c:lblOffset val="100"/>
        <c:baseTimeUnit val="months"/>
      </c:dateAx>
      <c:valAx>
        <c:axId val="934415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8037"/>
                </a:solidFill>
                <a:latin typeface="+mn-lt"/>
                <a:ea typeface="+mn-ea"/>
                <a:cs typeface="+mn-cs"/>
              </a:defRPr>
            </a:pPr>
            <a:endParaRPr lang="en-US"/>
          </a:p>
        </c:txPr>
        <c:crossAx val="934418751"/>
        <c:crosses val="autoZero"/>
        <c:crossBetween val="between"/>
      </c:valAx>
      <c:spPr>
        <a:noFill/>
        <a:ln>
          <a:noFill/>
        </a:ln>
        <a:effectLst/>
      </c:spPr>
    </c:plotArea>
    <c:legend>
      <c:legendPos val="b"/>
      <c:layout>
        <c:manualLayout>
          <c:xMode val="edge"/>
          <c:yMode val="edge"/>
          <c:x val="0.38084859550117395"/>
          <c:y val="0.9363419549625307"/>
          <c:w val="0.23830280899765213"/>
          <c:h val="6.36580450374692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'Q3'!$B$20</c:f>
              <c:strCache>
                <c:ptCount val="1"/>
                <c:pt idx="0">
                  <c:v>Calls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'Q3'!$A$21:$A$23</c:f>
              <c:strCache>
                <c:ptCount val="3"/>
                <c:pt idx="0">
                  <c:v>October</c:v>
                </c:pt>
                <c:pt idx="1">
                  <c:v>November</c:v>
                </c:pt>
                <c:pt idx="2">
                  <c:v>December</c:v>
                </c:pt>
              </c:strCache>
            </c:strRef>
          </c:cat>
          <c:val>
            <c:numRef>
              <c:f>'Q3'!$B$21:$B$23</c:f>
              <c:numCache>
                <c:formatCode>General</c:formatCode>
                <c:ptCount val="3"/>
                <c:pt idx="0">
                  <c:v>3695</c:v>
                </c:pt>
                <c:pt idx="1">
                  <c:v>4099</c:v>
                </c:pt>
                <c:pt idx="2">
                  <c:v>3936</c:v>
                </c:pt>
              </c:numCache>
            </c:numRef>
          </c:val>
          <c:extLst>
            <c:ext xmlns:c16="http://schemas.microsoft.com/office/drawing/2014/chart" uri="{C3380CC4-5D6E-409C-BE32-E72D297353CC}">
              <c16:uniqueId val="{00000000-53D6-40E5-9380-83477F6C2627}"/>
            </c:ext>
          </c:extLst>
        </c:ser>
        <c:ser>
          <c:idx val="1"/>
          <c:order val="1"/>
          <c:tx>
            <c:strRef>
              <c:f>'Q3'!$C$20</c:f>
              <c:strCache>
                <c:ptCount val="1"/>
                <c:pt idx="0">
                  <c:v>Other Contacts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'Q3'!$A$21:$A$23</c:f>
              <c:strCache>
                <c:ptCount val="3"/>
                <c:pt idx="0">
                  <c:v>October</c:v>
                </c:pt>
                <c:pt idx="1">
                  <c:v>November</c:v>
                </c:pt>
                <c:pt idx="2">
                  <c:v>December</c:v>
                </c:pt>
              </c:strCache>
            </c:strRef>
          </c:cat>
          <c:val>
            <c:numRef>
              <c:f>'Q3'!$C$21:$C$23</c:f>
              <c:numCache>
                <c:formatCode>General</c:formatCode>
                <c:ptCount val="3"/>
                <c:pt idx="0">
                  <c:v>680</c:v>
                </c:pt>
                <c:pt idx="1">
                  <c:v>686</c:v>
                </c:pt>
                <c:pt idx="2">
                  <c:v>800</c:v>
                </c:pt>
              </c:numCache>
            </c:numRef>
          </c:val>
          <c:extLst>
            <c:ext xmlns:c16="http://schemas.microsoft.com/office/drawing/2014/chart" uri="{C3380CC4-5D6E-409C-BE32-E72D297353CC}">
              <c16:uniqueId val="{00000001-53D6-40E5-9380-83477F6C2627}"/>
            </c:ext>
          </c:extLst>
        </c:ser>
        <c:ser>
          <c:idx val="2"/>
          <c:order val="2"/>
          <c:tx>
            <c:strRef>
              <c:f>'Q3'!$D$20</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'Q3'!$A$21:$A$23</c:f>
              <c:strCache>
                <c:ptCount val="3"/>
                <c:pt idx="0">
                  <c:v>October</c:v>
                </c:pt>
                <c:pt idx="1">
                  <c:v>November</c:v>
                </c:pt>
                <c:pt idx="2">
                  <c:v>December</c:v>
                </c:pt>
              </c:strCache>
            </c:strRef>
          </c:cat>
          <c:val>
            <c:numRef>
              <c:f>'Q3'!$D$21:$D$23</c:f>
              <c:numCache>
                <c:formatCode>General</c:formatCode>
                <c:ptCount val="3"/>
              </c:numCache>
            </c:numRef>
          </c:val>
          <c:extLst>
            <c:ext xmlns:c16="http://schemas.microsoft.com/office/drawing/2014/chart" uri="{C3380CC4-5D6E-409C-BE32-E72D297353CC}">
              <c16:uniqueId val="{00000002-53D6-40E5-9380-83477F6C2627}"/>
            </c:ext>
          </c:extLst>
        </c:ser>
        <c:dLbls>
          <c:showLegendKey val="0"/>
          <c:showVal val="1"/>
          <c:showCatName val="0"/>
          <c:showSerName val="0"/>
          <c:showPercent val="0"/>
          <c:showBubbleSize val="0"/>
        </c:dLbls>
        <c:gapWidth val="269"/>
        <c:overlap val="-27"/>
        <c:axId val="1801391568"/>
        <c:axId val="1801392816"/>
      </c:barChart>
      <c:lineChart>
        <c:grouping val="standard"/>
        <c:varyColors val="0"/>
        <c:ser>
          <c:idx val="3"/>
          <c:order val="3"/>
          <c:tx>
            <c:strRef>
              <c:f>'Q3'!$E$20</c:f>
              <c:strCache>
                <c:ptCount val="1"/>
                <c:pt idx="0">
                  <c:v>Total</c:v>
                </c:pt>
              </c:strCache>
            </c:strRef>
          </c:tx>
          <c:spPr>
            <a:ln w="38100" cap="rnd">
              <a:solidFill>
                <a:schemeClr val="accent6">
                  <a:lumMod val="60000"/>
                </a:schemeClr>
              </a:solidFill>
              <a:round/>
            </a:ln>
            <a:effectLst/>
          </c:spPr>
          <c:marker>
            <c:symbol val="none"/>
          </c:marker>
          <c:dLbls>
            <c:dLbl>
              <c:idx val="0"/>
              <c:layout>
                <c:manualLayout>
                  <c:x val="-1.1111111111111112E-2"/>
                  <c:y val="-7.4074074074074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D6-40E5-9380-83477F6C2627}"/>
                </c:ext>
              </c:extLst>
            </c:dLbl>
            <c:dLbl>
              <c:idx val="1"/>
              <c:layout>
                <c:manualLayout>
                  <c:x val="-5.2777777777777882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D6-40E5-9380-83477F6C2627}"/>
                </c:ext>
              </c:extLst>
            </c:dLbl>
            <c:dLbl>
              <c:idx val="2"/>
              <c:layout>
                <c:manualLayout>
                  <c:x val="-6.9444444444444545E-2"/>
                  <c:y val="-6.944444444444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D6-40E5-9380-83477F6C262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'Q3'!$A$21:$A$23</c:f>
              <c:strCache>
                <c:ptCount val="3"/>
                <c:pt idx="0">
                  <c:v>October</c:v>
                </c:pt>
                <c:pt idx="1">
                  <c:v>November</c:v>
                </c:pt>
                <c:pt idx="2">
                  <c:v>December</c:v>
                </c:pt>
              </c:strCache>
            </c:strRef>
          </c:cat>
          <c:val>
            <c:numRef>
              <c:f>'Q3'!$E$21:$E$23</c:f>
              <c:numCache>
                <c:formatCode>General</c:formatCode>
                <c:ptCount val="3"/>
                <c:pt idx="0">
                  <c:v>4375</c:v>
                </c:pt>
                <c:pt idx="1">
                  <c:v>4785</c:v>
                </c:pt>
                <c:pt idx="2">
                  <c:v>4736</c:v>
                </c:pt>
              </c:numCache>
            </c:numRef>
          </c:val>
          <c:smooth val="0"/>
          <c:extLst>
            <c:ext xmlns:c16="http://schemas.microsoft.com/office/drawing/2014/chart" uri="{C3380CC4-5D6E-409C-BE32-E72D297353CC}">
              <c16:uniqueId val="{00000006-53D6-40E5-9380-83477F6C2627}"/>
            </c:ext>
          </c:extLst>
        </c:ser>
        <c:dLbls>
          <c:showLegendKey val="0"/>
          <c:showVal val="1"/>
          <c:showCatName val="0"/>
          <c:showSerName val="0"/>
          <c:showPercent val="0"/>
          <c:showBubbleSize val="0"/>
        </c:dLbls>
        <c:marker val="1"/>
        <c:smooth val="0"/>
        <c:axId val="1801391568"/>
        <c:axId val="1801392816"/>
      </c:lineChart>
      <c:catAx>
        <c:axId val="1801391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lumMod val="65000"/>
                    <a:lumOff val="35000"/>
                  </a:schemeClr>
                </a:solidFill>
                <a:latin typeface="+mn-lt"/>
                <a:ea typeface="+mn-ea"/>
                <a:cs typeface="+mn-cs"/>
              </a:defRPr>
            </a:pPr>
            <a:endParaRPr lang="en-US"/>
          </a:p>
        </c:txPr>
        <c:crossAx val="1801392816"/>
        <c:crosses val="autoZero"/>
        <c:auto val="1"/>
        <c:lblAlgn val="ctr"/>
        <c:lblOffset val="100"/>
        <c:noMultiLvlLbl val="0"/>
      </c:catAx>
      <c:valAx>
        <c:axId val="18013928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1391568"/>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36429872495445E-2"/>
          <c:y val="0.18413111147149736"/>
          <c:w val="0.95992714025500914"/>
          <c:h val="0.69107584166995439"/>
        </c:manualLayout>
      </c:layout>
      <c:barChart>
        <c:barDir val="col"/>
        <c:grouping val="clustered"/>
        <c:varyColors val="0"/>
        <c:ser>
          <c:idx val="0"/>
          <c:order val="0"/>
          <c:tx>
            <c:strRef>
              <c:f>'Q3'!$B$59</c:f>
              <c:strCache>
                <c:ptCount val="1"/>
                <c:pt idx="0">
                  <c:v>Advice Only</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'Q3'!$A$60:$A$62</c:f>
              <c:strCache>
                <c:ptCount val="3"/>
                <c:pt idx="0">
                  <c:v>October</c:v>
                </c:pt>
                <c:pt idx="1">
                  <c:v>November</c:v>
                </c:pt>
                <c:pt idx="2">
                  <c:v>December</c:v>
                </c:pt>
              </c:strCache>
            </c:strRef>
          </c:cat>
          <c:val>
            <c:numRef>
              <c:f>'Q3'!$B$60:$B$62</c:f>
              <c:numCache>
                <c:formatCode>0.0%</c:formatCode>
                <c:ptCount val="3"/>
                <c:pt idx="0">
                  <c:v>0.33911852021009364</c:v>
                </c:pt>
                <c:pt idx="1">
                  <c:v>0.30091819699499167</c:v>
                </c:pt>
                <c:pt idx="2">
                  <c:v>0.31512339168951697</c:v>
                </c:pt>
              </c:numCache>
            </c:numRef>
          </c:val>
          <c:extLst>
            <c:ext xmlns:c16="http://schemas.microsoft.com/office/drawing/2014/chart" uri="{C3380CC4-5D6E-409C-BE32-E72D297353CC}">
              <c16:uniqueId val="{00000000-DB31-4B97-ABA6-2649B2589594}"/>
            </c:ext>
          </c:extLst>
        </c:ser>
        <c:ser>
          <c:idx val="1"/>
          <c:order val="1"/>
          <c:tx>
            <c:strRef>
              <c:f>'Q2'!$C$59</c:f>
              <c:strCache>
                <c:ptCount val="1"/>
                <c:pt idx="0">
                  <c:v>Company</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'Q3'!$A$60:$A$62</c:f>
              <c:strCache>
                <c:ptCount val="3"/>
                <c:pt idx="0">
                  <c:v>October</c:v>
                </c:pt>
                <c:pt idx="1">
                  <c:v>November</c:v>
                </c:pt>
                <c:pt idx="2">
                  <c:v>December</c:v>
                </c:pt>
              </c:strCache>
            </c:strRef>
          </c:cat>
          <c:val>
            <c:numRef>
              <c:f>'Q3'!$C$60:$C$62</c:f>
              <c:numCache>
                <c:formatCode>0.0%</c:formatCode>
                <c:ptCount val="3"/>
                <c:pt idx="0">
                  <c:v>0.41242292760904314</c:v>
                </c:pt>
                <c:pt idx="1">
                  <c:v>0.44678631051752921</c:v>
                </c:pt>
                <c:pt idx="2">
                  <c:v>0.43514026576671588</c:v>
                </c:pt>
              </c:numCache>
            </c:numRef>
          </c:val>
          <c:extLst>
            <c:ext xmlns:c16="http://schemas.microsoft.com/office/drawing/2014/chart" uri="{C3380CC4-5D6E-409C-BE32-E72D297353CC}">
              <c16:uniqueId val="{00000001-DB31-4B97-ABA6-2649B2589594}"/>
            </c:ext>
          </c:extLst>
        </c:ser>
        <c:ser>
          <c:idx val="2"/>
          <c:order val="2"/>
          <c:tx>
            <c:strRef>
              <c:f>'Q2'!$D$59</c:f>
              <c:strCache>
                <c:ptCount val="1"/>
                <c:pt idx="0">
                  <c:v>EHU</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'Q3'!$A$60:$A$62</c:f>
              <c:strCache>
                <c:ptCount val="3"/>
                <c:pt idx="0">
                  <c:v>October</c:v>
                </c:pt>
                <c:pt idx="1">
                  <c:v>November</c:v>
                </c:pt>
                <c:pt idx="2">
                  <c:v>December</c:v>
                </c:pt>
              </c:strCache>
            </c:strRef>
          </c:cat>
          <c:val>
            <c:numRef>
              <c:f>'Q3'!$D$60:$D$62</c:f>
              <c:numCache>
                <c:formatCode>0.0%</c:formatCode>
                <c:ptCount val="3"/>
                <c:pt idx="0">
                  <c:v>7.490294587805435E-2</c:v>
                </c:pt>
                <c:pt idx="1">
                  <c:v>8.764607679465776E-2</c:v>
                </c:pt>
                <c:pt idx="2">
                  <c:v>0.11073613161780216</c:v>
                </c:pt>
              </c:numCache>
            </c:numRef>
          </c:val>
          <c:extLst>
            <c:ext xmlns:c16="http://schemas.microsoft.com/office/drawing/2014/chart" uri="{C3380CC4-5D6E-409C-BE32-E72D297353CC}">
              <c16:uniqueId val="{00000002-DB31-4B97-ABA6-2649B2589594}"/>
            </c:ext>
          </c:extLst>
        </c:ser>
        <c:dLbls>
          <c:dLblPos val="outEnd"/>
          <c:showLegendKey val="0"/>
          <c:showVal val="1"/>
          <c:showCatName val="0"/>
          <c:showSerName val="0"/>
          <c:showPercent val="0"/>
          <c:showBubbleSize val="0"/>
        </c:dLbls>
        <c:gapWidth val="444"/>
        <c:overlap val="-90"/>
        <c:axId val="1753151824"/>
        <c:axId val="1753147248"/>
      </c:barChart>
      <c:catAx>
        <c:axId val="1753151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1753147248"/>
        <c:crosses val="autoZero"/>
        <c:auto val="1"/>
        <c:lblAlgn val="ctr"/>
        <c:lblOffset val="100"/>
        <c:noMultiLvlLbl val="0"/>
      </c:catAx>
      <c:valAx>
        <c:axId val="1753147248"/>
        <c:scaling>
          <c:orientation val="minMax"/>
        </c:scaling>
        <c:delete val="1"/>
        <c:axPos val="l"/>
        <c:numFmt formatCode="0.0%" sourceLinked="1"/>
        <c:majorTickMark val="none"/>
        <c:minorTickMark val="none"/>
        <c:tickLblPos val="nextTo"/>
        <c:crossAx val="175315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'Q3'!$B$206</c:f>
              <c:strCache>
                <c:ptCount val="1"/>
                <c:pt idx="0">
                  <c:v>Succesful Transfer</c:v>
                </c:pt>
              </c:strCache>
            </c:strRef>
          </c:tx>
          <c:spPr>
            <a:solidFill>
              <a:schemeClr val="accent6"/>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DC3B-476E-8B2E-28C106D72BB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C3B-476E-8B2E-28C106D72BB7}"/>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DC3B-476E-8B2E-28C106D72BB7}"/>
              </c:ext>
            </c:extLst>
          </c:dPt>
          <c:dPt>
            <c:idx val="3"/>
            <c:invertIfNegative val="0"/>
            <c:bubble3D val="0"/>
            <c:spPr>
              <a:solidFill>
                <a:srgbClr val="FFC000"/>
              </a:solidFill>
              <a:ln>
                <a:noFill/>
              </a:ln>
              <a:effectLst/>
            </c:spPr>
            <c:extLst>
              <c:ext xmlns:c16="http://schemas.microsoft.com/office/drawing/2014/chart" uri="{C3380CC4-5D6E-409C-BE32-E72D297353CC}">
                <c16:uniqueId val="{00000007-DC3B-476E-8B2E-28C106D72BB7}"/>
              </c:ext>
            </c:extLst>
          </c:dPt>
          <c:dLbls>
            <c:dLbl>
              <c:idx val="0"/>
              <c:layout>
                <c:manualLayout>
                  <c:x val="-4.6197129456725713E-3"/>
                  <c:y val="5.8200749048222984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1E751E1-822F-4947-A935-2559E76EE828}" type="VALUE">
                      <a:rPr lang="en-US" sz="1400"/>
                      <a:pPr>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4528650959609298E-2"/>
                      <c:h val="7.2707400316896209E-2"/>
                    </c:manualLayout>
                  </c15:layout>
                  <c15:dlblFieldTable/>
                  <c15:showDataLabelsRange val="0"/>
                </c:ext>
                <c:ext xmlns:c16="http://schemas.microsoft.com/office/drawing/2014/chart" uri="{C3380CC4-5D6E-409C-BE32-E72D297353CC}">
                  <c16:uniqueId val="{00000001-DC3B-476E-8B2E-28C106D72BB7}"/>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C3B-476E-8B2E-28C106D72BB7}"/>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C3B-476E-8B2E-28C106D72BB7}"/>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DC3B-476E-8B2E-28C106D72B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'Q3'!$A$207:$A$210</c:f>
              <c:strCache>
                <c:ptCount val="4"/>
                <c:pt idx="0">
                  <c:v>October</c:v>
                </c:pt>
                <c:pt idx="1">
                  <c:v>November</c:v>
                </c:pt>
                <c:pt idx="2">
                  <c:v>December</c:v>
                </c:pt>
                <c:pt idx="3">
                  <c:v>January</c:v>
                </c:pt>
              </c:strCache>
            </c:strRef>
          </c:cat>
          <c:val>
            <c:numRef>
              <c:f>'Q3'!$B$207:$B$210</c:f>
              <c:numCache>
                <c:formatCode>0%</c:formatCode>
                <c:ptCount val="4"/>
                <c:pt idx="0">
                  <c:v>0.53</c:v>
                </c:pt>
                <c:pt idx="1">
                  <c:v>0.53</c:v>
                </c:pt>
                <c:pt idx="2">
                  <c:v>0.52</c:v>
                </c:pt>
                <c:pt idx="3">
                  <c:v>0.63</c:v>
                </c:pt>
              </c:numCache>
            </c:numRef>
          </c:val>
          <c:extLst>
            <c:ext xmlns:c16="http://schemas.microsoft.com/office/drawing/2014/chart" uri="{C3380CC4-5D6E-409C-BE32-E72D297353CC}">
              <c16:uniqueId val="{00000008-DC3B-476E-8B2E-28C106D72BB7}"/>
            </c:ext>
          </c:extLst>
        </c:ser>
        <c:dLbls>
          <c:dLblPos val="outEnd"/>
          <c:showLegendKey val="0"/>
          <c:showVal val="1"/>
          <c:showCatName val="0"/>
          <c:showSerName val="0"/>
          <c:showPercent val="0"/>
          <c:showBubbleSize val="0"/>
        </c:dLbls>
        <c:gapWidth val="219"/>
        <c:overlap val="-27"/>
        <c:axId val="1541514047"/>
        <c:axId val="1541510303"/>
      </c:barChart>
      <c:catAx>
        <c:axId val="154151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1510303"/>
        <c:crosses val="autoZero"/>
        <c:auto val="1"/>
        <c:lblAlgn val="ctr"/>
        <c:lblOffset val="100"/>
        <c:noMultiLvlLbl val="0"/>
      </c:catAx>
      <c:valAx>
        <c:axId val="154151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15140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l"/>
      <c:layout>
        <c:manualLayout>
          <c:xMode val="edge"/>
          <c:yMode val="edge"/>
          <c:x val="9.0391727140353324E-3"/>
          <c:y val="0.15516954855463333"/>
          <c:w val="0.32328980809551627"/>
          <c:h val="0.624851205564961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6679604525621"/>
          <c:y val="0.20226873719741131"/>
          <c:w val="0.8691831200383866"/>
          <c:h val="0.61554351432046883"/>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E83A-482D-BF4F-E8541CD3FDED}"/>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E83A-482D-BF4F-E8541CD3FDED}"/>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E83A-482D-BF4F-E8541CD3FDED}"/>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E83A-482D-BF4F-E8541CD3FDED}"/>
              </c:ext>
            </c:extLst>
          </c:dPt>
          <c:dPt>
            <c:idx val="4"/>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E83A-482D-BF4F-E8541CD3FDED}"/>
              </c:ext>
            </c:extLst>
          </c:dPt>
          <c:dPt>
            <c:idx val="5"/>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E83A-482D-BF4F-E8541CD3FDED}"/>
              </c:ext>
            </c:extLst>
          </c:dPt>
          <c:dLbls>
            <c:dLbl>
              <c:idx val="5"/>
              <c:layout>
                <c:manualLayout>
                  <c:x val="-6.3548683066844316E-2"/>
                  <c:y val="2.3986140292675734E-2"/>
                </c:manualLayout>
              </c:layout>
              <c:dLblPos val="bestFit"/>
              <c:showLegendKey val="1"/>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83A-482D-BF4F-E8541CD3FDE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'Q3'!$A$164:$A$169</c:f>
              <c:strCache>
                <c:ptCount val="6"/>
                <c:pt idx="1">
                  <c:v>Next Top Up Will Cause Financial Detriment</c:v>
                </c:pt>
                <c:pt idx="2">
                  <c:v>Self Disconnection (Affordability Issue)</c:v>
                </c:pt>
                <c:pt idx="3">
                  <c:v>Debt Recovery Practices</c:v>
                </c:pt>
                <c:pt idx="4">
                  <c:v>Unsuitable Payment Scheme/Payment Method</c:v>
                </c:pt>
                <c:pt idx="5">
                  <c:v>Next Payment or Direct Debit will Cause Financial Detriment</c:v>
                </c:pt>
              </c:strCache>
            </c:strRef>
          </c:cat>
          <c:val>
            <c:numRef>
              <c:f>'Q3'!$B$164:$B$169</c:f>
              <c:numCache>
                <c:formatCode>0%</c:formatCode>
                <c:ptCount val="6"/>
                <c:pt idx="1">
                  <c:v>0.32</c:v>
                </c:pt>
                <c:pt idx="2">
                  <c:v>0.28000000000000003</c:v>
                </c:pt>
                <c:pt idx="3">
                  <c:v>0.16</c:v>
                </c:pt>
                <c:pt idx="4">
                  <c:v>0.09</c:v>
                </c:pt>
                <c:pt idx="5">
                  <c:v>0.04</c:v>
                </c:pt>
              </c:numCache>
            </c:numRef>
          </c:val>
          <c:extLst>
            <c:ext xmlns:c16="http://schemas.microsoft.com/office/drawing/2014/chart" uri="{C3380CC4-5D6E-409C-BE32-E72D297353CC}">
              <c16:uniqueId val="{0000000C-FF02-4A21-8F4E-F5D4FB08EC0D}"/>
            </c:ext>
          </c:extLst>
        </c:ser>
        <c:dLbls>
          <c:dLblPos val="outEnd"/>
          <c:showLegendKey val="0"/>
          <c:showVal val="0"/>
          <c:showCatName val="1"/>
          <c:showSerName val="0"/>
          <c:showPercent val="0"/>
          <c:showBubbleSize val="0"/>
          <c:showLeaderLines val="1"/>
        </c:dLbls>
      </c:pie3DChart>
      <c:spPr>
        <a:noFill/>
        <a:ln>
          <a:noFill/>
        </a:ln>
        <a:effectLst/>
      </c:spPr>
    </c:plotArea>
    <c:legend>
      <c:legendPos val="l"/>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Geographical split of Casework</a:t>
            </a:r>
          </a:p>
        </c:rich>
      </c:tx>
      <c:layout>
        <c:manualLayout>
          <c:xMode val="edge"/>
          <c:yMode val="edge"/>
          <c:x val="0.14394889150015341"/>
          <c:y val="6.01357954406795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Geographical split of Casework</c:v>
                </c:pt>
              </c:strCache>
            </c:strRef>
          </c:tx>
          <c:explosion val="32"/>
          <c:dPt>
            <c:idx val="0"/>
            <c:bubble3D val="0"/>
            <c:spPr>
              <a:solidFill>
                <a:srgbClr val="008D9B"/>
              </a:solidFill>
              <a:ln w="19050">
                <a:solidFill>
                  <a:schemeClr val="lt1"/>
                </a:solidFill>
              </a:ln>
              <a:effectLst/>
            </c:spPr>
            <c:extLst>
              <c:ext xmlns:c16="http://schemas.microsoft.com/office/drawing/2014/chart" uri="{C3380CC4-5D6E-409C-BE32-E72D297353CC}">
                <c16:uniqueId val="{00000001-3DF8-4896-AE40-CE245A40E8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F8-4896-AE40-CE245A40E8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England and Wales</c:v>
                </c:pt>
                <c:pt idx="1">
                  <c:v>Scotland</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0-F994-4F15-BA9F-96D328ED053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2896538357803768"/>
          <c:y val="0.45576340225092182"/>
          <c:w val="0.34193966352637262"/>
          <c:h val="0.187813085855048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64-4B43-B99F-81865C66BA0B}"/>
              </c:ext>
            </c:extLst>
          </c:dPt>
          <c:dPt>
            <c:idx val="1"/>
            <c:bubble3D val="0"/>
            <c:explosion val="21"/>
            <c:spPr>
              <a:solidFill>
                <a:schemeClr val="accent2"/>
              </a:solidFill>
              <a:ln w="19050">
                <a:solidFill>
                  <a:schemeClr val="lt1"/>
                </a:solidFill>
              </a:ln>
              <a:effectLst/>
            </c:spPr>
            <c:extLst>
              <c:ext xmlns:c16="http://schemas.microsoft.com/office/drawing/2014/chart" uri="{C3380CC4-5D6E-409C-BE32-E72D297353CC}">
                <c16:uniqueId val="{00000003-0864-4B43-B99F-81865C66BA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64-4B43-B99F-81865C66BA0B}"/>
              </c:ext>
            </c:extLst>
          </c:dPt>
          <c:dLbls>
            <c:dLbl>
              <c:idx val="0"/>
              <c:layout>
                <c:manualLayout>
                  <c:x val="1.4921363940971785E-2"/>
                  <c:y val="-0.1157883953473970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864-4B43-B99F-81865C66BA0B}"/>
                </c:ext>
              </c:extLst>
            </c:dLbl>
            <c:dLbl>
              <c:idx val="1"/>
              <c:layout>
                <c:manualLayout>
                  <c:x val="0.14430817371993843"/>
                  <c:y val="-3.66586082820592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864-4B43-B99F-81865C66BA0B}"/>
                </c:ext>
              </c:extLst>
            </c:dLbl>
            <c:dLbl>
              <c:idx val="2"/>
              <c:layout>
                <c:manualLayout>
                  <c:x val="-0.14026884026884023"/>
                  <c:y val="0.120145363457839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864-4B43-B99F-81865C66BA0B}"/>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Sheet1!$H$36:$H$38</c:f>
              <c:strCache>
                <c:ptCount val="3"/>
                <c:pt idx="0">
                  <c:v>England</c:v>
                </c:pt>
                <c:pt idx="1">
                  <c:v>Scotland</c:v>
                </c:pt>
                <c:pt idx="2">
                  <c:v>Wales</c:v>
                </c:pt>
              </c:strCache>
            </c:strRef>
          </c:cat>
          <c:val>
            <c:numRef>
              <c:f>Sheet1!$I$36:$I$38</c:f>
              <c:numCache>
                <c:formatCode>General</c:formatCode>
                <c:ptCount val="3"/>
                <c:pt idx="0">
                  <c:v>78</c:v>
                </c:pt>
                <c:pt idx="1">
                  <c:v>19</c:v>
                </c:pt>
                <c:pt idx="2">
                  <c:v>3</c:v>
                </c:pt>
              </c:numCache>
            </c:numRef>
          </c:val>
          <c:extLst>
            <c:ext xmlns:c16="http://schemas.microsoft.com/office/drawing/2014/chart" uri="{C3380CC4-5D6E-409C-BE32-E72D297353CC}">
              <c16:uniqueId val="{00000006-0864-4B43-B99F-81865C66BA0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61.svg"/><Relationship Id="rId1" Type="http://schemas.openxmlformats.org/officeDocument/2006/relationships/image" Target="../media/image60.png"/></Relationships>
</file>

<file path=ppt/diagrams/_rels/data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6.xml.rels><?xml version="1.0" encoding="UTF-8" standalone="yes"?>
<Relationships xmlns="http://schemas.openxmlformats.org/package/2006/relationships"><Relationship Id="rId2" Type="http://schemas.openxmlformats.org/officeDocument/2006/relationships/image" Target="../media/image72.svg"/><Relationship Id="rId1" Type="http://schemas.openxmlformats.org/officeDocument/2006/relationships/image" Target="../media/image71.png"/></Relationships>
</file>

<file path=ppt/diagrams/_rels/data7.xml.rels><?xml version="1.0" encoding="UTF-8" standalone="yes"?>
<Relationships xmlns="http://schemas.openxmlformats.org/package/2006/relationships"><Relationship Id="rId2" Type="http://schemas.openxmlformats.org/officeDocument/2006/relationships/image" Target="../media/image74.svg"/><Relationship Id="rId1" Type="http://schemas.openxmlformats.org/officeDocument/2006/relationships/image" Target="../media/image7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1.svg"/><Relationship Id="rId1" Type="http://schemas.openxmlformats.org/officeDocument/2006/relationships/image" Target="../media/image6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6.xml.rels><?xml version="1.0" encoding="UTF-8" standalone="yes"?>
<Relationships xmlns="http://schemas.openxmlformats.org/package/2006/relationships"><Relationship Id="rId2" Type="http://schemas.openxmlformats.org/officeDocument/2006/relationships/image" Target="../media/image72.svg"/><Relationship Id="rId1" Type="http://schemas.openxmlformats.org/officeDocument/2006/relationships/image" Target="../media/image71.png"/></Relationships>
</file>

<file path=ppt/diagrams/_rels/drawing7.xml.rels><?xml version="1.0" encoding="UTF-8" standalone="yes"?>
<Relationships xmlns="http://schemas.openxmlformats.org/package/2006/relationships"><Relationship Id="rId2" Type="http://schemas.openxmlformats.org/officeDocument/2006/relationships/image" Target="../media/image74.svg"/><Relationship Id="rId1"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D6A51-1536-4083-94D5-9C0D0B754A14}" type="doc">
      <dgm:prSet loTypeId="urn:microsoft.com/office/officeart/2005/8/layout/hierarchy4" loCatId="relationship" qsTypeId="urn:microsoft.com/office/officeart/2005/8/quickstyle/simple1" qsCatId="simple" csTypeId="urn:microsoft.com/office/officeart/2005/8/colors/accent3_1" csCatId="accent3" phldr="1"/>
      <dgm:spPr/>
      <dgm:t>
        <a:bodyPr/>
        <a:lstStyle/>
        <a:p>
          <a:endParaRPr lang="en-GB"/>
        </a:p>
      </dgm:t>
    </dgm:pt>
    <dgm:pt modelId="{C57B5827-76F5-45AF-A30A-3C61C3FD9918}">
      <dgm:prSet phldrT="[Text]" custT="1"/>
      <dgm:spPr/>
      <dgm:t>
        <a:bodyPr/>
        <a:lstStyle/>
        <a:p>
          <a:r>
            <a:rPr lang="en-US" sz="1200" dirty="0"/>
            <a:t>84% of complaints were priorities</a:t>
          </a:r>
          <a:endParaRPr lang="en-GB" sz="1200" dirty="0"/>
        </a:p>
      </dgm:t>
    </dgm:pt>
    <dgm:pt modelId="{4986CF39-1FC8-4D5F-81F8-72D0DDAB50D6}" type="parTrans" cxnId="{C466A91D-B255-47B6-8CAD-0D356C3DD7EE}">
      <dgm:prSet/>
      <dgm:spPr/>
      <dgm:t>
        <a:bodyPr/>
        <a:lstStyle/>
        <a:p>
          <a:endParaRPr lang="en-GB"/>
        </a:p>
      </dgm:t>
    </dgm:pt>
    <dgm:pt modelId="{DDF8134A-9675-40DA-B450-A3573D85A59B}" type="sibTrans" cxnId="{C466A91D-B255-47B6-8CAD-0D356C3DD7EE}">
      <dgm:prSet/>
      <dgm:spPr/>
      <dgm:t>
        <a:bodyPr/>
        <a:lstStyle/>
        <a:p>
          <a:endParaRPr lang="en-GB"/>
        </a:p>
      </dgm:t>
    </dgm:pt>
    <dgm:pt modelId="{6CA49187-B011-45F4-B395-5EDCFBE3C91E}">
      <dgm:prSet phldrT="[Text]" custT="1"/>
      <dgm:spPr/>
      <dgm:t>
        <a:bodyPr/>
        <a:lstStyle/>
        <a:p>
          <a:r>
            <a:rPr lang="en-US" sz="1200" dirty="0"/>
            <a:t>December highest month ever for priority complaints (3062)</a:t>
          </a:r>
          <a:endParaRPr lang="en-GB" sz="1200" dirty="0"/>
        </a:p>
      </dgm:t>
    </dgm:pt>
    <dgm:pt modelId="{062367A6-0828-4787-8266-9CFA37F76036}" type="parTrans" cxnId="{2D8CA960-E0B8-48B4-89F2-A6C64CF2B0FD}">
      <dgm:prSet/>
      <dgm:spPr/>
      <dgm:t>
        <a:bodyPr/>
        <a:lstStyle/>
        <a:p>
          <a:endParaRPr lang="en-GB"/>
        </a:p>
      </dgm:t>
    </dgm:pt>
    <dgm:pt modelId="{5509ECE7-FC67-494B-94EC-06EDE8920F8F}" type="sibTrans" cxnId="{2D8CA960-E0B8-48B4-89F2-A6C64CF2B0FD}">
      <dgm:prSet/>
      <dgm:spPr/>
      <dgm:t>
        <a:bodyPr/>
        <a:lstStyle/>
        <a:p>
          <a:endParaRPr lang="en-GB"/>
        </a:p>
      </dgm:t>
    </dgm:pt>
    <dgm:pt modelId="{9BA19562-2DCE-482F-8169-406C8AB2893B}">
      <dgm:prSet phldrT="[Text]" custT="1"/>
      <dgm:spPr/>
      <dgm:t>
        <a:bodyPr/>
        <a:lstStyle/>
        <a:p>
          <a:r>
            <a:rPr lang="en-US" sz="1200" dirty="0"/>
            <a:t>97% of EHU work was domestic related</a:t>
          </a:r>
        </a:p>
        <a:p>
          <a:endParaRPr lang="en-GB" sz="1000" dirty="0"/>
        </a:p>
      </dgm:t>
    </dgm:pt>
    <dgm:pt modelId="{0601117E-BCE4-4E9E-AD13-AEAB98EFAFCD}" type="parTrans" cxnId="{CE405FC2-2E73-4BA0-AA19-65B46A4A457F}">
      <dgm:prSet/>
      <dgm:spPr/>
      <dgm:t>
        <a:bodyPr/>
        <a:lstStyle/>
        <a:p>
          <a:endParaRPr lang="en-GB"/>
        </a:p>
      </dgm:t>
    </dgm:pt>
    <dgm:pt modelId="{947B3748-013F-46FB-A559-5556CD9D5872}" type="sibTrans" cxnId="{CE405FC2-2E73-4BA0-AA19-65B46A4A457F}">
      <dgm:prSet/>
      <dgm:spPr/>
      <dgm:t>
        <a:bodyPr/>
        <a:lstStyle/>
        <a:p>
          <a:endParaRPr lang="en-GB"/>
        </a:p>
      </dgm:t>
    </dgm:pt>
    <dgm:pt modelId="{AB51C095-5F1C-4285-B4AB-0C90DC221406}" type="pres">
      <dgm:prSet presAssocID="{E66D6A51-1536-4083-94D5-9C0D0B754A14}" presName="Name0" presStyleCnt="0">
        <dgm:presLayoutVars>
          <dgm:chPref val="1"/>
          <dgm:dir/>
          <dgm:animOne val="branch"/>
          <dgm:animLvl val="lvl"/>
          <dgm:resizeHandles/>
        </dgm:presLayoutVars>
      </dgm:prSet>
      <dgm:spPr/>
    </dgm:pt>
    <dgm:pt modelId="{1403C773-E078-4152-B640-E3919253D761}" type="pres">
      <dgm:prSet presAssocID="{C57B5827-76F5-45AF-A30A-3C61C3FD9918}" presName="vertOne" presStyleCnt="0"/>
      <dgm:spPr/>
    </dgm:pt>
    <dgm:pt modelId="{4E30923B-2252-46CF-B265-BFBD54CC03D7}" type="pres">
      <dgm:prSet presAssocID="{C57B5827-76F5-45AF-A30A-3C61C3FD9918}" presName="txOne" presStyleLbl="node0" presStyleIdx="0" presStyleCnt="3">
        <dgm:presLayoutVars>
          <dgm:chPref val="3"/>
        </dgm:presLayoutVars>
      </dgm:prSet>
      <dgm:spPr/>
    </dgm:pt>
    <dgm:pt modelId="{DCC81727-3764-40BB-AA94-E1FED5C3FEDE}" type="pres">
      <dgm:prSet presAssocID="{C57B5827-76F5-45AF-A30A-3C61C3FD9918}" presName="horzOne" presStyleCnt="0"/>
      <dgm:spPr/>
    </dgm:pt>
    <dgm:pt modelId="{32E38806-DE92-415E-A193-E7DDA6DC74F4}" type="pres">
      <dgm:prSet presAssocID="{DDF8134A-9675-40DA-B450-A3573D85A59B}" presName="sibSpaceOne" presStyleCnt="0"/>
      <dgm:spPr/>
    </dgm:pt>
    <dgm:pt modelId="{80A44B61-B9A6-4549-A839-1E5BEE0A1C3C}" type="pres">
      <dgm:prSet presAssocID="{6CA49187-B011-45F4-B395-5EDCFBE3C91E}" presName="vertOne" presStyleCnt="0"/>
      <dgm:spPr/>
    </dgm:pt>
    <dgm:pt modelId="{9C96D6F3-5EA6-452D-9E50-F48725611EF1}" type="pres">
      <dgm:prSet presAssocID="{6CA49187-B011-45F4-B395-5EDCFBE3C91E}" presName="txOne" presStyleLbl="node0" presStyleIdx="1" presStyleCnt="3">
        <dgm:presLayoutVars>
          <dgm:chPref val="3"/>
        </dgm:presLayoutVars>
      </dgm:prSet>
      <dgm:spPr/>
    </dgm:pt>
    <dgm:pt modelId="{CFBF6D25-7D9A-4EFA-B30A-ACD9E58BF815}" type="pres">
      <dgm:prSet presAssocID="{6CA49187-B011-45F4-B395-5EDCFBE3C91E}" presName="horzOne" presStyleCnt="0"/>
      <dgm:spPr/>
    </dgm:pt>
    <dgm:pt modelId="{8331B04E-2ED8-46A8-B1C4-CD8ACDCA2AD6}" type="pres">
      <dgm:prSet presAssocID="{5509ECE7-FC67-494B-94EC-06EDE8920F8F}" presName="sibSpaceOne" presStyleCnt="0"/>
      <dgm:spPr/>
    </dgm:pt>
    <dgm:pt modelId="{F66AF6CD-0E63-463F-8924-5D644650B0C6}" type="pres">
      <dgm:prSet presAssocID="{9BA19562-2DCE-482F-8169-406C8AB2893B}" presName="vertOne" presStyleCnt="0"/>
      <dgm:spPr/>
    </dgm:pt>
    <dgm:pt modelId="{CE1631B7-F0F9-45DF-BFF0-88D813EE5CD8}" type="pres">
      <dgm:prSet presAssocID="{9BA19562-2DCE-482F-8169-406C8AB2893B}" presName="txOne" presStyleLbl="node0" presStyleIdx="2" presStyleCnt="3">
        <dgm:presLayoutVars>
          <dgm:chPref val="3"/>
        </dgm:presLayoutVars>
      </dgm:prSet>
      <dgm:spPr/>
    </dgm:pt>
    <dgm:pt modelId="{C7881FB3-1937-4AF2-B5A7-A5133E3A0240}" type="pres">
      <dgm:prSet presAssocID="{9BA19562-2DCE-482F-8169-406C8AB2893B}" presName="horzOne" presStyleCnt="0"/>
      <dgm:spPr/>
    </dgm:pt>
  </dgm:ptLst>
  <dgm:cxnLst>
    <dgm:cxn modelId="{6190DC0B-FEF2-49D3-8ABD-F68CBA4A0588}" type="presOf" srcId="{E66D6A51-1536-4083-94D5-9C0D0B754A14}" destId="{AB51C095-5F1C-4285-B4AB-0C90DC221406}" srcOrd="0" destOrd="0" presId="urn:microsoft.com/office/officeart/2005/8/layout/hierarchy4"/>
    <dgm:cxn modelId="{C466A91D-B255-47B6-8CAD-0D356C3DD7EE}" srcId="{E66D6A51-1536-4083-94D5-9C0D0B754A14}" destId="{C57B5827-76F5-45AF-A30A-3C61C3FD9918}" srcOrd="0" destOrd="0" parTransId="{4986CF39-1FC8-4D5F-81F8-72D0DDAB50D6}" sibTransId="{DDF8134A-9675-40DA-B450-A3573D85A59B}"/>
    <dgm:cxn modelId="{2D8CA960-E0B8-48B4-89F2-A6C64CF2B0FD}" srcId="{E66D6A51-1536-4083-94D5-9C0D0B754A14}" destId="{6CA49187-B011-45F4-B395-5EDCFBE3C91E}" srcOrd="1" destOrd="0" parTransId="{062367A6-0828-4787-8266-9CFA37F76036}" sibTransId="{5509ECE7-FC67-494B-94EC-06EDE8920F8F}"/>
    <dgm:cxn modelId="{436763A8-2DA8-4755-8BE8-E9614EDDFF1B}" type="presOf" srcId="{C57B5827-76F5-45AF-A30A-3C61C3FD9918}" destId="{4E30923B-2252-46CF-B265-BFBD54CC03D7}" srcOrd="0" destOrd="0" presId="urn:microsoft.com/office/officeart/2005/8/layout/hierarchy4"/>
    <dgm:cxn modelId="{CE405FC2-2E73-4BA0-AA19-65B46A4A457F}" srcId="{E66D6A51-1536-4083-94D5-9C0D0B754A14}" destId="{9BA19562-2DCE-482F-8169-406C8AB2893B}" srcOrd="2" destOrd="0" parTransId="{0601117E-BCE4-4E9E-AD13-AEAB98EFAFCD}" sibTransId="{947B3748-013F-46FB-A559-5556CD9D5872}"/>
    <dgm:cxn modelId="{E5295AD4-D89A-4C50-BEA1-8A0D0CCE0C9A}" type="presOf" srcId="{6CA49187-B011-45F4-B395-5EDCFBE3C91E}" destId="{9C96D6F3-5EA6-452D-9E50-F48725611EF1}" srcOrd="0" destOrd="0" presId="urn:microsoft.com/office/officeart/2005/8/layout/hierarchy4"/>
    <dgm:cxn modelId="{AE34E2EE-E3AF-486C-BB9A-50494E29693D}" type="presOf" srcId="{9BA19562-2DCE-482F-8169-406C8AB2893B}" destId="{CE1631B7-F0F9-45DF-BFF0-88D813EE5CD8}" srcOrd="0" destOrd="0" presId="urn:microsoft.com/office/officeart/2005/8/layout/hierarchy4"/>
    <dgm:cxn modelId="{8A346ED1-1BC7-4576-998B-D0E794822E74}" type="presParOf" srcId="{AB51C095-5F1C-4285-B4AB-0C90DC221406}" destId="{1403C773-E078-4152-B640-E3919253D761}" srcOrd="0" destOrd="0" presId="urn:microsoft.com/office/officeart/2005/8/layout/hierarchy4"/>
    <dgm:cxn modelId="{7A25A243-A1D7-4E2C-9C64-C11390D9CEA1}" type="presParOf" srcId="{1403C773-E078-4152-B640-E3919253D761}" destId="{4E30923B-2252-46CF-B265-BFBD54CC03D7}" srcOrd="0" destOrd="0" presId="urn:microsoft.com/office/officeart/2005/8/layout/hierarchy4"/>
    <dgm:cxn modelId="{815AB276-52D8-4365-BFB3-ADE025BE2AF0}" type="presParOf" srcId="{1403C773-E078-4152-B640-E3919253D761}" destId="{DCC81727-3764-40BB-AA94-E1FED5C3FEDE}" srcOrd="1" destOrd="0" presId="urn:microsoft.com/office/officeart/2005/8/layout/hierarchy4"/>
    <dgm:cxn modelId="{4912B645-902B-4BF1-9573-B7B66E9AB98D}" type="presParOf" srcId="{AB51C095-5F1C-4285-B4AB-0C90DC221406}" destId="{32E38806-DE92-415E-A193-E7DDA6DC74F4}" srcOrd="1" destOrd="0" presId="urn:microsoft.com/office/officeart/2005/8/layout/hierarchy4"/>
    <dgm:cxn modelId="{292101F5-4FB0-4820-9EE1-648921486C73}" type="presParOf" srcId="{AB51C095-5F1C-4285-B4AB-0C90DC221406}" destId="{80A44B61-B9A6-4549-A839-1E5BEE0A1C3C}" srcOrd="2" destOrd="0" presId="urn:microsoft.com/office/officeart/2005/8/layout/hierarchy4"/>
    <dgm:cxn modelId="{1E4A6DD4-732B-4405-85E2-4FD3CEC02FF6}" type="presParOf" srcId="{80A44B61-B9A6-4549-A839-1E5BEE0A1C3C}" destId="{9C96D6F3-5EA6-452D-9E50-F48725611EF1}" srcOrd="0" destOrd="0" presId="urn:microsoft.com/office/officeart/2005/8/layout/hierarchy4"/>
    <dgm:cxn modelId="{02DFFAEE-E34C-4D98-B900-F398B2137E34}" type="presParOf" srcId="{80A44B61-B9A6-4549-A839-1E5BEE0A1C3C}" destId="{CFBF6D25-7D9A-4EFA-B30A-ACD9E58BF815}" srcOrd="1" destOrd="0" presId="urn:microsoft.com/office/officeart/2005/8/layout/hierarchy4"/>
    <dgm:cxn modelId="{32F6F8EC-318F-4087-8FF1-2A6F251CC35E}" type="presParOf" srcId="{AB51C095-5F1C-4285-B4AB-0C90DC221406}" destId="{8331B04E-2ED8-46A8-B1C4-CD8ACDCA2AD6}" srcOrd="3" destOrd="0" presId="urn:microsoft.com/office/officeart/2005/8/layout/hierarchy4"/>
    <dgm:cxn modelId="{11B15146-F3B5-4496-B384-9449505B2374}" type="presParOf" srcId="{AB51C095-5F1C-4285-B4AB-0C90DC221406}" destId="{F66AF6CD-0E63-463F-8924-5D644650B0C6}" srcOrd="4" destOrd="0" presId="urn:microsoft.com/office/officeart/2005/8/layout/hierarchy4"/>
    <dgm:cxn modelId="{5CF48D6A-4A53-4107-BBCD-BB1AC4D0D28A}" type="presParOf" srcId="{F66AF6CD-0E63-463F-8924-5D644650B0C6}" destId="{CE1631B7-F0F9-45DF-BFF0-88D813EE5CD8}" srcOrd="0" destOrd="0" presId="urn:microsoft.com/office/officeart/2005/8/layout/hierarchy4"/>
    <dgm:cxn modelId="{B236747D-4437-48D1-AE5F-C073E8A15A4B}" type="presParOf" srcId="{F66AF6CD-0E63-463F-8924-5D644650B0C6}" destId="{C7881FB3-1937-4AF2-B5A7-A5133E3A024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14CF1-1171-4A5B-AA77-723B1F6D2D8A}"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5C825FB5-D6C7-4E00-82A6-33635E8935AF}">
      <dgm:prSet phldrT="[Text]" custT="1"/>
      <dgm:spPr/>
      <dgm:t>
        <a:bodyPr/>
        <a:lstStyle/>
        <a:p>
          <a:r>
            <a:rPr lang="en-US" sz="1200" dirty="0"/>
            <a:t>Total complaints = 9762</a:t>
          </a:r>
        </a:p>
        <a:p>
          <a:r>
            <a:rPr lang="en-US" sz="1200" dirty="0">
              <a:latin typeface="Tahoma" panose="020B0604030504040204" pitchFamily="34" charset="0"/>
              <a:ea typeface="Tahoma" panose="020B0604030504040204" pitchFamily="34" charset="0"/>
              <a:cs typeface="Tahoma" panose="020B0604030504040204" pitchFamily="34" charset="0"/>
            </a:rPr>
            <a:t>↑41% from Q2</a:t>
          </a:r>
          <a:endParaRPr lang="en-GB" sz="1200" dirty="0"/>
        </a:p>
      </dgm:t>
    </dgm:pt>
    <dgm:pt modelId="{46F452B7-221A-4A4A-B669-351DD99FF3A6}" type="parTrans" cxnId="{5C487322-578D-473C-AE5D-D84B354ED4AE}">
      <dgm:prSet/>
      <dgm:spPr/>
      <dgm:t>
        <a:bodyPr/>
        <a:lstStyle/>
        <a:p>
          <a:endParaRPr lang="en-GB" sz="1200"/>
        </a:p>
      </dgm:t>
    </dgm:pt>
    <dgm:pt modelId="{C95BCD26-34AC-484E-98DF-E09419905DBA}" type="sibTrans" cxnId="{5C487322-578D-473C-AE5D-D84B354ED4AE}">
      <dgm:prSet/>
      <dgm:spPr/>
      <dgm:t>
        <a:bodyPr/>
        <a:lstStyle/>
        <a:p>
          <a:endParaRPr lang="en-GB" sz="1200"/>
        </a:p>
      </dgm:t>
    </dgm:pt>
    <dgm:pt modelId="{3E9D731A-62D3-4E41-B10D-716D936F5F28}">
      <dgm:prSet phldrT="[Text]" custT="1"/>
      <dgm:spPr/>
      <dgm:t>
        <a:bodyPr/>
        <a:lstStyle/>
        <a:p>
          <a:r>
            <a:rPr lang="en-US" sz="1200" dirty="0"/>
            <a:t>Priority Complaints = 8228</a:t>
          </a:r>
        </a:p>
        <a:p>
          <a:r>
            <a:rPr lang="en-US" sz="1200" dirty="0">
              <a:latin typeface="Tahoma" panose="020B0604030504040204" pitchFamily="34" charset="0"/>
              <a:ea typeface="Tahoma" panose="020B0604030504040204" pitchFamily="34" charset="0"/>
              <a:cs typeface="Tahoma" panose="020B0604030504040204" pitchFamily="34" charset="0"/>
            </a:rPr>
            <a:t>↑42% from Q2</a:t>
          </a:r>
          <a:endParaRPr lang="en-GB" sz="1200" dirty="0"/>
        </a:p>
      </dgm:t>
    </dgm:pt>
    <dgm:pt modelId="{5453999B-7B36-41C7-B7EB-249EB5AD15D2}" type="parTrans" cxnId="{AE3BC812-856D-4623-8447-8B98CC5F2436}">
      <dgm:prSet/>
      <dgm:spPr/>
      <dgm:t>
        <a:bodyPr/>
        <a:lstStyle/>
        <a:p>
          <a:endParaRPr lang="en-GB" sz="1200"/>
        </a:p>
      </dgm:t>
    </dgm:pt>
    <dgm:pt modelId="{A5339974-F3E4-4E02-929D-4AF22FE5C752}" type="sibTrans" cxnId="{AE3BC812-856D-4623-8447-8B98CC5F2436}">
      <dgm:prSet/>
      <dgm:spPr/>
      <dgm:t>
        <a:bodyPr/>
        <a:lstStyle/>
        <a:p>
          <a:endParaRPr lang="en-GB" sz="1200"/>
        </a:p>
      </dgm:t>
    </dgm:pt>
    <dgm:pt modelId="{1F5C06E3-12A7-428A-B144-87BB2131B897}">
      <dgm:prSet phldrT="[Text]" custT="1"/>
      <dgm:spPr/>
      <dgm:t>
        <a:bodyPr/>
        <a:lstStyle/>
        <a:p>
          <a:r>
            <a:rPr lang="en-US" sz="1200" dirty="0"/>
            <a:t>Self Disconnection = 6084</a:t>
          </a:r>
        </a:p>
        <a:p>
          <a:r>
            <a:rPr lang="en-US" sz="1200" dirty="0">
              <a:latin typeface="Tahoma" panose="020B0604030504040204" pitchFamily="34" charset="0"/>
              <a:ea typeface="Tahoma" panose="020B0604030504040204" pitchFamily="34" charset="0"/>
              <a:cs typeface="Tahoma" panose="020B0604030504040204" pitchFamily="34" charset="0"/>
            </a:rPr>
            <a:t>↑26%</a:t>
          </a:r>
          <a:endParaRPr lang="en-GB" sz="1200" dirty="0"/>
        </a:p>
      </dgm:t>
    </dgm:pt>
    <dgm:pt modelId="{E14E2E1C-F282-4896-9D59-C2AD82A95AAB}" type="parTrans" cxnId="{5D6828DA-68E7-4D79-BFD3-E81C9098394D}">
      <dgm:prSet/>
      <dgm:spPr/>
      <dgm:t>
        <a:bodyPr/>
        <a:lstStyle/>
        <a:p>
          <a:endParaRPr lang="en-GB" sz="1200"/>
        </a:p>
      </dgm:t>
    </dgm:pt>
    <dgm:pt modelId="{A194F6AB-FA9A-4940-93A1-9235AEA7FA0B}" type="sibTrans" cxnId="{5D6828DA-68E7-4D79-BFD3-E81C9098394D}">
      <dgm:prSet/>
      <dgm:spPr/>
      <dgm:t>
        <a:bodyPr/>
        <a:lstStyle/>
        <a:p>
          <a:endParaRPr lang="en-GB" sz="1200"/>
        </a:p>
      </dgm:t>
    </dgm:pt>
    <dgm:pt modelId="{E0B91667-15C5-4A48-A3B5-7A111DB7F9AE}">
      <dgm:prSet custT="1"/>
      <dgm:spPr/>
      <dgm:t>
        <a:bodyPr/>
        <a:lstStyle/>
        <a:p>
          <a:r>
            <a:rPr lang="en-US" sz="1200" dirty="0"/>
            <a:t>Self Disconnection cases 417% higher in December 22 against Dec 21</a:t>
          </a:r>
          <a:endParaRPr lang="en-GB" sz="1200" dirty="0"/>
        </a:p>
      </dgm:t>
    </dgm:pt>
    <dgm:pt modelId="{12CBDF5C-EB09-4078-8CB3-EB97468DBA35}" type="parTrans" cxnId="{CB9E28F6-41A4-4E7A-9842-BACB4FB99128}">
      <dgm:prSet/>
      <dgm:spPr/>
      <dgm:t>
        <a:bodyPr/>
        <a:lstStyle/>
        <a:p>
          <a:endParaRPr lang="en-GB"/>
        </a:p>
      </dgm:t>
    </dgm:pt>
    <dgm:pt modelId="{4A5D5B9E-19B7-4257-A7B3-3F6A9C5546A6}" type="sibTrans" cxnId="{CB9E28F6-41A4-4E7A-9842-BACB4FB99128}">
      <dgm:prSet/>
      <dgm:spPr/>
      <dgm:t>
        <a:bodyPr/>
        <a:lstStyle/>
        <a:p>
          <a:endParaRPr lang="en-GB"/>
        </a:p>
      </dgm:t>
    </dgm:pt>
    <dgm:pt modelId="{D7FB14DF-480C-4352-A183-3AE96A9154B6}" type="pres">
      <dgm:prSet presAssocID="{A9E14CF1-1171-4A5B-AA77-723B1F6D2D8A}" presName="linearFlow" presStyleCnt="0">
        <dgm:presLayoutVars>
          <dgm:dir/>
          <dgm:resizeHandles val="exact"/>
        </dgm:presLayoutVars>
      </dgm:prSet>
      <dgm:spPr/>
    </dgm:pt>
    <dgm:pt modelId="{F9F474E9-AC02-46AF-9CA3-384DCA095318}" type="pres">
      <dgm:prSet presAssocID="{5C825FB5-D6C7-4E00-82A6-33635E8935AF}" presName="composite" presStyleCnt="0"/>
      <dgm:spPr/>
    </dgm:pt>
    <dgm:pt modelId="{835A9F94-2508-432B-86AC-DD6AF10273C1}" type="pres">
      <dgm:prSet presAssocID="{5C825FB5-D6C7-4E00-82A6-33635E8935AF}"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976ADFC7-6AC3-4E84-BD2C-FEBDC8F65F4D}" type="pres">
      <dgm:prSet presAssocID="{5C825FB5-D6C7-4E00-82A6-33635E8935AF}" presName="txShp" presStyleLbl="node1" presStyleIdx="0" presStyleCnt="4">
        <dgm:presLayoutVars>
          <dgm:bulletEnabled val="1"/>
        </dgm:presLayoutVars>
      </dgm:prSet>
      <dgm:spPr/>
    </dgm:pt>
    <dgm:pt modelId="{DE0096B4-C4FA-4D79-9005-490764ACD977}" type="pres">
      <dgm:prSet presAssocID="{C95BCD26-34AC-484E-98DF-E09419905DBA}" presName="spacing" presStyleCnt="0"/>
      <dgm:spPr/>
    </dgm:pt>
    <dgm:pt modelId="{323D0A1C-C294-42F1-9505-A16F38A41090}" type="pres">
      <dgm:prSet presAssocID="{3E9D731A-62D3-4E41-B10D-716D936F5F28}" presName="composite" presStyleCnt="0"/>
      <dgm:spPr/>
    </dgm:pt>
    <dgm:pt modelId="{94823B14-C09A-4452-B2F0-03F3B6281970}" type="pres">
      <dgm:prSet presAssocID="{3E9D731A-62D3-4E41-B10D-716D936F5F28}" presName="imgShp"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7900D5E0-E858-4CFC-B6B6-FC0FE2293A95}" type="pres">
      <dgm:prSet presAssocID="{3E9D731A-62D3-4E41-B10D-716D936F5F28}" presName="txShp" presStyleLbl="node1" presStyleIdx="1" presStyleCnt="4">
        <dgm:presLayoutVars>
          <dgm:bulletEnabled val="1"/>
        </dgm:presLayoutVars>
      </dgm:prSet>
      <dgm:spPr/>
    </dgm:pt>
    <dgm:pt modelId="{D8A65DB2-4211-4C13-BFA8-EAE3FF144C8F}" type="pres">
      <dgm:prSet presAssocID="{A5339974-F3E4-4E02-929D-4AF22FE5C752}" presName="spacing" presStyleCnt="0"/>
      <dgm:spPr/>
    </dgm:pt>
    <dgm:pt modelId="{734D46E1-625B-4143-89B5-2845F88D2917}" type="pres">
      <dgm:prSet presAssocID="{1F5C06E3-12A7-428A-B144-87BB2131B897}" presName="composite" presStyleCnt="0"/>
      <dgm:spPr/>
    </dgm:pt>
    <dgm:pt modelId="{0007710D-1AB3-48FF-AF05-62B96FACCCB5}" type="pres">
      <dgm:prSet presAssocID="{1F5C06E3-12A7-428A-B144-87BB2131B897}" presName="imgShp"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7F741122-55E9-4F2B-9485-5198BA064EB3}" type="pres">
      <dgm:prSet presAssocID="{1F5C06E3-12A7-428A-B144-87BB2131B897}" presName="txShp" presStyleLbl="node1" presStyleIdx="2" presStyleCnt="4">
        <dgm:presLayoutVars>
          <dgm:bulletEnabled val="1"/>
        </dgm:presLayoutVars>
      </dgm:prSet>
      <dgm:spPr/>
    </dgm:pt>
    <dgm:pt modelId="{C8726BC2-993C-4B21-930B-FA3C1479AA92}" type="pres">
      <dgm:prSet presAssocID="{A194F6AB-FA9A-4940-93A1-9235AEA7FA0B}" presName="spacing" presStyleCnt="0"/>
      <dgm:spPr/>
    </dgm:pt>
    <dgm:pt modelId="{8A8F3B46-09A6-41A6-A58A-DDC4865B0AE8}" type="pres">
      <dgm:prSet presAssocID="{E0B91667-15C5-4A48-A3B5-7A111DB7F9AE}" presName="composite" presStyleCnt="0"/>
      <dgm:spPr/>
    </dgm:pt>
    <dgm:pt modelId="{E9DD532A-538E-41A9-882C-B65B6BEF99AC}" type="pres">
      <dgm:prSet presAssocID="{E0B91667-15C5-4A48-A3B5-7A111DB7F9AE}" presName="imgShp"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61339A41-4CBB-4F04-89EB-A432C460C152}" type="pres">
      <dgm:prSet presAssocID="{E0B91667-15C5-4A48-A3B5-7A111DB7F9AE}" presName="txShp" presStyleLbl="node1" presStyleIdx="3" presStyleCnt="4" custScaleY="102304">
        <dgm:presLayoutVars>
          <dgm:bulletEnabled val="1"/>
        </dgm:presLayoutVars>
      </dgm:prSet>
      <dgm:spPr/>
    </dgm:pt>
  </dgm:ptLst>
  <dgm:cxnLst>
    <dgm:cxn modelId="{967A5A04-D964-4D0E-92A8-3151155330D8}" type="presOf" srcId="{E0B91667-15C5-4A48-A3B5-7A111DB7F9AE}" destId="{61339A41-4CBB-4F04-89EB-A432C460C152}" srcOrd="0" destOrd="0" presId="urn:microsoft.com/office/officeart/2005/8/layout/vList3"/>
    <dgm:cxn modelId="{3A2EA911-4868-4C7B-9BFE-97692E33846F}" type="presOf" srcId="{3E9D731A-62D3-4E41-B10D-716D936F5F28}" destId="{7900D5E0-E858-4CFC-B6B6-FC0FE2293A95}" srcOrd="0" destOrd="0" presId="urn:microsoft.com/office/officeart/2005/8/layout/vList3"/>
    <dgm:cxn modelId="{AE3BC812-856D-4623-8447-8B98CC5F2436}" srcId="{A9E14CF1-1171-4A5B-AA77-723B1F6D2D8A}" destId="{3E9D731A-62D3-4E41-B10D-716D936F5F28}" srcOrd="1" destOrd="0" parTransId="{5453999B-7B36-41C7-B7EB-249EB5AD15D2}" sibTransId="{A5339974-F3E4-4E02-929D-4AF22FE5C752}"/>
    <dgm:cxn modelId="{5C487322-578D-473C-AE5D-D84B354ED4AE}" srcId="{A9E14CF1-1171-4A5B-AA77-723B1F6D2D8A}" destId="{5C825FB5-D6C7-4E00-82A6-33635E8935AF}" srcOrd="0" destOrd="0" parTransId="{46F452B7-221A-4A4A-B669-351DD99FF3A6}" sibTransId="{C95BCD26-34AC-484E-98DF-E09419905DBA}"/>
    <dgm:cxn modelId="{6C8CB454-FBAF-4A6F-B622-726833075AF7}" type="presOf" srcId="{1F5C06E3-12A7-428A-B144-87BB2131B897}" destId="{7F741122-55E9-4F2B-9485-5198BA064EB3}" srcOrd="0" destOrd="0" presId="urn:microsoft.com/office/officeart/2005/8/layout/vList3"/>
    <dgm:cxn modelId="{6F0A83B8-43E9-4CA1-8949-0CA46B513951}" type="presOf" srcId="{A9E14CF1-1171-4A5B-AA77-723B1F6D2D8A}" destId="{D7FB14DF-480C-4352-A183-3AE96A9154B6}" srcOrd="0" destOrd="0" presId="urn:microsoft.com/office/officeart/2005/8/layout/vList3"/>
    <dgm:cxn modelId="{5D6828DA-68E7-4D79-BFD3-E81C9098394D}" srcId="{A9E14CF1-1171-4A5B-AA77-723B1F6D2D8A}" destId="{1F5C06E3-12A7-428A-B144-87BB2131B897}" srcOrd="2" destOrd="0" parTransId="{E14E2E1C-F282-4896-9D59-C2AD82A95AAB}" sibTransId="{A194F6AB-FA9A-4940-93A1-9235AEA7FA0B}"/>
    <dgm:cxn modelId="{1CE695DF-47FA-4F62-93AF-9A35B34EC9DB}" type="presOf" srcId="{5C825FB5-D6C7-4E00-82A6-33635E8935AF}" destId="{976ADFC7-6AC3-4E84-BD2C-FEBDC8F65F4D}" srcOrd="0" destOrd="0" presId="urn:microsoft.com/office/officeart/2005/8/layout/vList3"/>
    <dgm:cxn modelId="{CB9E28F6-41A4-4E7A-9842-BACB4FB99128}" srcId="{A9E14CF1-1171-4A5B-AA77-723B1F6D2D8A}" destId="{E0B91667-15C5-4A48-A3B5-7A111DB7F9AE}" srcOrd="3" destOrd="0" parTransId="{12CBDF5C-EB09-4078-8CB3-EB97468DBA35}" sibTransId="{4A5D5B9E-19B7-4257-A7B3-3F6A9C5546A6}"/>
    <dgm:cxn modelId="{F310A4B8-E8BB-42FA-99B5-1E4755F1E911}" type="presParOf" srcId="{D7FB14DF-480C-4352-A183-3AE96A9154B6}" destId="{F9F474E9-AC02-46AF-9CA3-384DCA095318}" srcOrd="0" destOrd="0" presId="urn:microsoft.com/office/officeart/2005/8/layout/vList3"/>
    <dgm:cxn modelId="{CAB80D62-B802-4AF9-AA40-07EE6E3571C3}" type="presParOf" srcId="{F9F474E9-AC02-46AF-9CA3-384DCA095318}" destId="{835A9F94-2508-432B-86AC-DD6AF10273C1}" srcOrd="0" destOrd="0" presId="urn:microsoft.com/office/officeart/2005/8/layout/vList3"/>
    <dgm:cxn modelId="{31143C6A-3C59-463C-9496-F784F8BC58B4}" type="presParOf" srcId="{F9F474E9-AC02-46AF-9CA3-384DCA095318}" destId="{976ADFC7-6AC3-4E84-BD2C-FEBDC8F65F4D}" srcOrd="1" destOrd="0" presId="urn:microsoft.com/office/officeart/2005/8/layout/vList3"/>
    <dgm:cxn modelId="{CBDD068F-8532-4027-A4A5-BC4AAA6DCF28}" type="presParOf" srcId="{D7FB14DF-480C-4352-A183-3AE96A9154B6}" destId="{DE0096B4-C4FA-4D79-9005-490764ACD977}" srcOrd="1" destOrd="0" presId="urn:microsoft.com/office/officeart/2005/8/layout/vList3"/>
    <dgm:cxn modelId="{82B46B9E-3A7C-4E3D-955A-33C479CD8C4A}" type="presParOf" srcId="{D7FB14DF-480C-4352-A183-3AE96A9154B6}" destId="{323D0A1C-C294-42F1-9505-A16F38A41090}" srcOrd="2" destOrd="0" presId="urn:microsoft.com/office/officeart/2005/8/layout/vList3"/>
    <dgm:cxn modelId="{48C2557A-5BFA-4053-AEEC-4A0AAE27BC62}" type="presParOf" srcId="{323D0A1C-C294-42F1-9505-A16F38A41090}" destId="{94823B14-C09A-4452-B2F0-03F3B6281970}" srcOrd="0" destOrd="0" presId="urn:microsoft.com/office/officeart/2005/8/layout/vList3"/>
    <dgm:cxn modelId="{3784D64C-786C-4EEB-8091-E084B8A4AC8A}" type="presParOf" srcId="{323D0A1C-C294-42F1-9505-A16F38A41090}" destId="{7900D5E0-E858-4CFC-B6B6-FC0FE2293A95}" srcOrd="1" destOrd="0" presId="urn:microsoft.com/office/officeart/2005/8/layout/vList3"/>
    <dgm:cxn modelId="{E1B196F0-C5F0-4EB6-A9CB-6DF3AD56257E}" type="presParOf" srcId="{D7FB14DF-480C-4352-A183-3AE96A9154B6}" destId="{D8A65DB2-4211-4C13-BFA8-EAE3FF144C8F}" srcOrd="3" destOrd="0" presId="urn:microsoft.com/office/officeart/2005/8/layout/vList3"/>
    <dgm:cxn modelId="{BFAC0CF3-DAD0-41EB-95B6-C55D44E0F904}" type="presParOf" srcId="{D7FB14DF-480C-4352-A183-3AE96A9154B6}" destId="{734D46E1-625B-4143-89B5-2845F88D2917}" srcOrd="4" destOrd="0" presId="urn:microsoft.com/office/officeart/2005/8/layout/vList3"/>
    <dgm:cxn modelId="{32C2290F-07C6-4CF8-B20F-9C933C3A7E8E}" type="presParOf" srcId="{734D46E1-625B-4143-89B5-2845F88D2917}" destId="{0007710D-1AB3-48FF-AF05-62B96FACCCB5}" srcOrd="0" destOrd="0" presId="urn:microsoft.com/office/officeart/2005/8/layout/vList3"/>
    <dgm:cxn modelId="{362E2B9A-D5CC-4320-9F3E-87150579036F}" type="presParOf" srcId="{734D46E1-625B-4143-89B5-2845F88D2917}" destId="{7F741122-55E9-4F2B-9485-5198BA064EB3}" srcOrd="1" destOrd="0" presId="urn:microsoft.com/office/officeart/2005/8/layout/vList3"/>
    <dgm:cxn modelId="{1A300F72-C519-4789-935A-2B6B0332700B}" type="presParOf" srcId="{D7FB14DF-480C-4352-A183-3AE96A9154B6}" destId="{C8726BC2-993C-4B21-930B-FA3C1479AA92}" srcOrd="5" destOrd="0" presId="urn:microsoft.com/office/officeart/2005/8/layout/vList3"/>
    <dgm:cxn modelId="{C33890E0-2E69-4AF8-9364-6D0EDB1B4997}" type="presParOf" srcId="{D7FB14DF-480C-4352-A183-3AE96A9154B6}" destId="{8A8F3B46-09A6-41A6-A58A-DDC4865B0AE8}" srcOrd="6" destOrd="0" presId="urn:microsoft.com/office/officeart/2005/8/layout/vList3"/>
    <dgm:cxn modelId="{320E6ECF-DEBE-4C91-A6E4-DBA0F994A389}" type="presParOf" srcId="{8A8F3B46-09A6-41A6-A58A-DDC4865B0AE8}" destId="{E9DD532A-538E-41A9-882C-B65B6BEF99AC}" srcOrd="0" destOrd="0" presId="urn:microsoft.com/office/officeart/2005/8/layout/vList3"/>
    <dgm:cxn modelId="{11DAE075-268D-45D7-BD6C-4F73F4E745E5}" type="presParOf" srcId="{8A8F3B46-09A6-41A6-A58A-DDC4865B0AE8}" destId="{61339A41-4CBB-4F04-89EB-A432C460C152}"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B4106-137B-4DA4-BD09-C8CBF11B95CD}" type="doc">
      <dgm:prSet loTypeId="urn:microsoft.com/office/officeart/2005/8/layout/vList3" loCatId="list" qsTypeId="urn:microsoft.com/office/officeart/2005/8/quickstyle/simple1" qsCatId="simple" csTypeId="urn:microsoft.com/office/officeart/2005/8/colors/accent5_1" csCatId="accent5" phldr="1"/>
      <dgm:spPr/>
    </dgm:pt>
    <dgm:pt modelId="{F0602C66-8A3E-4311-AF1B-8FEC396989DA}">
      <dgm:prSet phldrT="[Text]" custT="1"/>
      <dgm:spPr/>
      <dgm:t>
        <a:bodyPr/>
        <a:lstStyle/>
        <a:p>
          <a:r>
            <a:rPr lang="en-GB" sz="1200" dirty="0">
              <a:latin typeface="Tahoma" panose="020B0604030504040204" pitchFamily="34" charset="0"/>
              <a:ea typeface="Tahoma" panose="020B0604030504040204" pitchFamily="34" charset="0"/>
              <a:cs typeface="Tahoma" panose="020B0604030504040204" pitchFamily="34" charset="0"/>
            </a:rPr>
            <a:t>Financial redress </a:t>
          </a:r>
        </a:p>
        <a:p>
          <a:pPr rtl="0"/>
          <a:r>
            <a:rPr lang="en-GB" sz="1200" dirty="0">
              <a:latin typeface="Tahoma"/>
              <a:ea typeface="Tahoma"/>
              <a:cs typeface="Tahoma"/>
            </a:rPr>
            <a:t> £514,411</a:t>
          </a:r>
        </a:p>
        <a:p>
          <a:r>
            <a:rPr lang="en-GB" sz="1000" b="1" dirty="0">
              <a:latin typeface="Tahoma" panose="020B0604030504040204" pitchFamily="34" charset="0"/>
              <a:ea typeface="Tahoma" panose="020B0604030504040204" pitchFamily="34" charset="0"/>
              <a:cs typeface="Tahoma" panose="020B0604030504040204" pitchFamily="34" charset="0"/>
            </a:rPr>
            <a:t> </a:t>
          </a:r>
          <a:endParaRPr lang="en-GB" sz="1000" dirty="0">
            <a:latin typeface="Tahoma" panose="020B0604030504040204" pitchFamily="34" charset="0"/>
            <a:ea typeface="Tahoma" panose="020B0604030504040204" pitchFamily="34" charset="0"/>
            <a:cs typeface="Tahoma" panose="020B0604030504040204" pitchFamily="34" charset="0"/>
          </a:endParaRPr>
        </a:p>
        <a:p>
          <a:endParaRPr lang="en-GB" sz="1000" dirty="0"/>
        </a:p>
      </dgm:t>
    </dgm:pt>
    <dgm:pt modelId="{6AFE093C-BD28-4DC8-96C7-EFDECA22253A}" type="parTrans" cxnId="{88305444-4EB1-4DD8-B11D-944BCD31E414}">
      <dgm:prSet/>
      <dgm:spPr/>
      <dgm:t>
        <a:bodyPr/>
        <a:lstStyle/>
        <a:p>
          <a:endParaRPr lang="en-GB"/>
        </a:p>
      </dgm:t>
    </dgm:pt>
    <dgm:pt modelId="{C4031D7D-B72F-40A8-93DD-86F71AC0B4FA}" type="sibTrans" cxnId="{88305444-4EB1-4DD8-B11D-944BCD31E414}">
      <dgm:prSet/>
      <dgm:spPr/>
      <dgm:t>
        <a:bodyPr/>
        <a:lstStyle/>
        <a:p>
          <a:endParaRPr lang="en-GB"/>
        </a:p>
      </dgm:t>
    </dgm:pt>
    <dgm:pt modelId="{61B9CA7D-477C-48A0-B66C-034A91BEBA42}">
      <dgm:prSet phldrT="[Text]" custT="1"/>
      <dgm:spPr/>
      <dgm:t>
        <a:bodyPr/>
        <a:lstStyle/>
        <a:p>
          <a:r>
            <a:rPr lang="en-GB" sz="1200" dirty="0">
              <a:latin typeface="Tahoma"/>
              <a:ea typeface="Tahoma"/>
              <a:cs typeface="Tahoma"/>
            </a:rPr>
            <a:t>Answered 86% of calls (21,377)</a:t>
          </a:r>
        </a:p>
      </dgm:t>
    </dgm:pt>
    <dgm:pt modelId="{C352A8D6-B850-4D29-96DA-8625C0FBB04E}" type="parTrans" cxnId="{07F8750A-AEF6-405B-8F6E-AF1A68DA9DA2}">
      <dgm:prSet/>
      <dgm:spPr/>
      <dgm:t>
        <a:bodyPr/>
        <a:lstStyle/>
        <a:p>
          <a:endParaRPr lang="en-GB"/>
        </a:p>
      </dgm:t>
    </dgm:pt>
    <dgm:pt modelId="{5A674E1B-F58B-47D4-A4DF-2FEFC9FE90EC}" type="sibTrans" cxnId="{07F8750A-AEF6-405B-8F6E-AF1A68DA9DA2}">
      <dgm:prSet/>
      <dgm:spPr/>
      <dgm:t>
        <a:bodyPr/>
        <a:lstStyle/>
        <a:p>
          <a:endParaRPr lang="en-GB"/>
        </a:p>
      </dgm:t>
    </dgm:pt>
    <dgm:pt modelId="{B9BC6DC0-8620-4FF8-94A3-2F97EF0264C1}">
      <dgm:prSet custT="1"/>
      <dgm:spPr/>
      <dgm:t>
        <a:bodyPr/>
        <a:lstStyle/>
        <a:p>
          <a:pPr rtl="0"/>
          <a:r>
            <a:rPr lang="en-GB" sz="1200" dirty="0">
              <a:latin typeface="Tahoma"/>
              <a:ea typeface="Tahoma"/>
              <a:cs typeface="Tahoma"/>
            </a:rPr>
            <a:t>Fuel Bank Foundation Partnership </a:t>
          </a:r>
        </a:p>
        <a:p>
          <a:pPr rtl="0"/>
          <a:r>
            <a:rPr lang="en-GB" sz="1200" dirty="0">
              <a:latin typeface="Tahoma"/>
              <a:ea typeface="Tahoma"/>
              <a:cs typeface="Tahoma"/>
            </a:rPr>
            <a:t>658 Fuel Bank Vouchers</a:t>
          </a:r>
        </a:p>
        <a:p>
          <a:pPr rtl="0"/>
          <a:r>
            <a:rPr lang="en-GB" sz="1200" dirty="0">
              <a:latin typeface="Tahoma"/>
              <a:ea typeface="Tahoma"/>
              <a:cs typeface="Tahoma"/>
            </a:rPr>
            <a:t>Supporting 1608 people in households</a:t>
          </a:r>
        </a:p>
        <a:p>
          <a:pPr rtl="0"/>
          <a:r>
            <a:rPr lang="en-GB" sz="1200" dirty="0">
              <a:latin typeface="Tahoma"/>
              <a:ea typeface="Tahoma"/>
              <a:cs typeface="Tahoma"/>
            </a:rPr>
            <a:t>totalling over £30k</a:t>
          </a:r>
        </a:p>
      </dgm:t>
    </dgm:pt>
    <dgm:pt modelId="{55F48536-D4D3-4AB1-AABA-A71DC25F65C5}" type="parTrans" cxnId="{004528F5-B1E3-4DF8-B497-B9C863AFA3FE}">
      <dgm:prSet/>
      <dgm:spPr/>
      <dgm:t>
        <a:bodyPr/>
        <a:lstStyle/>
        <a:p>
          <a:endParaRPr lang="en-GB"/>
        </a:p>
      </dgm:t>
    </dgm:pt>
    <dgm:pt modelId="{DC781332-B5E9-457A-BD45-08786BE25B69}" type="sibTrans" cxnId="{004528F5-B1E3-4DF8-B497-B9C863AFA3FE}">
      <dgm:prSet/>
      <dgm:spPr/>
      <dgm:t>
        <a:bodyPr/>
        <a:lstStyle/>
        <a:p>
          <a:endParaRPr lang="en-GB"/>
        </a:p>
      </dgm:t>
    </dgm:pt>
    <dgm:pt modelId="{E8812C39-003A-456D-9C68-FA17E679DA70}" type="pres">
      <dgm:prSet presAssocID="{FDEB4106-137B-4DA4-BD09-C8CBF11B95CD}" presName="linearFlow" presStyleCnt="0">
        <dgm:presLayoutVars>
          <dgm:dir/>
          <dgm:resizeHandles val="exact"/>
        </dgm:presLayoutVars>
      </dgm:prSet>
      <dgm:spPr/>
    </dgm:pt>
    <dgm:pt modelId="{27943625-2A98-4667-B0C9-FEBC1DAD4D0A}" type="pres">
      <dgm:prSet presAssocID="{F0602C66-8A3E-4311-AF1B-8FEC396989DA}" presName="composite" presStyleCnt="0"/>
      <dgm:spPr/>
    </dgm:pt>
    <dgm:pt modelId="{FEB3DA11-1192-485A-BDAB-44F4B6F4D9BA}" type="pres">
      <dgm:prSet presAssocID="{F0602C66-8A3E-4311-AF1B-8FEC396989D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ins outline"/>
        </a:ext>
      </dgm:extLst>
    </dgm:pt>
    <dgm:pt modelId="{35CDCC31-4044-46A2-8E84-086DB168AF4B}" type="pres">
      <dgm:prSet presAssocID="{F0602C66-8A3E-4311-AF1B-8FEC396989DA}" presName="txShp" presStyleLbl="node1" presStyleIdx="0" presStyleCnt="3">
        <dgm:presLayoutVars>
          <dgm:bulletEnabled val="1"/>
        </dgm:presLayoutVars>
      </dgm:prSet>
      <dgm:spPr/>
    </dgm:pt>
    <dgm:pt modelId="{5B903CCF-B4D7-40AE-BB92-162F790956A9}" type="pres">
      <dgm:prSet presAssocID="{C4031D7D-B72F-40A8-93DD-86F71AC0B4FA}" presName="spacing" presStyleCnt="0"/>
      <dgm:spPr/>
    </dgm:pt>
    <dgm:pt modelId="{0A8A9A24-B988-4B94-AA0A-0B8BE10FCE74}" type="pres">
      <dgm:prSet presAssocID="{B9BC6DC0-8620-4FF8-94A3-2F97EF0264C1}" presName="composite" presStyleCnt="0"/>
      <dgm:spPr/>
    </dgm:pt>
    <dgm:pt modelId="{01743982-89C3-4921-A61F-71EB6EF42F09}" type="pres">
      <dgm:prSet presAssocID="{B9BC6DC0-8620-4FF8-94A3-2F97EF0264C1}"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outline"/>
        </a:ext>
      </dgm:extLst>
    </dgm:pt>
    <dgm:pt modelId="{F65329EC-6C55-4DCC-A56E-706FB9634045}" type="pres">
      <dgm:prSet presAssocID="{B9BC6DC0-8620-4FF8-94A3-2F97EF0264C1}" presName="txShp" presStyleLbl="node1" presStyleIdx="1" presStyleCnt="3" custScaleX="98629" custScaleY="150858">
        <dgm:presLayoutVars>
          <dgm:bulletEnabled val="1"/>
        </dgm:presLayoutVars>
      </dgm:prSet>
      <dgm:spPr/>
    </dgm:pt>
    <dgm:pt modelId="{A0C4DC75-376D-4648-B6A9-388C23A6FF32}" type="pres">
      <dgm:prSet presAssocID="{DC781332-B5E9-457A-BD45-08786BE25B69}" presName="spacing" presStyleCnt="0"/>
      <dgm:spPr/>
    </dgm:pt>
    <dgm:pt modelId="{4BA9C6E7-3E91-48C9-A746-22759AC91607}" type="pres">
      <dgm:prSet presAssocID="{61B9CA7D-477C-48A0-B66C-034A91BEBA42}" presName="composite" presStyleCnt="0"/>
      <dgm:spPr/>
    </dgm:pt>
    <dgm:pt modelId="{EAC94943-CAB3-4219-BACE-23FB77193859}" type="pres">
      <dgm:prSet presAssocID="{61B9CA7D-477C-48A0-B66C-034A91BEBA42}"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ceiver with solid fill"/>
        </a:ext>
      </dgm:extLst>
    </dgm:pt>
    <dgm:pt modelId="{44AC00EA-D77C-46A1-82F5-997EC112386A}" type="pres">
      <dgm:prSet presAssocID="{61B9CA7D-477C-48A0-B66C-034A91BEBA42}" presName="txShp" presStyleLbl="node1" presStyleIdx="2" presStyleCnt="3">
        <dgm:presLayoutVars>
          <dgm:bulletEnabled val="1"/>
        </dgm:presLayoutVars>
      </dgm:prSet>
      <dgm:spPr/>
    </dgm:pt>
  </dgm:ptLst>
  <dgm:cxnLst>
    <dgm:cxn modelId="{07F8750A-AEF6-405B-8F6E-AF1A68DA9DA2}" srcId="{FDEB4106-137B-4DA4-BD09-C8CBF11B95CD}" destId="{61B9CA7D-477C-48A0-B66C-034A91BEBA42}" srcOrd="2" destOrd="0" parTransId="{C352A8D6-B850-4D29-96DA-8625C0FBB04E}" sibTransId="{5A674E1B-F58B-47D4-A4DF-2FEFC9FE90EC}"/>
    <dgm:cxn modelId="{88305444-4EB1-4DD8-B11D-944BCD31E414}" srcId="{FDEB4106-137B-4DA4-BD09-C8CBF11B95CD}" destId="{F0602C66-8A3E-4311-AF1B-8FEC396989DA}" srcOrd="0" destOrd="0" parTransId="{6AFE093C-BD28-4DC8-96C7-EFDECA22253A}" sibTransId="{C4031D7D-B72F-40A8-93DD-86F71AC0B4FA}"/>
    <dgm:cxn modelId="{EA3B2E76-ED06-42EF-AD27-D684FE1DC1D8}" type="presOf" srcId="{61B9CA7D-477C-48A0-B66C-034A91BEBA42}" destId="{44AC00EA-D77C-46A1-82F5-997EC112386A}" srcOrd="0" destOrd="0" presId="urn:microsoft.com/office/officeart/2005/8/layout/vList3"/>
    <dgm:cxn modelId="{8CADC0B8-934F-4A49-A0AA-028C1D7D5A61}" type="presOf" srcId="{F0602C66-8A3E-4311-AF1B-8FEC396989DA}" destId="{35CDCC31-4044-46A2-8E84-086DB168AF4B}" srcOrd="0" destOrd="0" presId="urn:microsoft.com/office/officeart/2005/8/layout/vList3"/>
    <dgm:cxn modelId="{B14012CE-29F3-4C6B-B31A-D114756A5B80}" type="presOf" srcId="{FDEB4106-137B-4DA4-BD09-C8CBF11B95CD}" destId="{E8812C39-003A-456D-9C68-FA17E679DA70}" srcOrd="0" destOrd="0" presId="urn:microsoft.com/office/officeart/2005/8/layout/vList3"/>
    <dgm:cxn modelId="{BE77E7F1-2B27-4C08-8140-7D114B2574A7}" type="presOf" srcId="{B9BC6DC0-8620-4FF8-94A3-2F97EF0264C1}" destId="{F65329EC-6C55-4DCC-A56E-706FB9634045}" srcOrd="0" destOrd="0" presId="urn:microsoft.com/office/officeart/2005/8/layout/vList3"/>
    <dgm:cxn modelId="{004528F5-B1E3-4DF8-B497-B9C863AFA3FE}" srcId="{FDEB4106-137B-4DA4-BD09-C8CBF11B95CD}" destId="{B9BC6DC0-8620-4FF8-94A3-2F97EF0264C1}" srcOrd="1" destOrd="0" parTransId="{55F48536-D4D3-4AB1-AABA-A71DC25F65C5}" sibTransId="{DC781332-B5E9-457A-BD45-08786BE25B69}"/>
    <dgm:cxn modelId="{0B3909EF-727F-4DB7-970B-239398F7A0D2}" type="presParOf" srcId="{E8812C39-003A-456D-9C68-FA17E679DA70}" destId="{27943625-2A98-4667-B0C9-FEBC1DAD4D0A}" srcOrd="0" destOrd="0" presId="urn:microsoft.com/office/officeart/2005/8/layout/vList3"/>
    <dgm:cxn modelId="{A2AB5670-C83A-412A-AEC9-23F6635052AF}" type="presParOf" srcId="{27943625-2A98-4667-B0C9-FEBC1DAD4D0A}" destId="{FEB3DA11-1192-485A-BDAB-44F4B6F4D9BA}" srcOrd="0" destOrd="0" presId="urn:microsoft.com/office/officeart/2005/8/layout/vList3"/>
    <dgm:cxn modelId="{0CF2F401-61FB-4B76-84F3-FFC7EE651AEA}" type="presParOf" srcId="{27943625-2A98-4667-B0C9-FEBC1DAD4D0A}" destId="{35CDCC31-4044-46A2-8E84-086DB168AF4B}" srcOrd="1" destOrd="0" presId="urn:microsoft.com/office/officeart/2005/8/layout/vList3"/>
    <dgm:cxn modelId="{990ABD10-2577-4443-8D1A-2E7D59C62903}" type="presParOf" srcId="{E8812C39-003A-456D-9C68-FA17E679DA70}" destId="{5B903CCF-B4D7-40AE-BB92-162F790956A9}" srcOrd="1" destOrd="0" presId="urn:microsoft.com/office/officeart/2005/8/layout/vList3"/>
    <dgm:cxn modelId="{C3FB90B8-0277-4207-BD6B-3ADA618536BF}" type="presParOf" srcId="{E8812C39-003A-456D-9C68-FA17E679DA70}" destId="{0A8A9A24-B988-4B94-AA0A-0B8BE10FCE74}" srcOrd="2" destOrd="0" presId="urn:microsoft.com/office/officeart/2005/8/layout/vList3"/>
    <dgm:cxn modelId="{691EF347-120B-4A76-98C1-83E067CC60AA}" type="presParOf" srcId="{0A8A9A24-B988-4B94-AA0A-0B8BE10FCE74}" destId="{01743982-89C3-4921-A61F-71EB6EF42F09}" srcOrd="0" destOrd="0" presId="urn:microsoft.com/office/officeart/2005/8/layout/vList3"/>
    <dgm:cxn modelId="{A568FFE6-E2DB-4866-966F-86C6ADF14B58}" type="presParOf" srcId="{0A8A9A24-B988-4B94-AA0A-0B8BE10FCE74}" destId="{F65329EC-6C55-4DCC-A56E-706FB9634045}" srcOrd="1" destOrd="0" presId="urn:microsoft.com/office/officeart/2005/8/layout/vList3"/>
    <dgm:cxn modelId="{ED1DC4BC-5BD8-4238-B664-E97EC0A399A9}" type="presParOf" srcId="{E8812C39-003A-456D-9C68-FA17E679DA70}" destId="{A0C4DC75-376D-4648-B6A9-388C23A6FF32}" srcOrd="3" destOrd="0" presId="urn:microsoft.com/office/officeart/2005/8/layout/vList3"/>
    <dgm:cxn modelId="{0AAB725C-9F29-4B54-871D-F4431003CFA0}" type="presParOf" srcId="{E8812C39-003A-456D-9C68-FA17E679DA70}" destId="{4BA9C6E7-3E91-48C9-A746-22759AC91607}" srcOrd="4" destOrd="0" presId="urn:microsoft.com/office/officeart/2005/8/layout/vList3"/>
    <dgm:cxn modelId="{989B24DF-5173-4DAF-9070-1054E69BFBF9}" type="presParOf" srcId="{4BA9C6E7-3E91-48C9-A746-22759AC91607}" destId="{EAC94943-CAB3-4219-BACE-23FB77193859}" srcOrd="0" destOrd="0" presId="urn:microsoft.com/office/officeart/2005/8/layout/vList3"/>
    <dgm:cxn modelId="{C0C44A65-9AF6-4CFB-A455-9E80677981F3}" type="presParOf" srcId="{4BA9C6E7-3E91-48C9-A746-22759AC91607}" destId="{44AC00EA-D77C-46A1-82F5-997EC11238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0957FB-5E54-4AC2-8F02-2554709A420A}"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GB"/>
        </a:p>
      </dgm:t>
    </dgm:pt>
    <dgm:pt modelId="{B306FE83-1D4D-4FE2-9ACF-1436D6D9FAF9}">
      <dgm:prSet phldrT="[Text]"/>
      <dgm:spPr/>
      <dgm:t>
        <a:bodyPr/>
        <a:lstStyle/>
        <a:p>
          <a:pPr rtl="0"/>
          <a:r>
            <a:rPr lang="en-GB" dirty="0">
              <a:latin typeface="Tahoma" panose="020B0604030504040204" pitchFamily="34" charset="0"/>
              <a:ea typeface="Tahoma" panose="020B0604030504040204" pitchFamily="34" charset="0"/>
              <a:cs typeface="Tahoma" panose="020B0604030504040204" pitchFamily="34" charset="0"/>
            </a:rPr>
            <a:t>92% satisfied or very satisfied with overall quality of service</a:t>
          </a:r>
        </a:p>
      </dgm:t>
    </dgm:pt>
    <dgm:pt modelId="{82D1815C-2F6A-4AAB-915E-4EAF7CF2A293}" type="parTrans" cxnId="{4525DCA8-6D34-413C-AE11-3F94A7B309B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E76F24A-9BB7-4784-A872-B99825DB7299}" type="sibTrans" cxnId="{4525DCA8-6D34-413C-AE11-3F94A7B309B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1EC5481A-FA79-4F9D-9BE2-8E48C3336B3C}">
      <dgm:prSet phldrT="[Text]"/>
      <dgm:spPr/>
      <dgm:t>
        <a:bodyPr/>
        <a:lstStyle/>
        <a:p>
          <a:pPr rtl="0"/>
          <a:r>
            <a:rPr lang="en-GB">
              <a:latin typeface="Tahoma" panose="020B0604030504040204" pitchFamily="34" charset="0"/>
              <a:ea typeface="Tahoma" panose="020B0604030504040204" pitchFamily="34" charset="0"/>
              <a:cs typeface="Tahoma" panose="020B0604030504040204" pitchFamily="34" charset="0"/>
            </a:rPr>
            <a:t>92% happy with length of time to deal with problem</a:t>
          </a:r>
        </a:p>
      </dgm:t>
    </dgm:pt>
    <dgm:pt modelId="{D313D56F-2F6A-4F49-8812-E48CCD3CF5D2}" type="parTrans" cxnId="{00D362EB-11B4-4EB8-8B77-46B4FB5D9FC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DA06FF36-54B0-4863-961F-678763713855}" type="sibTrans" cxnId="{00D362EB-11B4-4EB8-8B77-46B4FB5D9FC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A9F6AC5-F8FF-4AC1-8719-82A62D92936F}">
      <dgm:prSet phldrT="[Text]"/>
      <dgm:spPr/>
      <dgm:t>
        <a:bodyPr/>
        <a:lstStyle/>
        <a:p>
          <a:r>
            <a:rPr lang="en-GB">
              <a:latin typeface="Tahoma" panose="020B0604030504040204" pitchFamily="34" charset="0"/>
              <a:ea typeface="Tahoma" panose="020B0604030504040204" pitchFamily="34" charset="0"/>
              <a:cs typeface="Tahoma" panose="020B0604030504040204" pitchFamily="34" charset="0"/>
            </a:rPr>
            <a:t>85% satisfied with outcome</a:t>
          </a:r>
        </a:p>
      </dgm:t>
    </dgm:pt>
    <dgm:pt modelId="{89F7469F-78DA-4322-9FF9-53329747B0EB}" type="parTrans" cxnId="{B0A7CD48-493A-4B6F-AEA3-F5B40A82391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994069F-A128-4EC5-BE2C-BEE0F8A7680F}" type="sibTrans" cxnId="{B0A7CD48-493A-4B6F-AEA3-F5B40A82391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95659D1-C659-40B4-94E0-CA9223A073B2}">
      <dgm:prSet phldrT="[Text]"/>
      <dgm:spPr/>
      <dgm:t>
        <a:bodyPr/>
        <a:lstStyle/>
        <a:p>
          <a:pPr rtl="0"/>
          <a:r>
            <a:rPr lang="en-GB">
              <a:latin typeface="Tahoma" panose="020B0604030504040204" pitchFamily="34" charset="0"/>
              <a:ea typeface="Tahoma" panose="020B0604030504040204" pitchFamily="34" charset="0"/>
              <a:cs typeface="Tahoma" panose="020B0604030504040204" pitchFamily="34" charset="0"/>
            </a:rPr>
            <a:t>79% felt EHU helped them find a way forward </a:t>
          </a:r>
        </a:p>
      </dgm:t>
    </dgm:pt>
    <dgm:pt modelId="{BE3CAC05-93E5-4895-BA18-CF5518CA797E}" type="parTrans" cxnId="{1160F0E7-EDC4-4332-9604-45F46F7CBA0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B539BC4-CB8B-4DA3-96C1-BC3F27C2F9D0}" type="sibTrans" cxnId="{1160F0E7-EDC4-4332-9604-45F46F7CBA0B}">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FA977C5-E950-48FE-8F62-D40B52E2C97D}">
      <dgm:prSet phldrT="[Text]"/>
      <dgm:spPr/>
      <dgm:t>
        <a:bodyPr/>
        <a:lstStyle/>
        <a:p>
          <a:pPr rtl="0"/>
          <a:r>
            <a:rPr lang="en-GB">
              <a:latin typeface="Tahoma" panose="020B0604030504040204" pitchFamily="34" charset="0"/>
              <a:ea typeface="Tahoma" panose="020B0604030504040204" pitchFamily="34" charset="0"/>
              <a:cs typeface="Tahoma" panose="020B0604030504040204" pitchFamily="34" charset="0"/>
            </a:rPr>
            <a:t>56% felt their mental health and well being improved after support </a:t>
          </a:r>
        </a:p>
      </dgm:t>
    </dgm:pt>
    <dgm:pt modelId="{809514DD-0E14-4733-8AC0-2C6375683BFC}" type="parTrans" cxnId="{40EAB025-E3F3-4421-A6F1-1D22C1254EF5}">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10FE79EA-3041-4961-905E-26C5E518FA94}" type="sibTrans" cxnId="{40EAB025-E3F3-4421-A6F1-1D22C1254EF5}">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1991473-98EE-43BD-B9BB-EE09D9E63B0F}" type="pres">
      <dgm:prSet presAssocID="{450957FB-5E54-4AC2-8F02-2554709A420A}" presName="diagram" presStyleCnt="0">
        <dgm:presLayoutVars>
          <dgm:dir/>
          <dgm:resizeHandles val="exact"/>
        </dgm:presLayoutVars>
      </dgm:prSet>
      <dgm:spPr/>
    </dgm:pt>
    <dgm:pt modelId="{8D3DAA5A-3682-418F-A254-3FC045F2984D}" type="pres">
      <dgm:prSet presAssocID="{B306FE83-1D4D-4FE2-9ACF-1436D6D9FAF9}" presName="node" presStyleLbl="node1" presStyleIdx="0" presStyleCnt="5">
        <dgm:presLayoutVars>
          <dgm:bulletEnabled val="1"/>
        </dgm:presLayoutVars>
      </dgm:prSet>
      <dgm:spPr/>
    </dgm:pt>
    <dgm:pt modelId="{78921782-AD0C-409E-A69E-223FDCE5544D}" type="pres">
      <dgm:prSet presAssocID="{5E76F24A-9BB7-4784-A872-B99825DB7299}" presName="sibTrans" presStyleCnt="0"/>
      <dgm:spPr/>
    </dgm:pt>
    <dgm:pt modelId="{D630099E-7BE2-4872-88F0-AE2C26269174}" type="pres">
      <dgm:prSet presAssocID="{1EC5481A-FA79-4F9D-9BE2-8E48C3336B3C}" presName="node" presStyleLbl="node1" presStyleIdx="1" presStyleCnt="5">
        <dgm:presLayoutVars>
          <dgm:bulletEnabled val="1"/>
        </dgm:presLayoutVars>
      </dgm:prSet>
      <dgm:spPr/>
    </dgm:pt>
    <dgm:pt modelId="{C5A77C9A-97FD-413F-A1C6-721F53357CB6}" type="pres">
      <dgm:prSet presAssocID="{DA06FF36-54B0-4863-961F-678763713855}" presName="sibTrans" presStyleCnt="0"/>
      <dgm:spPr/>
    </dgm:pt>
    <dgm:pt modelId="{C7853EEE-3FE1-43CF-8E09-1377705E6A00}" type="pres">
      <dgm:prSet presAssocID="{0A9F6AC5-F8FF-4AC1-8719-82A62D92936F}" presName="node" presStyleLbl="node1" presStyleIdx="2" presStyleCnt="5">
        <dgm:presLayoutVars>
          <dgm:bulletEnabled val="1"/>
        </dgm:presLayoutVars>
      </dgm:prSet>
      <dgm:spPr/>
    </dgm:pt>
    <dgm:pt modelId="{50493CBB-785C-4CD4-9F5A-8CC004DEA4C2}" type="pres">
      <dgm:prSet presAssocID="{E994069F-A128-4EC5-BE2C-BEE0F8A7680F}" presName="sibTrans" presStyleCnt="0"/>
      <dgm:spPr/>
    </dgm:pt>
    <dgm:pt modelId="{99C97201-847E-4CAE-AB3B-D34AC900B04C}" type="pres">
      <dgm:prSet presAssocID="{595659D1-C659-40B4-94E0-CA9223A073B2}" presName="node" presStyleLbl="node1" presStyleIdx="3" presStyleCnt="5">
        <dgm:presLayoutVars>
          <dgm:bulletEnabled val="1"/>
        </dgm:presLayoutVars>
      </dgm:prSet>
      <dgm:spPr/>
    </dgm:pt>
    <dgm:pt modelId="{29B5262E-CB90-4D56-A7DB-E0AD9A1F0606}" type="pres">
      <dgm:prSet presAssocID="{4B539BC4-CB8B-4DA3-96C1-BC3F27C2F9D0}" presName="sibTrans" presStyleCnt="0"/>
      <dgm:spPr/>
    </dgm:pt>
    <dgm:pt modelId="{F86FB8D0-38FA-4F81-9D29-19897F136315}" type="pres">
      <dgm:prSet presAssocID="{2FA977C5-E950-48FE-8F62-D40B52E2C97D}" presName="node" presStyleLbl="node1" presStyleIdx="4" presStyleCnt="5">
        <dgm:presLayoutVars>
          <dgm:bulletEnabled val="1"/>
        </dgm:presLayoutVars>
      </dgm:prSet>
      <dgm:spPr/>
    </dgm:pt>
  </dgm:ptLst>
  <dgm:cxnLst>
    <dgm:cxn modelId="{6C8AA322-6BF5-428E-8DB7-9C849B108822}" type="presOf" srcId="{0A9F6AC5-F8FF-4AC1-8719-82A62D92936F}" destId="{C7853EEE-3FE1-43CF-8E09-1377705E6A00}" srcOrd="0" destOrd="0" presId="urn:microsoft.com/office/officeart/2005/8/layout/default"/>
    <dgm:cxn modelId="{40EAB025-E3F3-4421-A6F1-1D22C1254EF5}" srcId="{450957FB-5E54-4AC2-8F02-2554709A420A}" destId="{2FA977C5-E950-48FE-8F62-D40B52E2C97D}" srcOrd="4" destOrd="0" parTransId="{809514DD-0E14-4733-8AC0-2C6375683BFC}" sibTransId="{10FE79EA-3041-4961-905E-26C5E518FA94}"/>
    <dgm:cxn modelId="{B0A7CD48-493A-4B6F-AEA3-F5B40A823914}" srcId="{450957FB-5E54-4AC2-8F02-2554709A420A}" destId="{0A9F6AC5-F8FF-4AC1-8719-82A62D92936F}" srcOrd="2" destOrd="0" parTransId="{89F7469F-78DA-4322-9FF9-53329747B0EB}" sibTransId="{E994069F-A128-4EC5-BE2C-BEE0F8A7680F}"/>
    <dgm:cxn modelId="{8897B74F-9213-414B-A5AF-C5B1D515FD56}" type="presOf" srcId="{450957FB-5E54-4AC2-8F02-2554709A420A}" destId="{01991473-98EE-43BD-B9BB-EE09D9E63B0F}" srcOrd="0" destOrd="0" presId="urn:microsoft.com/office/officeart/2005/8/layout/default"/>
    <dgm:cxn modelId="{DDE89776-7350-4468-9626-2DCDC3C6D119}" type="presOf" srcId="{1EC5481A-FA79-4F9D-9BE2-8E48C3336B3C}" destId="{D630099E-7BE2-4872-88F0-AE2C26269174}" srcOrd="0" destOrd="0" presId="urn:microsoft.com/office/officeart/2005/8/layout/default"/>
    <dgm:cxn modelId="{18883980-545F-4166-8F88-675FA789A58B}" type="presOf" srcId="{2FA977C5-E950-48FE-8F62-D40B52E2C97D}" destId="{F86FB8D0-38FA-4F81-9D29-19897F136315}" srcOrd="0" destOrd="0" presId="urn:microsoft.com/office/officeart/2005/8/layout/default"/>
    <dgm:cxn modelId="{3BC3B0A8-1D60-4020-B9B9-8751670B03F8}" type="presOf" srcId="{B306FE83-1D4D-4FE2-9ACF-1436D6D9FAF9}" destId="{8D3DAA5A-3682-418F-A254-3FC045F2984D}" srcOrd="0" destOrd="0" presId="urn:microsoft.com/office/officeart/2005/8/layout/default"/>
    <dgm:cxn modelId="{4525DCA8-6D34-413C-AE11-3F94A7B309BA}" srcId="{450957FB-5E54-4AC2-8F02-2554709A420A}" destId="{B306FE83-1D4D-4FE2-9ACF-1436D6D9FAF9}" srcOrd="0" destOrd="0" parTransId="{82D1815C-2F6A-4AAB-915E-4EAF7CF2A293}" sibTransId="{5E76F24A-9BB7-4784-A872-B99825DB7299}"/>
    <dgm:cxn modelId="{2BF024AA-5C35-4E17-9DC0-28D45080DF0D}" type="presOf" srcId="{595659D1-C659-40B4-94E0-CA9223A073B2}" destId="{99C97201-847E-4CAE-AB3B-D34AC900B04C}" srcOrd="0" destOrd="0" presId="urn:microsoft.com/office/officeart/2005/8/layout/default"/>
    <dgm:cxn modelId="{1160F0E7-EDC4-4332-9604-45F46F7CBA0B}" srcId="{450957FB-5E54-4AC2-8F02-2554709A420A}" destId="{595659D1-C659-40B4-94E0-CA9223A073B2}" srcOrd="3" destOrd="0" parTransId="{BE3CAC05-93E5-4895-BA18-CF5518CA797E}" sibTransId="{4B539BC4-CB8B-4DA3-96C1-BC3F27C2F9D0}"/>
    <dgm:cxn modelId="{00D362EB-11B4-4EB8-8B77-46B4FB5D9FC9}" srcId="{450957FB-5E54-4AC2-8F02-2554709A420A}" destId="{1EC5481A-FA79-4F9D-9BE2-8E48C3336B3C}" srcOrd="1" destOrd="0" parTransId="{D313D56F-2F6A-4F49-8812-E48CCD3CF5D2}" sibTransId="{DA06FF36-54B0-4863-961F-678763713855}"/>
    <dgm:cxn modelId="{04E35B32-A655-4DAE-AB55-22649B045AF5}" type="presParOf" srcId="{01991473-98EE-43BD-B9BB-EE09D9E63B0F}" destId="{8D3DAA5A-3682-418F-A254-3FC045F2984D}" srcOrd="0" destOrd="0" presId="urn:microsoft.com/office/officeart/2005/8/layout/default"/>
    <dgm:cxn modelId="{4546BF55-6456-4782-9BA2-FB8A2EFCB5A0}" type="presParOf" srcId="{01991473-98EE-43BD-B9BB-EE09D9E63B0F}" destId="{78921782-AD0C-409E-A69E-223FDCE5544D}" srcOrd="1" destOrd="0" presId="urn:microsoft.com/office/officeart/2005/8/layout/default"/>
    <dgm:cxn modelId="{C7EDA474-AFAA-4ACB-987A-A6FBE6327916}" type="presParOf" srcId="{01991473-98EE-43BD-B9BB-EE09D9E63B0F}" destId="{D630099E-7BE2-4872-88F0-AE2C26269174}" srcOrd="2" destOrd="0" presId="urn:microsoft.com/office/officeart/2005/8/layout/default"/>
    <dgm:cxn modelId="{BB4ECE73-2AF9-485F-945A-7D1A93C8604B}" type="presParOf" srcId="{01991473-98EE-43BD-B9BB-EE09D9E63B0F}" destId="{C5A77C9A-97FD-413F-A1C6-721F53357CB6}" srcOrd="3" destOrd="0" presId="urn:microsoft.com/office/officeart/2005/8/layout/default"/>
    <dgm:cxn modelId="{3F34BF75-8E4A-4828-96B2-06D1097D423A}" type="presParOf" srcId="{01991473-98EE-43BD-B9BB-EE09D9E63B0F}" destId="{C7853EEE-3FE1-43CF-8E09-1377705E6A00}" srcOrd="4" destOrd="0" presId="urn:microsoft.com/office/officeart/2005/8/layout/default"/>
    <dgm:cxn modelId="{C7BB9F58-F03C-4EFA-A8E7-1CA6BD610CB4}" type="presParOf" srcId="{01991473-98EE-43BD-B9BB-EE09D9E63B0F}" destId="{50493CBB-785C-4CD4-9F5A-8CC004DEA4C2}" srcOrd="5" destOrd="0" presId="urn:microsoft.com/office/officeart/2005/8/layout/default"/>
    <dgm:cxn modelId="{E5860D00-0507-4582-91A3-2F786283C55B}" type="presParOf" srcId="{01991473-98EE-43BD-B9BB-EE09D9E63B0F}" destId="{99C97201-847E-4CAE-AB3B-D34AC900B04C}" srcOrd="6" destOrd="0" presId="urn:microsoft.com/office/officeart/2005/8/layout/default"/>
    <dgm:cxn modelId="{3E017366-7B4B-4F6C-BEBE-1FE7C9764D60}" type="presParOf" srcId="{01991473-98EE-43BD-B9BB-EE09D9E63B0F}" destId="{29B5262E-CB90-4D56-A7DB-E0AD9A1F0606}" srcOrd="7" destOrd="0" presId="urn:microsoft.com/office/officeart/2005/8/layout/default"/>
    <dgm:cxn modelId="{A09315DB-DA73-40C6-BED8-C7FF4AD9E128}" type="presParOf" srcId="{01991473-98EE-43BD-B9BB-EE09D9E63B0F}" destId="{F86FB8D0-38FA-4F81-9D29-19897F136315}"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E3A62B-4DB6-458F-93AE-E6CBE50A271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911F57E-F266-4250-B9DA-C9EFD27155C5}">
      <dgm:prSet phldrT="[Text]" custT="1"/>
      <dgm:spPr/>
      <dgm:t>
        <a:bodyPr/>
        <a:lstStyle/>
        <a:p>
          <a:r>
            <a:rPr lang="en-US" sz="800" dirty="0"/>
            <a:t>High demand</a:t>
          </a:r>
          <a:endParaRPr lang="en-GB" sz="800" dirty="0"/>
        </a:p>
      </dgm:t>
    </dgm:pt>
    <dgm:pt modelId="{84142C8A-E75D-4A63-A034-303C65DC7B95}" type="parTrans" cxnId="{B9F2439A-9925-41FF-B6EA-691950A6C200}">
      <dgm:prSet/>
      <dgm:spPr/>
      <dgm:t>
        <a:bodyPr/>
        <a:lstStyle/>
        <a:p>
          <a:endParaRPr lang="en-GB" sz="800"/>
        </a:p>
      </dgm:t>
    </dgm:pt>
    <dgm:pt modelId="{C0EC58BA-CD7A-469B-A4A6-786C2A90F6FB}" type="sibTrans" cxnId="{B9F2439A-9925-41FF-B6EA-691950A6C200}">
      <dgm:prSet/>
      <dgm:spPr/>
      <dgm:t>
        <a:bodyPr/>
        <a:lstStyle/>
        <a:p>
          <a:endParaRPr lang="en-GB" sz="800"/>
        </a:p>
      </dgm:t>
    </dgm:pt>
    <dgm:pt modelId="{2C1124F6-9D13-4BB8-9076-3E5BE9CCB3E4}">
      <dgm:prSet phldrT="[Text]" custT="1"/>
      <dgm:spPr/>
      <dgm:t>
        <a:bodyPr/>
        <a:lstStyle/>
        <a:p>
          <a:r>
            <a:rPr lang="en-US" sz="800" dirty="0"/>
            <a:t>Over 80% of complaints are priority – urgent support needed</a:t>
          </a:r>
          <a:endParaRPr lang="en-GB" sz="800" dirty="0"/>
        </a:p>
      </dgm:t>
    </dgm:pt>
    <dgm:pt modelId="{CF12A578-495D-4065-B858-E3468AD6E8B0}" type="parTrans" cxnId="{F479C1EA-94B2-4558-A732-0C7106FAF332}">
      <dgm:prSet/>
      <dgm:spPr/>
      <dgm:t>
        <a:bodyPr/>
        <a:lstStyle/>
        <a:p>
          <a:endParaRPr lang="en-GB" sz="800"/>
        </a:p>
      </dgm:t>
    </dgm:pt>
    <dgm:pt modelId="{E59A0550-2A83-47D5-B966-2FC5B69C02F7}" type="sibTrans" cxnId="{F479C1EA-94B2-4558-A732-0C7106FAF332}">
      <dgm:prSet/>
      <dgm:spPr/>
      <dgm:t>
        <a:bodyPr/>
        <a:lstStyle/>
        <a:p>
          <a:endParaRPr lang="en-GB" sz="800"/>
        </a:p>
      </dgm:t>
    </dgm:pt>
    <dgm:pt modelId="{AC72793A-8953-4CD7-B3C3-99A62EC01C3D}">
      <dgm:prSet phldrT="[Text]" custT="1"/>
      <dgm:spPr/>
      <dgm:t>
        <a:bodyPr/>
        <a:lstStyle/>
        <a:p>
          <a:r>
            <a:rPr lang="en-US" sz="800" dirty="0"/>
            <a:t>High call volumes and call queues</a:t>
          </a:r>
          <a:endParaRPr lang="en-GB" sz="800" dirty="0"/>
        </a:p>
      </dgm:t>
    </dgm:pt>
    <dgm:pt modelId="{9BAFB509-34F7-4C6B-86B8-B27D091D153D}" type="parTrans" cxnId="{21EE382D-0A72-4F66-8542-B8E8E3DD2FC4}">
      <dgm:prSet/>
      <dgm:spPr/>
      <dgm:t>
        <a:bodyPr/>
        <a:lstStyle/>
        <a:p>
          <a:endParaRPr lang="en-GB" sz="800"/>
        </a:p>
      </dgm:t>
    </dgm:pt>
    <dgm:pt modelId="{0CCB87BF-FC64-4577-AA1D-AE276B5BF74D}" type="sibTrans" cxnId="{21EE382D-0A72-4F66-8542-B8E8E3DD2FC4}">
      <dgm:prSet/>
      <dgm:spPr/>
      <dgm:t>
        <a:bodyPr/>
        <a:lstStyle/>
        <a:p>
          <a:endParaRPr lang="en-GB" sz="800"/>
        </a:p>
      </dgm:t>
    </dgm:pt>
    <dgm:pt modelId="{DE71146B-F1F8-4628-907A-07D695775F32}">
      <dgm:prSet phldrT="[Text]" custT="1"/>
      <dgm:spPr/>
      <dgm:t>
        <a:bodyPr/>
        <a:lstStyle/>
        <a:p>
          <a:r>
            <a:rPr lang="en-US" sz="800" dirty="0"/>
            <a:t>Different supplier response rates</a:t>
          </a:r>
          <a:endParaRPr lang="en-GB" sz="800" dirty="0"/>
        </a:p>
      </dgm:t>
    </dgm:pt>
    <dgm:pt modelId="{4C3E02E0-2E47-46D3-827B-28570B039A6E}" type="parTrans" cxnId="{CD068337-85DE-4436-8335-992BDE7A38CA}">
      <dgm:prSet/>
      <dgm:spPr/>
      <dgm:t>
        <a:bodyPr/>
        <a:lstStyle/>
        <a:p>
          <a:endParaRPr lang="en-GB" sz="800"/>
        </a:p>
      </dgm:t>
    </dgm:pt>
    <dgm:pt modelId="{6A5BAB3D-9DE2-45FF-83E8-674FF3F9BB03}" type="sibTrans" cxnId="{CD068337-85DE-4436-8335-992BDE7A38CA}">
      <dgm:prSet/>
      <dgm:spPr/>
      <dgm:t>
        <a:bodyPr/>
        <a:lstStyle/>
        <a:p>
          <a:endParaRPr lang="en-GB" sz="800"/>
        </a:p>
      </dgm:t>
    </dgm:pt>
    <dgm:pt modelId="{A77CA8A5-8693-4ABE-9DAA-76078125E7E1}">
      <dgm:prSet phldrT="[Text]" custT="1"/>
      <dgm:spPr/>
      <dgm:t>
        <a:bodyPr/>
        <a:lstStyle/>
        <a:p>
          <a:r>
            <a:rPr lang="en-US" sz="800" dirty="0"/>
            <a:t>High </a:t>
          </a:r>
          <a:r>
            <a:rPr lang="en-US" sz="800" dirty="0" err="1"/>
            <a:t>liveloads</a:t>
          </a:r>
          <a:r>
            <a:rPr lang="en-US" sz="800" dirty="0"/>
            <a:t> (average 77)</a:t>
          </a:r>
          <a:endParaRPr lang="en-GB" sz="800" dirty="0"/>
        </a:p>
      </dgm:t>
    </dgm:pt>
    <dgm:pt modelId="{EC3A6759-AFF8-4AAE-9BA0-BFBE9C0C8679}" type="parTrans" cxnId="{B06FDB5F-CEDA-422A-B316-16244F774817}">
      <dgm:prSet/>
      <dgm:spPr/>
      <dgm:t>
        <a:bodyPr/>
        <a:lstStyle/>
        <a:p>
          <a:endParaRPr lang="en-GB" sz="800"/>
        </a:p>
      </dgm:t>
    </dgm:pt>
    <dgm:pt modelId="{2FACDBF2-48D1-47C2-8FCF-54F3808BD94C}" type="sibTrans" cxnId="{B06FDB5F-CEDA-422A-B316-16244F774817}">
      <dgm:prSet/>
      <dgm:spPr/>
      <dgm:t>
        <a:bodyPr/>
        <a:lstStyle/>
        <a:p>
          <a:endParaRPr lang="en-GB" sz="800"/>
        </a:p>
      </dgm:t>
    </dgm:pt>
    <dgm:pt modelId="{ABFA7512-E242-46FE-8DFC-5EB28C19C558}">
      <dgm:prSet custT="1"/>
      <dgm:spPr/>
      <dgm:t>
        <a:bodyPr/>
        <a:lstStyle/>
        <a:p>
          <a:r>
            <a:rPr lang="en-US" sz="800" dirty="0"/>
            <a:t>Upsetting nature of people’s circumstances</a:t>
          </a:r>
          <a:endParaRPr lang="en-GB" sz="800" dirty="0"/>
        </a:p>
      </dgm:t>
    </dgm:pt>
    <dgm:pt modelId="{6A7D9605-C252-4ED8-931C-5B1BC4229BF4}" type="parTrans" cxnId="{E0C05BEA-A138-49A1-A302-FFB035DDB5C5}">
      <dgm:prSet/>
      <dgm:spPr/>
      <dgm:t>
        <a:bodyPr/>
        <a:lstStyle/>
        <a:p>
          <a:endParaRPr lang="en-GB" sz="800"/>
        </a:p>
      </dgm:t>
    </dgm:pt>
    <dgm:pt modelId="{A448807E-890B-4912-9DD6-B2105E5F1F0D}" type="sibTrans" cxnId="{E0C05BEA-A138-49A1-A302-FFB035DDB5C5}">
      <dgm:prSet/>
      <dgm:spPr/>
      <dgm:t>
        <a:bodyPr/>
        <a:lstStyle/>
        <a:p>
          <a:endParaRPr lang="en-GB" sz="800"/>
        </a:p>
      </dgm:t>
    </dgm:pt>
    <dgm:pt modelId="{09FE36ED-84A2-4D74-BF12-6E04D176DD15}">
      <dgm:prSet custT="1"/>
      <dgm:spPr/>
      <dgm:t>
        <a:bodyPr/>
        <a:lstStyle/>
        <a:p>
          <a:r>
            <a:rPr lang="en-US" sz="800" dirty="0"/>
            <a:t>Achieving tangible change or outcomes more challenging </a:t>
          </a:r>
          <a:endParaRPr lang="en-GB" sz="800" dirty="0"/>
        </a:p>
      </dgm:t>
    </dgm:pt>
    <dgm:pt modelId="{A9BEB557-3377-4D6B-901C-0ED4687680BB}" type="parTrans" cxnId="{117AA12E-9A46-4E0C-9C90-A0371EE0D351}">
      <dgm:prSet/>
      <dgm:spPr/>
      <dgm:t>
        <a:bodyPr/>
        <a:lstStyle/>
        <a:p>
          <a:endParaRPr lang="en-GB" sz="800"/>
        </a:p>
      </dgm:t>
    </dgm:pt>
    <dgm:pt modelId="{FC4BADD8-D3D5-4000-87D3-09C13EB8D919}" type="sibTrans" cxnId="{117AA12E-9A46-4E0C-9C90-A0371EE0D351}">
      <dgm:prSet/>
      <dgm:spPr/>
      <dgm:t>
        <a:bodyPr/>
        <a:lstStyle/>
        <a:p>
          <a:endParaRPr lang="en-GB" sz="800"/>
        </a:p>
      </dgm:t>
    </dgm:pt>
    <dgm:pt modelId="{3B2130F3-F817-41B5-A760-66B5184E512D}">
      <dgm:prSet custT="1"/>
      <dgm:spPr/>
      <dgm:t>
        <a:bodyPr/>
        <a:lstStyle/>
        <a:p>
          <a:r>
            <a:rPr lang="en-US" sz="800" dirty="0"/>
            <a:t>Fire fighting and struggling to reach more complex casework</a:t>
          </a:r>
          <a:endParaRPr lang="en-GB" sz="800" dirty="0"/>
        </a:p>
      </dgm:t>
    </dgm:pt>
    <dgm:pt modelId="{EA2FAADD-B5E6-4E8C-B106-FB09A38B581C}" type="parTrans" cxnId="{2F3277D3-F15D-473B-AA6D-B7A58A2F7DBA}">
      <dgm:prSet/>
      <dgm:spPr/>
      <dgm:t>
        <a:bodyPr/>
        <a:lstStyle/>
        <a:p>
          <a:endParaRPr lang="en-GB" sz="800"/>
        </a:p>
      </dgm:t>
    </dgm:pt>
    <dgm:pt modelId="{D34C8281-D574-4B5E-B942-FA35137B15F3}" type="sibTrans" cxnId="{2F3277D3-F15D-473B-AA6D-B7A58A2F7DBA}">
      <dgm:prSet/>
      <dgm:spPr/>
      <dgm:t>
        <a:bodyPr/>
        <a:lstStyle/>
        <a:p>
          <a:endParaRPr lang="en-GB" sz="800"/>
        </a:p>
      </dgm:t>
    </dgm:pt>
    <dgm:pt modelId="{864C68CF-951C-4023-B177-5DB80C430242}" type="pres">
      <dgm:prSet presAssocID="{BFE3A62B-4DB6-458F-93AE-E6CBE50A271F}" presName="cycle" presStyleCnt="0">
        <dgm:presLayoutVars>
          <dgm:dir/>
          <dgm:resizeHandles val="exact"/>
        </dgm:presLayoutVars>
      </dgm:prSet>
      <dgm:spPr/>
    </dgm:pt>
    <dgm:pt modelId="{BC189F2D-4F3B-4280-8D26-3E72196A9058}" type="pres">
      <dgm:prSet presAssocID="{A911F57E-F266-4250-B9DA-C9EFD27155C5}" presName="dummy" presStyleCnt="0"/>
      <dgm:spPr/>
    </dgm:pt>
    <dgm:pt modelId="{7E3DA86F-765C-4A19-A2D2-795E900BD6BC}" type="pres">
      <dgm:prSet presAssocID="{A911F57E-F266-4250-B9DA-C9EFD27155C5}" presName="node" presStyleLbl="revTx" presStyleIdx="0" presStyleCnt="8">
        <dgm:presLayoutVars>
          <dgm:bulletEnabled val="1"/>
        </dgm:presLayoutVars>
      </dgm:prSet>
      <dgm:spPr/>
    </dgm:pt>
    <dgm:pt modelId="{BBE62555-2933-4078-8159-DAEEBA7A730D}" type="pres">
      <dgm:prSet presAssocID="{C0EC58BA-CD7A-469B-A4A6-786C2A90F6FB}" presName="sibTrans" presStyleLbl="node1" presStyleIdx="0" presStyleCnt="8"/>
      <dgm:spPr/>
    </dgm:pt>
    <dgm:pt modelId="{1836FA80-8021-40D3-8542-FE34B5DE25FA}" type="pres">
      <dgm:prSet presAssocID="{2C1124F6-9D13-4BB8-9076-3E5BE9CCB3E4}" presName="dummy" presStyleCnt="0"/>
      <dgm:spPr/>
    </dgm:pt>
    <dgm:pt modelId="{F6F5BC8A-E55A-428D-8EC1-FA23388ED868}" type="pres">
      <dgm:prSet presAssocID="{2C1124F6-9D13-4BB8-9076-3E5BE9CCB3E4}" presName="node" presStyleLbl="revTx" presStyleIdx="1" presStyleCnt="8">
        <dgm:presLayoutVars>
          <dgm:bulletEnabled val="1"/>
        </dgm:presLayoutVars>
      </dgm:prSet>
      <dgm:spPr/>
    </dgm:pt>
    <dgm:pt modelId="{6F1622AC-76AD-4291-8343-496F306CD777}" type="pres">
      <dgm:prSet presAssocID="{E59A0550-2A83-47D5-B966-2FC5B69C02F7}" presName="sibTrans" presStyleLbl="node1" presStyleIdx="1" presStyleCnt="8"/>
      <dgm:spPr/>
    </dgm:pt>
    <dgm:pt modelId="{B7FC6D40-93B6-4BC0-9115-0413E4B463C7}" type="pres">
      <dgm:prSet presAssocID="{AC72793A-8953-4CD7-B3C3-99A62EC01C3D}" presName="dummy" presStyleCnt="0"/>
      <dgm:spPr/>
    </dgm:pt>
    <dgm:pt modelId="{65CF50EA-27DB-47C6-A784-B96DDADA6777}" type="pres">
      <dgm:prSet presAssocID="{AC72793A-8953-4CD7-B3C3-99A62EC01C3D}" presName="node" presStyleLbl="revTx" presStyleIdx="2" presStyleCnt="8">
        <dgm:presLayoutVars>
          <dgm:bulletEnabled val="1"/>
        </dgm:presLayoutVars>
      </dgm:prSet>
      <dgm:spPr/>
    </dgm:pt>
    <dgm:pt modelId="{0A262814-FBB3-4A5D-B59F-2778FCB3A570}" type="pres">
      <dgm:prSet presAssocID="{0CCB87BF-FC64-4577-AA1D-AE276B5BF74D}" presName="sibTrans" presStyleLbl="node1" presStyleIdx="2" presStyleCnt="8"/>
      <dgm:spPr/>
    </dgm:pt>
    <dgm:pt modelId="{EE8161D9-3326-41C6-98FC-696A5B3906B7}" type="pres">
      <dgm:prSet presAssocID="{DE71146B-F1F8-4628-907A-07D695775F32}" presName="dummy" presStyleCnt="0"/>
      <dgm:spPr/>
    </dgm:pt>
    <dgm:pt modelId="{36313A25-22AE-4BC3-9170-B74C13D4C612}" type="pres">
      <dgm:prSet presAssocID="{DE71146B-F1F8-4628-907A-07D695775F32}" presName="node" presStyleLbl="revTx" presStyleIdx="3" presStyleCnt="8">
        <dgm:presLayoutVars>
          <dgm:bulletEnabled val="1"/>
        </dgm:presLayoutVars>
      </dgm:prSet>
      <dgm:spPr/>
    </dgm:pt>
    <dgm:pt modelId="{44CF1E48-D15B-42BF-8470-1F0C3C1D8909}" type="pres">
      <dgm:prSet presAssocID="{6A5BAB3D-9DE2-45FF-83E8-674FF3F9BB03}" presName="sibTrans" presStyleLbl="node1" presStyleIdx="3" presStyleCnt="8"/>
      <dgm:spPr/>
    </dgm:pt>
    <dgm:pt modelId="{D5DFBA32-1F70-4CF1-AD12-4E300E5FB572}" type="pres">
      <dgm:prSet presAssocID="{ABFA7512-E242-46FE-8DFC-5EB28C19C558}" presName="dummy" presStyleCnt="0"/>
      <dgm:spPr/>
    </dgm:pt>
    <dgm:pt modelId="{02FC3C99-86AD-4EBD-8FB1-81FED88DC2C9}" type="pres">
      <dgm:prSet presAssocID="{ABFA7512-E242-46FE-8DFC-5EB28C19C558}" presName="node" presStyleLbl="revTx" presStyleIdx="4" presStyleCnt="8">
        <dgm:presLayoutVars>
          <dgm:bulletEnabled val="1"/>
        </dgm:presLayoutVars>
      </dgm:prSet>
      <dgm:spPr/>
    </dgm:pt>
    <dgm:pt modelId="{84DE0C42-E2CC-4620-AEE6-BD8E1599D781}" type="pres">
      <dgm:prSet presAssocID="{A448807E-890B-4912-9DD6-B2105E5F1F0D}" presName="sibTrans" presStyleLbl="node1" presStyleIdx="4" presStyleCnt="8"/>
      <dgm:spPr/>
    </dgm:pt>
    <dgm:pt modelId="{6E320872-9CB4-40AF-894B-0681D3648519}" type="pres">
      <dgm:prSet presAssocID="{09FE36ED-84A2-4D74-BF12-6E04D176DD15}" presName="dummy" presStyleCnt="0"/>
      <dgm:spPr/>
    </dgm:pt>
    <dgm:pt modelId="{254F63FD-5E60-4BD8-9ADB-68BF55AE8FF9}" type="pres">
      <dgm:prSet presAssocID="{09FE36ED-84A2-4D74-BF12-6E04D176DD15}" presName="node" presStyleLbl="revTx" presStyleIdx="5" presStyleCnt="8" custScaleX="203302">
        <dgm:presLayoutVars>
          <dgm:bulletEnabled val="1"/>
        </dgm:presLayoutVars>
      </dgm:prSet>
      <dgm:spPr/>
    </dgm:pt>
    <dgm:pt modelId="{279E3752-7F79-4E6D-8170-142623D960E7}" type="pres">
      <dgm:prSet presAssocID="{FC4BADD8-D3D5-4000-87D3-09C13EB8D919}" presName="sibTrans" presStyleLbl="node1" presStyleIdx="5" presStyleCnt="8"/>
      <dgm:spPr/>
    </dgm:pt>
    <dgm:pt modelId="{F66D67CC-58C1-4FFB-8490-39A3E2C6F0F8}" type="pres">
      <dgm:prSet presAssocID="{3B2130F3-F817-41B5-A760-66B5184E512D}" presName="dummy" presStyleCnt="0"/>
      <dgm:spPr/>
    </dgm:pt>
    <dgm:pt modelId="{4FDEB97B-6E9A-40BE-83B0-2F517FDBA38D}" type="pres">
      <dgm:prSet presAssocID="{3B2130F3-F817-41B5-A760-66B5184E512D}" presName="node" presStyleLbl="revTx" presStyleIdx="6" presStyleCnt="8" custScaleX="139643">
        <dgm:presLayoutVars>
          <dgm:bulletEnabled val="1"/>
        </dgm:presLayoutVars>
      </dgm:prSet>
      <dgm:spPr/>
    </dgm:pt>
    <dgm:pt modelId="{D5F75D93-753D-43FB-9E2D-63CBCB1F24E4}" type="pres">
      <dgm:prSet presAssocID="{D34C8281-D574-4B5E-B942-FA35137B15F3}" presName="sibTrans" presStyleLbl="node1" presStyleIdx="6" presStyleCnt="8"/>
      <dgm:spPr/>
    </dgm:pt>
    <dgm:pt modelId="{DE339AEA-B681-41D7-9503-0546C2ADC1CD}" type="pres">
      <dgm:prSet presAssocID="{A77CA8A5-8693-4ABE-9DAA-76078125E7E1}" presName="dummy" presStyleCnt="0"/>
      <dgm:spPr/>
    </dgm:pt>
    <dgm:pt modelId="{7580D075-8785-4218-947D-FCD193D2F0C7}" type="pres">
      <dgm:prSet presAssocID="{A77CA8A5-8693-4ABE-9DAA-76078125E7E1}" presName="node" presStyleLbl="revTx" presStyleIdx="7" presStyleCnt="8">
        <dgm:presLayoutVars>
          <dgm:bulletEnabled val="1"/>
        </dgm:presLayoutVars>
      </dgm:prSet>
      <dgm:spPr/>
    </dgm:pt>
    <dgm:pt modelId="{C663030A-F4FC-41F1-9824-AE0DD0CE17F6}" type="pres">
      <dgm:prSet presAssocID="{2FACDBF2-48D1-47C2-8FCF-54F3808BD94C}" presName="sibTrans" presStyleLbl="node1" presStyleIdx="7" presStyleCnt="8"/>
      <dgm:spPr/>
    </dgm:pt>
  </dgm:ptLst>
  <dgm:cxnLst>
    <dgm:cxn modelId="{DC7CB801-A91F-4047-8CCF-7B4CAB273D55}" type="presOf" srcId="{BFE3A62B-4DB6-458F-93AE-E6CBE50A271F}" destId="{864C68CF-951C-4023-B177-5DB80C430242}" srcOrd="0" destOrd="0" presId="urn:microsoft.com/office/officeart/2005/8/layout/cycle1"/>
    <dgm:cxn modelId="{6B6EF503-94E9-4F34-9805-FB4C26E53DB4}" type="presOf" srcId="{2FACDBF2-48D1-47C2-8FCF-54F3808BD94C}" destId="{C663030A-F4FC-41F1-9824-AE0DD0CE17F6}" srcOrd="0" destOrd="0" presId="urn:microsoft.com/office/officeart/2005/8/layout/cycle1"/>
    <dgm:cxn modelId="{21EE382D-0A72-4F66-8542-B8E8E3DD2FC4}" srcId="{BFE3A62B-4DB6-458F-93AE-E6CBE50A271F}" destId="{AC72793A-8953-4CD7-B3C3-99A62EC01C3D}" srcOrd="2" destOrd="0" parTransId="{9BAFB509-34F7-4C6B-86B8-B27D091D153D}" sibTransId="{0CCB87BF-FC64-4577-AA1D-AE276B5BF74D}"/>
    <dgm:cxn modelId="{117AA12E-9A46-4E0C-9C90-A0371EE0D351}" srcId="{BFE3A62B-4DB6-458F-93AE-E6CBE50A271F}" destId="{09FE36ED-84A2-4D74-BF12-6E04D176DD15}" srcOrd="5" destOrd="0" parTransId="{A9BEB557-3377-4D6B-901C-0ED4687680BB}" sibTransId="{FC4BADD8-D3D5-4000-87D3-09C13EB8D919}"/>
    <dgm:cxn modelId="{CD068337-85DE-4436-8335-992BDE7A38CA}" srcId="{BFE3A62B-4DB6-458F-93AE-E6CBE50A271F}" destId="{DE71146B-F1F8-4628-907A-07D695775F32}" srcOrd="3" destOrd="0" parTransId="{4C3E02E0-2E47-46D3-827B-28570B039A6E}" sibTransId="{6A5BAB3D-9DE2-45FF-83E8-674FF3F9BB03}"/>
    <dgm:cxn modelId="{7C6A805F-B24C-4C5F-B0BD-CFF85F875FC0}" type="presOf" srcId="{C0EC58BA-CD7A-469B-A4A6-786C2A90F6FB}" destId="{BBE62555-2933-4078-8159-DAEEBA7A730D}" srcOrd="0" destOrd="0" presId="urn:microsoft.com/office/officeart/2005/8/layout/cycle1"/>
    <dgm:cxn modelId="{B06FDB5F-CEDA-422A-B316-16244F774817}" srcId="{BFE3A62B-4DB6-458F-93AE-E6CBE50A271F}" destId="{A77CA8A5-8693-4ABE-9DAA-76078125E7E1}" srcOrd="7" destOrd="0" parTransId="{EC3A6759-AFF8-4AAE-9BA0-BFBE9C0C8679}" sibTransId="{2FACDBF2-48D1-47C2-8FCF-54F3808BD94C}"/>
    <dgm:cxn modelId="{78668543-9FF0-44BB-8DB6-4C93BFF32707}" type="presOf" srcId="{2C1124F6-9D13-4BB8-9076-3E5BE9CCB3E4}" destId="{F6F5BC8A-E55A-428D-8EC1-FA23388ED868}" srcOrd="0" destOrd="0" presId="urn:microsoft.com/office/officeart/2005/8/layout/cycle1"/>
    <dgm:cxn modelId="{E6F43247-93BA-4741-8DD9-4C535C4D1CBC}" type="presOf" srcId="{E59A0550-2A83-47D5-B966-2FC5B69C02F7}" destId="{6F1622AC-76AD-4291-8343-496F306CD777}" srcOrd="0" destOrd="0" presId="urn:microsoft.com/office/officeart/2005/8/layout/cycle1"/>
    <dgm:cxn modelId="{A7A48E89-487A-40C5-BC1E-820ACB2FDEC4}" type="presOf" srcId="{0CCB87BF-FC64-4577-AA1D-AE276B5BF74D}" destId="{0A262814-FBB3-4A5D-B59F-2778FCB3A570}" srcOrd="0" destOrd="0" presId="urn:microsoft.com/office/officeart/2005/8/layout/cycle1"/>
    <dgm:cxn modelId="{CF878690-E007-4A78-B9E2-FE18FCB0DC2A}" type="presOf" srcId="{09FE36ED-84A2-4D74-BF12-6E04D176DD15}" destId="{254F63FD-5E60-4BD8-9ADB-68BF55AE8FF9}" srcOrd="0" destOrd="0" presId="urn:microsoft.com/office/officeart/2005/8/layout/cycle1"/>
    <dgm:cxn modelId="{B7C2E895-8B41-4660-A4BC-D4EB1FCF89A6}" type="presOf" srcId="{A911F57E-F266-4250-B9DA-C9EFD27155C5}" destId="{7E3DA86F-765C-4A19-A2D2-795E900BD6BC}" srcOrd="0" destOrd="0" presId="urn:microsoft.com/office/officeart/2005/8/layout/cycle1"/>
    <dgm:cxn modelId="{34E26A98-53CE-497A-91F9-0A4DFB288FE0}" type="presOf" srcId="{D34C8281-D574-4B5E-B942-FA35137B15F3}" destId="{D5F75D93-753D-43FB-9E2D-63CBCB1F24E4}" srcOrd="0" destOrd="0" presId="urn:microsoft.com/office/officeart/2005/8/layout/cycle1"/>
    <dgm:cxn modelId="{B9F2439A-9925-41FF-B6EA-691950A6C200}" srcId="{BFE3A62B-4DB6-458F-93AE-E6CBE50A271F}" destId="{A911F57E-F266-4250-B9DA-C9EFD27155C5}" srcOrd="0" destOrd="0" parTransId="{84142C8A-E75D-4A63-A034-303C65DC7B95}" sibTransId="{C0EC58BA-CD7A-469B-A4A6-786C2A90F6FB}"/>
    <dgm:cxn modelId="{D224A1AE-83E9-4FBC-8046-EA654AC6CDCA}" type="presOf" srcId="{A77CA8A5-8693-4ABE-9DAA-76078125E7E1}" destId="{7580D075-8785-4218-947D-FCD193D2F0C7}" srcOrd="0" destOrd="0" presId="urn:microsoft.com/office/officeart/2005/8/layout/cycle1"/>
    <dgm:cxn modelId="{8921BFAF-4768-4ACE-B673-DCF919046FE0}" type="presOf" srcId="{DE71146B-F1F8-4628-907A-07D695775F32}" destId="{36313A25-22AE-4BC3-9170-B74C13D4C612}" srcOrd="0" destOrd="0" presId="urn:microsoft.com/office/officeart/2005/8/layout/cycle1"/>
    <dgm:cxn modelId="{EFE941CA-ACAB-467B-9C0D-D64654724A94}" type="presOf" srcId="{ABFA7512-E242-46FE-8DFC-5EB28C19C558}" destId="{02FC3C99-86AD-4EBD-8FB1-81FED88DC2C9}" srcOrd="0" destOrd="0" presId="urn:microsoft.com/office/officeart/2005/8/layout/cycle1"/>
    <dgm:cxn modelId="{2F3277D3-F15D-473B-AA6D-B7A58A2F7DBA}" srcId="{BFE3A62B-4DB6-458F-93AE-E6CBE50A271F}" destId="{3B2130F3-F817-41B5-A760-66B5184E512D}" srcOrd="6" destOrd="0" parTransId="{EA2FAADD-B5E6-4E8C-B106-FB09A38B581C}" sibTransId="{D34C8281-D574-4B5E-B942-FA35137B15F3}"/>
    <dgm:cxn modelId="{B9860BD8-EFF3-42BC-838A-F5FB692AF692}" type="presOf" srcId="{3B2130F3-F817-41B5-A760-66B5184E512D}" destId="{4FDEB97B-6E9A-40BE-83B0-2F517FDBA38D}" srcOrd="0" destOrd="0" presId="urn:microsoft.com/office/officeart/2005/8/layout/cycle1"/>
    <dgm:cxn modelId="{9EA756E0-D587-4F13-9ADE-E29CBB92A225}" type="presOf" srcId="{6A5BAB3D-9DE2-45FF-83E8-674FF3F9BB03}" destId="{44CF1E48-D15B-42BF-8470-1F0C3C1D8909}" srcOrd="0" destOrd="0" presId="urn:microsoft.com/office/officeart/2005/8/layout/cycle1"/>
    <dgm:cxn modelId="{B54E59E8-B335-44A1-9A33-90C85C99768C}" type="presOf" srcId="{A448807E-890B-4912-9DD6-B2105E5F1F0D}" destId="{84DE0C42-E2CC-4620-AEE6-BD8E1599D781}" srcOrd="0" destOrd="0" presId="urn:microsoft.com/office/officeart/2005/8/layout/cycle1"/>
    <dgm:cxn modelId="{E0C05BEA-A138-49A1-A302-FFB035DDB5C5}" srcId="{BFE3A62B-4DB6-458F-93AE-E6CBE50A271F}" destId="{ABFA7512-E242-46FE-8DFC-5EB28C19C558}" srcOrd="4" destOrd="0" parTransId="{6A7D9605-C252-4ED8-931C-5B1BC4229BF4}" sibTransId="{A448807E-890B-4912-9DD6-B2105E5F1F0D}"/>
    <dgm:cxn modelId="{F479C1EA-94B2-4558-A732-0C7106FAF332}" srcId="{BFE3A62B-4DB6-458F-93AE-E6CBE50A271F}" destId="{2C1124F6-9D13-4BB8-9076-3E5BE9CCB3E4}" srcOrd="1" destOrd="0" parTransId="{CF12A578-495D-4065-B858-E3468AD6E8B0}" sibTransId="{E59A0550-2A83-47D5-B966-2FC5B69C02F7}"/>
    <dgm:cxn modelId="{C2F0DFED-5C24-4B43-86F6-50D3A9FB2F4A}" type="presOf" srcId="{AC72793A-8953-4CD7-B3C3-99A62EC01C3D}" destId="{65CF50EA-27DB-47C6-A784-B96DDADA6777}" srcOrd="0" destOrd="0" presId="urn:microsoft.com/office/officeart/2005/8/layout/cycle1"/>
    <dgm:cxn modelId="{9328D7FA-0FF9-4CB7-9911-827DB9A06667}" type="presOf" srcId="{FC4BADD8-D3D5-4000-87D3-09C13EB8D919}" destId="{279E3752-7F79-4E6D-8170-142623D960E7}" srcOrd="0" destOrd="0" presId="urn:microsoft.com/office/officeart/2005/8/layout/cycle1"/>
    <dgm:cxn modelId="{D202E0FD-6F83-4D94-8A88-1005BFE610FB}" type="presParOf" srcId="{864C68CF-951C-4023-B177-5DB80C430242}" destId="{BC189F2D-4F3B-4280-8D26-3E72196A9058}" srcOrd="0" destOrd="0" presId="urn:microsoft.com/office/officeart/2005/8/layout/cycle1"/>
    <dgm:cxn modelId="{80D57615-C1EB-46A0-9394-DE628DE06EF6}" type="presParOf" srcId="{864C68CF-951C-4023-B177-5DB80C430242}" destId="{7E3DA86F-765C-4A19-A2D2-795E900BD6BC}" srcOrd="1" destOrd="0" presId="urn:microsoft.com/office/officeart/2005/8/layout/cycle1"/>
    <dgm:cxn modelId="{810D0EF2-5DAE-41C7-9E6F-FD918B78D59C}" type="presParOf" srcId="{864C68CF-951C-4023-B177-5DB80C430242}" destId="{BBE62555-2933-4078-8159-DAEEBA7A730D}" srcOrd="2" destOrd="0" presId="urn:microsoft.com/office/officeart/2005/8/layout/cycle1"/>
    <dgm:cxn modelId="{6F05B373-B5B0-4921-B350-1403FB205F1A}" type="presParOf" srcId="{864C68CF-951C-4023-B177-5DB80C430242}" destId="{1836FA80-8021-40D3-8542-FE34B5DE25FA}" srcOrd="3" destOrd="0" presId="urn:microsoft.com/office/officeart/2005/8/layout/cycle1"/>
    <dgm:cxn modelId="{3B9414CE-97F1-4A62-9D70-D26EC5407602}" type="presParOf" srcId="{864C68CF-951C-4023-B177-5DB80C430242}" destId="{F6F5BC8A-E55A-428D-8EC1-FA23388ED868}" srcOrd="4" destOrd="0" presId="urn:microsoft.com/office/officeart/2005/8/layout/cycle1"/>
    <dgm:cxn modelId="{F0D4FC4E-025C-4C2E-9E9E-51319457E593}" type="presParOf" srcId="{864C68CF-951C-4023-B177-5DB80C430242}" destId="{6F1622AC-76AD-4291-8343-496F306CD777}" srcOrd="5" destOrd="0" presId="urn:microsoft.com/office/officeart/2005/8/layout/cycle1"/>
    <dgm:cxn modelId="{8E86FDD0-8610-4E79-B8EC-820F20EB9668}" type="presParOf" srcId="{864C68CF-951C-4023-B177-5DB80C430242}" destId="{B7FC6D40-93B6-4BC0-9115-0413E4B463C7}" srcOrd="6" destOrd="0" presId="urn:microsoft.com/office/officeart/2005/8/layout/cycle1"/>
    <dgm:cxn modelId="{C70B9DE4-B2E5-4425-BCF3-5C707F6490B1}" type="presParOf" srcId="{864C68CF-951C-4023-B177-5DB80C430242}" destId="{65CF50EA-27DB-47C6-A784-B96DDADA6777}" srcOrd="7" destOrd="0" presId="urn:microsoft.com/office/officeart/2005/8/layout/cycle1"/>
    <dgm:cxn modelId="{28D5BE8F-DA92-4991-8472-7655A97F57DE}" type="presParOf" srcId="{864C68CF-951C-4023-B177-5DB80C430242}" destId="{0A262814-FBB3-4A5D-B59F-2778FCB3A570}" srcOrd="8" destOrd="0" presId="urn:microsoft.com/office/officeart/2005/8/layout/cycle1"/>
    <dgm:cxn modelId="{DB6E0904-85F8-4A4A-920A-FC4C57895F05}" type="presParOf" srcId="{864C68CF-951C-4023-B177-5DB80C430242}" destId="{EE8161D9-3326-41C6-98FC-696A5B3906B7}" srcOrd="9" destOrd="0" presId="urn:microsoft.com/office/officeart/2005/8/layout/cycle1"/>
    <dgm:cxn modelId="{F3D059EE-BD1B-484D-8EF5-FC9C013F0A5A}" type="presParOf" srcId="{864C68CF-951C-4023-B177-5DB80C430242}" destId="{36313A25-22AE-4BC3-9170-B74C13D4C612}" srcOrd="10" destOrd="0" presId="urn:microsoft.com/office/officeart/2005/8/layout/cycle1"/>
    <dgm:cxn modelId="{2B0857AD-125D-4807-A26C-0BC2A40B55D6}" type="presParOf" srcId="{864C68CF-951C-4023-B177-5DB80C430242}" destId="{44CF1E48-D15B-42BF-8470-1F0C3C1D8909}" srcOrd="11" destOrd="0" presId="urn:microsoft.com/office/officeart/2005/8/layout/cycle1"/>
    <dgm:cxn modelId="{AD8CB9AA-DB8D-47FA-B32F-29D7DEC415D9}" type="presParOf" srcId="{864C68CF-951C-4023-B177-5DB80C430242}" destId="{D5DFBA32-1F70-4CF1-AD12-4E300E5FB572}" srcOrd="12" destOrd="0" presId="urn:microsoft.com/office/officeart/2005/8/layout/cycle1"/>
    <dgm:cxn modelId="{BC0073E9-1ED1-439F-9BA9-6E1828785FE8}" type="presParOf" srcId="{864C68CF-951C-4023-B177-5DB80C430242}" destId="{02FC3C99-86AD-4EBD-8FB1-81FED88DC2C9}" srcOrd="13" destOrd="0" presId="urn:microsoft.com/office/officeart/2005/8/layout/cycle1"/>
    <dgm:cxn modelId="{0EB1EFF1-0E1D-4DF2-9E67-D81D851FE42A}" type="presParOf" srcId="{864C68CF-951C-4023-B177-5DB80C430242}" destId="{84DE0C42-E2CC-4620-AEE6-BD8E1599D781}" srcOrd="14" destOrd="0" presId="urn:microsoft.com/office/officeart/2005/8/layout/cycle1"/>
    <dgm:cxn modelId="{8D84688E-119F-4D18-B65F-6A0442000B7F}" type="presParOf" srcId="{864C68CF-951C-4023-B177-5DB80C430242}" destId="{6E320872-9CB4-40AF-894B-0681D3648519}" srcOrd="15" destOrd="0" presId="urn:microsoft.com/office/officeart/2005/8/layout/cycle1"/>
    <dgm:cxn modelId="{E5042290-1DA7-465E-9E9F-572739F8004D}" type="presParOf" srcId="{864C68CF-951C-4023-B177-5DB80C430242}" destId="{254F63FD-5E60-4BD8-9ADB-68BF55AE8FF9}" srcOrd="16" destOrd="0" presId="urn:microsoft.com/office/officeart/2005/8/layout/cycle1"/>
    <dgm:cxn modelId="{30141CDE-F03C-495E-AAA7-21D5DB93161A}" type="presParOf" srcId="{864C68CF-951C-4023-B177-5DB80C430242}" destId="{279E3752-7F79-4E6D-8170-142623D960E7}" srcOrd="17" destOrd="0" presId="urn:microsoft.com/office/officeart/2005/8/layout/cycle1"/>
    <dgm:cxn modelId="{10FE1092-A5C1-42CA-8F68-65C2E7AB3B0E}" type="presParOf" srcId="{864C68CF-951C-4023-B177-5DB80C430242}" destId="{F66D67CC-58C1-4FFB-8490-39A3E2C6F0F8}" srcOrd="18" destOrd="0" presId="urn:microsoft.com/office/officeart/2005/8/layout/cycle1"/>
    <dgm:cxn modelId="{606EE3B0-B2B5-48C0-88FE-3D1873401D5D}" type="presParOf" srcId="{864C68CF-951C-4023-B177-5DB80C430242}" destId="{4FDEB97B-6E9A-40BE-83B0-2F517FDBA38D}" srcOrd="19" destOrd="0" presId="urn:microsoft.com/office/officeart/2005/8/layout/cycle1"/>
    <dgm:cxn modelId="{BDF0B803-912A-4860-B5FE-F817FA80E7C7}" type="presParOf" srcId="{864C68CF-951C-4023-B177-5DB80C430242}" destId="{D5F75D93-753D-43FB-9E2D-63CBCB1F24E4}" srcOrd="20" destOrd="0" presId="urn:microsoft.com/office/officeart/2005/8/layout/cycle1"/>
    <dgm:cxn modelId="{8B27576D-143F-4034-BCA8-A2989FBDCA89}" type="presParOf" srcId="{864C68CF-951C-4023-B177-5DB80C430242}" destId="{DE339AEA-B681-41D7-9503-0546C2ADC1CD}" srcOrd="21" destOrd="0" presId="urn:microsoft.com/office/officeart/2005/8/layout/cycle1"/>
    <dgm:cxn modelId="{BB835609-F955-47C5-B4FF-4A34275E92A1}" type="presParOf" srcId="{864C68CF-951C-4023-B177-5DB80C430242}" destId="{7580D075-8785-4218-947D-FCD193D2F0C7}" srcOrd="22" destOrd="0" presId="urn:microsoft.com/office/officeart/2005/8/layout/cycle1"/>
    <dgm:cxn modelId="{9A6BE578-FD2B-4CC7-8B70-9995DBD1DC01}" type="presParOf" srcId="{864C68CF-951C-4023-B177-5DB80C430242}" destId="{C663030A-F4FC-41F1-9824-AE0DD0CE17F6}"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B2EA0A-FCA8-4054-B79E-86F3D3F3C008}" type="doc">
      <dgm:prSet loTypeId="urn:microsoft.com/office/officeart/2005/8/layout/vList3" loCatId="list" qsTypeId="urn:microsoft.com/office/officeart/2005/8/quickstyle/simple1" qsCatId="simple" csTypeId="urn:microsoft.com/office/officeart/2005/8/colors/accent2_1" csCatId="accent2" phldr="1"/>
      <dgm:spPr/>
    </dgm:pt>
    <dgm:pt modelId="{60F50B7A-DB19-44DF-A5F0-AE3411710F41}">
      <dgm:prSet phldrT="[Text]" custT="1"/>
      <dgm:spPr/>
      <dgm:t>
        <a:bodyPr/>
        <a:lstStyle/>
        <a:p>
          <a:r>
            <a:rPr lang="en-GB" sz="1400" dirty="0"/>
            <a:t>Enabling domestic consumers to continue their advice journey in a safe and trusted environment within the EHU</a:t>
          </a:r>
        </a:p>
      </dgm:t>
    </dgm:pt>
    <dgm:pt modelId="{18943F54-FCD3-4C77-B592-B3E0A0523F6F}" type="parTrans" cxnId="{FCB454AD-6531-43DA-A827-CCAF28AC83DC}">
      <dgm:prSet/>
      <dgm:spPr/>
      <dgm:t>
        <a:bodyPr/>
        <a:lstStyle/>
        <a:p>
          <a:endParaRPr lang="en-GB" sz="1400"/>
        </a:p>
      </dgm:t>
    </dgm:pt>
    <dgm:pt modelId="{9E15D7A4-2C9A-4F11-9FBF-DEAA64A149C5}" type="sibTrans" cxnId="{FCB454AD-6531-43DA-A827-CCAF28AC83DC}">
      <dgm:prSet/>
      <dgm:spPr/>
      <dgm:t>
        <a:bodyPr/>
        <a:lstStyle/>
        <a:p>
          <a:endParaRPr lang="en-GB" sz="1400"/>
        </a:p>
      </dgm:t>
    </dgm:pt>
    <dgm:pt modelId="{648EF673-9DC7-4555-A9BB-3FAFAC6A83E1}">
      <dgm:prSet phldrT="[Text]" custT="1"/>
      <dgm:spPr/>
      <dgm:t>
        <a:bodyPr/>
        <a:lstStyle/>
        <a:p>
          <a:r>
            <a:rPr lang="en-GB" sz="1400"/>
            <a:t>Delivering a person-centred approach </a:t>
          </a:r>
          <a:endParaRPr lang="en-GB" sz="1400" dirty="0"/>
        </a:p>
      </dgm:t>
    </dgm:pt>
    <dgm:pt modelId="{0540D05E-A6DE-422E-A963-17C519ABAFE6}" type="parTrans" cxnId="{AD84B985-DE39-4EC9-BCD4-DBABF1C436E8}">
      <dgm:prSet/>
      <dgm:spPr/>
      <dgm:t>
        <a:bodyPr/>
        <a:lstStyle/>
        <a:p>
          <a:endParaRPr lang="en-GB" sz="1400"/>
        </a:p>
      </dgm:t>
    </dgm:pt>
    <dgm:pt modelId="{AC087F56-B096-49DA-86D2-32D7669C2CF3}" type="sibTrans" cxnId="{AD84B985-DE39-4EC9-BCD4-DBABF1C436E8}">
      <dgm:prSet/>
      <dgm:spPr/>
      <dgm:t>
        <a:bodyPr/>
        <a:lstStyle/>
        <a:p>
          <a:endParaRPr lang="en-GB" sz="1400"/>
        </a:p>
      </dgm:t>
    </dgm:pt>
    <dgm:pt modelId="{8E82379C-3B07-4C6D-B5AC-F8AF91ADA176}">
      <dgm:prSet phldrT="[Text]" custT="1"/>
      <dgm:spPr/>
      <dgm:t>
        <a:bodyPr/>
        <a:lstStyle/>
        <a:p>
          <a:r>
            <a:rPr lang="en-GB" sz="1400"/>
            <a:t>Helping consumers find a way forward in response to the rising cost of living</a:t>
          </a:r>
          <a:endParaRPr lang="en-GB" sz="1400" dirty="0"/>
        </a:p>
      </dgm:t>
    </dgm:pt>
    <dgm:pt modelId="{6C32E465-4DCF-45F6-B0FF-DC7B6C32859F}" type="parTrans" cxnId="{DAAB63AF-3882-4C14-8F70-E8A682C40D83}">
      <dgm:prSet/>
      <dgm:spPr/>
      <dgm:t>
        <a:bodyPr/>
        <a:lstStyle/>
        <a:p>
          <a:endParaRPr lang="en-GB" sz="1400"/>
        </a:p>
      </dgm:t>
    </dgm:pt>
    <dgm:pt modelId="{D8ABFEE4-F15B-4ABF-8969-DC5F66AF633A}" type="sibTrans" cxnId="{DAAB63AF-3882-4C14-8F70-E8A682C40D83}">
      <dgm:prSet/>
      <dgm:spPr/>
      <dgm:t>
        <a:bodyPr/>
        <a:lstStyle/>
        <a:p>
          <a:endParaRPr lang="en-GB" sz="1400"/>
        </a:p>
      </dgm:t>
    </dgm:pt>
    <dgm:pt modelId="{132047F9-923E-4B01-94F0-482378561EA4}">
      <dgm:prSet custT="1"/>
      <dgm:spPr/>
      <dgm:t>
        <a:bodyPr/>
        <a:lstStyle/>
        <a:p>
          <a:r>
            <a:rPr lang="en-GB" sz="1400" dirty="0"/>
            <a:t>Reducing repeat demand for EHU services by ensuring sustainable payment plans </a:t>
          </a:r>
        </a:p>
      </dgm:t>
    </dgm:pt>
    <dgm:pt modelId="{05F01C12-DEDD-4D12-B1E2-0E39BE9EC588}" type="parTrans" cxnId="{EAE86AFB-6B19-4A36-97C0-70D629A5BCF9}">
      <dgm:prSet/>
      <dgm:spPr/>
      <dgm:t>
        <a:bodyPr/>
        <a:lstStyle/>
        <a:p>
          <a:endParaRPr lang="en-GB" sz="1400"/>
        </a:p>
      </dgm:t>
    </dgm:pt>
    <dgm:pt modelId="{F4D3A4B3-7694-4277-BACA-523974125F2A}" type="sibTrans" cxnId="{EAE86AFB-6B19-4A36-97C0-70D629A5BCF9}">
      <dgm:prSet/>
      <dgm:spPr/>
      <dgm:t>
        <a:bodyPr/>
        <a:lstStyle/>
        <a:p>
          <a:endParaRPr lang="en-GB" sz="1400"/>
        </a:p>
      </dgm:t>
    </dgm:pt>
    <dgm:pt modelId="{9EF7FA3E-A26D-45F7-ABFA-1F0AD8A36780}">
      <dgm:prSet custT="1"/>
      <dgm:spPr/>
      <dgm:t>
        <a:bodyPr/>
        <a:lstStyle/>
        <a:p>
          <a:r>
            <a:rPr lang="en-GB" sz="1400"/>
            <a:t>Enabling access to advice and maximise scope for smooth referral arrangements</a:t>
          </a:r>
          <a:endParaRPr lang="en-GB" sz="1400" dirty="0"/>
        </a:p>
      </dgm:t>
    </dgm:pt>
    <dgm:pt modelId="{606428D7-0FAA-4E19-89E6-FEC6A171B204}" type="parTrans" cxnId="{7BC707E1-7CF0-4922-B254-CC83DD417A3A}">
      <dgm:prSet/>
      <dgm:spPr/>
      <dgm:t>
        <a:bodyPr/>
        <a:lstStyle/>
        <a:p>
          <a:endParaRPr lang="en-GB" sz="1400"/>
        </a:p>
      </dgm:t>
    </dgm:pt>
    <dgm:pt modelId="{9AB37FC3-71D1-4354-AD1E-B6F052D1A899}" type="sibTrans" cxnId="{7BC707E1-7CF0-4922-B254-CC83DD417A3A}">
      <dgm:prSet/>
      <dgm:spPr/>
      <dgm:t>
        <a:bodyPr/>
        <a:lstStyle/>
        <a:p>
          <a:endParaRPr lang="en-GB" sz="1400"/>
        </a:p>
      </dgm:t>
    </dgm:pt>
    <dgm:pt modelId="{5A373A07-FA3B-4DCC-A088-05807D38AB88}" type="pres">
      <dgm:prSet presAssocID="{84B2EA0A-FCA8-4054-B79E-86F3D3F3C008}" presName="linearFlow" presStyleCnt="0">
        <dgm:presLayoutVars>
          <dgm:dir/>
          <dgm:resizeHandles val="exact"/>
        </dgm:presLayoutVars>
      </dgm:prSet>
      <dgm:spPr/>
    </dgm:pt>
    <dgm:pt modelId="{737B1F13-DCEA-4BE7-ADBC-195A0A0A9831}" type="pres">
      <dgm:prSet presAssocID="{60F50B7A-DB19-44DF-A5F0-AE3411710F41}" presName="composite" presStyleCnt="0"/>
      <dgm:spPr/>
    </dgm:pt>
    <dgm:pt modelId="{97F557AF-0464-4A8C-8985-9739AD91B11F}" type="pres">
      <dgm:prSet presAssocID="{60F50B7A-DB19-44DF-A5F0-AE3411710F41}"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outline"/>
        </a:ext>
      </dgm:extLst>
    </dgm:pt>
    <dgm:pt modelId="{5F47AAB5-F3A8-4CC9-A4FE-28EB14591023}" type="pres">
      <dgm:prSet presAssocID="{60F50B7A-DB19-44DF-A5F0-AE3411710F41}" presName="txShp" presStyleLbl="node1" presStyleIdx="0" presStyleCnt="5">
        <dgm:presLayoutVars>
          <dgm:bulletEnabled val="1"/>
        </dgm:presLayoutVars>
      </dgm:prSet>
      <dgm:spPr/>
    </dgm:pt>
    <dgm:pt modelId="{58EC542F-BBDE-4C65-A21E-7B25635F99C6}" type="pres">
      <dgm:prSet presAssocID="{9E15D7A4-2C9A-4F11-9FBF-DEAA64A149C5}" presName="spacing" presStyleCnt="0"/>
      <dgm:spPr/>
    </dgm:pt>
    <dgm:pt modelId="{0FDD0325-CDFF-4F35-AF84-8B64D5F66584}" type="pres">
      <dgm:prSet presAssocID="{648EF673-9DC7-4555-A9BB-3FAFAC6A83E1}" presName="composite" presStyleCnt="0"/>
      <dgm:spPr/>
    </dgm:pt>
    <dgm:pt modelId="{12C3DF44-3924-4751-B315-4977C8EDF52C}" type="pres">
      <dgm:prSet presAssocID="{648EF673-9DC7-4555-A9BB-3FAFAC6A83E1}"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outline"/>
        </a:ext>
      </dgm:extLst>
    </dgm:pt>
    <dgm:pt modelId="{8F238170-0EE2-4D8B-A801-F4ABB390119C}" type="pres">
      <dgm:prSet presAssocID="{648EF673-9DC7-4555-A9BB-3FAFAC6A83E1}" presName="txShp" presStyleLbl="node1" presStyleIdx="1" presStyleCnt="5">
        <dgm:presLayoutVars>
          <dgm:bulletEnabled val="1"/>
        </dgm:presLayoutVars>
      </dgm:prSet>
      <dgm:spPr/>
    </dgm:pt>
    <dgm:pt modelId="{591FC370-A0EB-4BE3-AD2D-72E0545A587C}" type="pres">
      <dgm:prSet presAssocID="{AC087F56-B096-49DA-86D2-32D7669C2CF3}" presName="spacing" presStyleCnt="0"/>
      <dgm:spPr/>
    </dgm:pt>
    <dgm:pt modelId="{98B8DEE5-E153-48B6-8119-433B7037FA16}" type="pres">
      <dgm:prSet presAssocID="{8E82379C-3B07-4C6D-B5AC-F8AF91ADA176}" presName="composite" presStyleCnt="0"/>
      <dgm:spPr/>
    </dgm:pt>
    <dgm:pt modelId="{B2B9CF9A-7491-4362-9756-EE9A07C5F19C}" type="pres">
      <dgm:prSet presAssocID="{8E82379C-3B07-4C6D-B5AC-F8AF91ADA176}"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outline"/>
        </a:ext>
      </dgm:extLst>
    </dgm:pt>
    <dgm:pt modelId="{9223F0DE-CA59-498C-A6F3-46A2F4B2E805}" type="pres">
      <dgm:prSet presAssocID="{8E82379C-3B07-4C6D-B5AC-F8AF91ADA176}" presName="txShp" presStyleLbl="node1" presStyleIdx="2" presStyleCnt="5">
        <dgm:presLayoutVars>
          <dgm:bulletEnabled val="1"/>
        </dgm:presLayoutVars>
      </dgm:prSet>
      <dgm:spPr/>
    </dgm:pt>
    <dgm:pt modelId="{C647D0AF-B479-4D89-9B14-459C0668E352}" type="pres">
      <dgm:prSet presAssocID="{D8ABFEE4-F15B-4ABF-8969-DC5F66AF633A}" presName="spacing" presStyleCnt="0"/>
      <dgm:spPr/>
    </dgm:pt>
    <dgm:pt modelId="{8F5CF2B0-F4F8-4272-AE69-2434235B1E39}" type="pres">
      <dgm:prSet presAssocID="{132047F9-923E-4B01-94F0-482378561EA4}" presName="composite" presStyleCnt="0"/>
      <dgm:spPr/>
    </dgm:pt>
    <dgm:pt modelId="{6AAD3729-2425-45C9-B5C4-7E69FEBC89F1}" type="pres">
      <dgm:prSet presAssocID="{132047F9-923E-4B01-94F0-482378561EA4}"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outline"/>
        </a:ext>
      </dgm:extLst>
    </dgm:pt>
    <dgm:pt modelId="{DB99AD89-6963-4FBD-BCE3-D4F156ABA510}" type="pres">
      <dgm:prSet presAssocID="{132047F9-923E-4B01-94F0-482378561EA4}" presName="txShp" presStyleLbl="node1" presStyleIdx="3" presStyleCnt="5">
        <dgm:presLayoutVars>
          <dgm:bulletEnabled val="1"/>
        </dgm:presLayoutVars>
      </dgm:prSet>
      <dgm:spPr/>
    </dgm:pt>
    <dgm:pt modelId="{85E20D86-8CB5-4BB7-BD07-B5BC317AE0D3}" type="pres">
      <dgm:prSet presAssocID="{F4D3A4B3-7694-4277-BACA-523974125F2A}" presName="spacing" presStyleCnt="0"/>
      <dgm:spPr/>
    </dgm:pt>
    <dgm:pt modelId="{A09245C0-2F62-4AA7-A1C2-E9E94A8B2BBD}" type="pres">
      <dgm:prSet presAssocID="{9EF7FA3E-A26D-45F7-ABFA-1F0AD8A36780}" presName="composite" presStyleCnt="0"/>
      <dgm:spPr/>
    </dgm:pt>
    <dgm:pt modelId="{395C6057-2264-409C-B1C3-2E351C7B3558}" type="pres">
      <dgm:prSet presAssocID="{9EF7FA3E-A26D-45F7-ABFA-1F0AD8A36780}"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pen hand outline"/>
        </a:ext>
      </dgm:extLst>
    </dgm:pt>
    <dgm:pt modelId="{21BCF005-DD30-4E6C-BA9D-9573C24B500A}" type="pres">
      <dgm:prSet presAssocID="{9EF7FA3E-A26D-45F7-ABFA-1F0AD8A36780}" presName="txShp" presStyleLbl="node1" presStyleIdx="4" presStyleCnt="5">
        <dgm:presLayoutVars>
          <dgm:bulletEnabled val="1"/>
        </dgm:presLayoutVars>
      </dgm:prSet>
      <dgm:spPr/>
    </dgm:pt>
  </dgm:ptLst>
  <dgm:cxnLst>
    <dgm:cxn modelId="{69D4B20D-C0BE-472F-9C7E-B7375D85390A}" type="presOf" srcId="{8E82379C-3B07-4C6D-B5AC-F8AF91ADA176}" destId="{9223F0DE-CA59-498C-A6F3-46A2F4B2E805}" srcOrd="0" destOrd="0" presId="urn:microsoft.com/office/officeart/2005/8/layout/vList3"/>
    <dgm:cxn modelId="{AC092413-8408-427F-8AC9-EC022D16480E}" type="presOf" srcId="{9EF7FA3E-A26D-45F7-ABFA-1F0AD8A36780}" destId="{21BCF005-DD30-4E6C-BA9D-9573C24B500A}" srcOrd="0" destOrd="0" presId="urn:microsoft.com/office/officeart/2005/8/layout/vList3"/>
    <dgm:cxn modelId="{AD84B985-DE39-4EC9-BCD4-DBABF1C436E8}" srcId="{84B2EA0A-FCA8-4054-B79E-86F3D3F3C008}" destId="{648EF673-9DC7-4555-A9BB-3FAFAC6A83E1}" srcOrd="1" destOrd="0" parTransId="{0540D05E-A6DE-422E-A963-17C519ABAFE6}" sibTransId="{AC087F56-B096-49DA-86D2-32D7669C2CF3}"/>
    <dgm:cxn modelId="{3EE9919A-88DC-4F3A-B08E-3522EAC691E8}" type="presOf" srcId="{132047F9-923E-4B01-94F0-482378561EA4}" destId="{DB99AD89-6963-4FBD-BCE3-D4F156ABA510}" srcOrd="0" destOrd="0" presId="urn:microsoft.com/office/officeart/2005/8/layout/vList3"/>
    <dgm:cxn modelId="{FCB454AD-6531-43DA-A827-CCAF28AC83DC}" srcId="{84B2EA0A-FCA8-4054-B79E-86F3D3F3C008}" destId="{60F50B7A-DB19-44DF-A5F0-AE3411710F41}" srcOrd="0" destOrd="0" parTransId="{18943F54-FCD3-4C77-B592-B3E0A0523F6F}" sibTransId="{9E15D7A4-2C9A-4F11-9FBF-DEAA64A149C5}"/>
    <dgm:cxn modelId="{DAAB63AF-3882-4C14-8F70-E8A682C40D83}" srcId="{84B2EA0A-FCA8-4054-B79E-86F3D3F3C008}" destId="{8E82379C-3B07-4C6D-B5AC-F8AF91ADA176}" srcOrd="2" destOrd="0" parTransId="{6C32E465-4DCF-45F6-B0FF-DC7B6C32859F}" sibTransId="{D8ABFEE4-F15B-4ABF-8969-DC5F66AF633A}"/>
    <dgm:cxn modelId="{61E1FCC7-283A-4CB4-8084-39490E1C3C98}" type="presOf" srcId="{84B2EA0A-FCA8-4054-B79E-86F3D3F3C008}" destId="{5A373A07-FA3B-4DCC-A088-05807D38AB88}" srcOrd="0" destOrd="0" presId="urn:microsoft.com/office/officeart/2005/8/layout/vList3"/>
    <dgm:cxn modelId="{6872C3CB-AAD3-4A6F-ABEB-5775A63EE5A5}" type="presOf" srcId="{60F50B7A-DB19-44DF-A5F0-AE3411710F41}" destId="{5F47AAB5-F3A8-4CC9-A4FE-28EB14591023}" srcOrd="0" destOrd="0" presId="urn:microsoft.com/office/officeart/2005/8/layout/vList3"/>
    <dgm:cxn modelId="{7BC707E1-7CF0-4922-B254-CC83DD417A3A}" srcId="{84B2EA0A-FCA8-4054-B79E-86F3D3F3C008}" destId="{9EF7FA3E-A26D-45F7-ABFA-1F0AD8A36780}" srcOrd="4" destOrd="0" parTransId="{606428D7-0FAA-4E19-89E6-FEC6A171B204}" sibTransId="{9AB37FC3-71D1-4354-AD1E-B6F052D1A899}"/>
    <dgm:cxn modelId="{EAE86AFB-6B19-4A36-97C0-70D629A5BCF9}" srcId="{84B2EA0A-FCA8-4054-B79E-86F3D3F3C008}" destId="{132047F9-923E-4B01-94F0-482378561EA4}" srcOrd="3" destOrd="0" parTransId="{05F01C12-DEDD-4D12-B1E2-0E39BE9EC588}" sibTransId="{F4D3A4B3-7694-4277-BACA-523974125F2A}"/>
    <dgm:cxn modelId="{B28B43FC-0B2D-408E-B5E0-D74F45D4A678}" type="presOf" srcId="{648EF673-9DC7-4555-A9BB-3FAFAC6A83E1}" destId="{8F238170-0EE2-4D8B-A801-F4ABB390119C}" srcOrd="0" destOrd="0" presId="urn:microsoft.com/office/officeart/2005/8/layout/vList3"/>
    <dgm:cxn modelId="{F9735625-4240-407B-AFD3-2097DAA5575D}" type="presParOf" srcId="{5A373A07-FA3B-4DCC-A088-05807D38AB88}" destId="{737B1F13-DCEA-4BE7-ADBC-195A0A0A9831}" srcOrd="0" destOrd="0" presId="urn:microsoft.com/office/officeart/2005/8/layout/vList3"/>
    <dgm:cxn modelId="{AFAA4089-5202-42D3-9724-46A6A8F015A1}" type="presParOf" srcId="{737B1F13-DCEA-4BE7-ADBC-195A0A0A9831}" destId="{97F557AF-0464-4A8C-8985-9739AD91B11F}" srcOrd="0" destOrd="0" presId="urn:microsoft.com/office/officeart/2005/8/layout/vList3"/>
    <dgm:cxn modelId="{572B4AB2-92CF-487E-B0CA-F02C55D79903}" type="presParOf" srcId="{737B1F13-DCEA-4BE7-ADBC-195A0A0A9831}" destId="{5F47AAB5-F3A8-4CC9-A4FE-28EB14591023}" srcOrd="1" destOrd="0" presId="urn:microsoft.com/office/officeart/2005/8/layout/vList3"/>
    <dgm:cxn modelId="{E6BC5EF7-44FA-4168-ADF1-5D6396B02E0E}" type="presParOf" srcId="{5A373A07-FA3B-4DCC-A088-05807D38AB88}" destId="{58EC542F-BBDE-4C65-A21E-7B25635F99C6}" srcOrd="1" destOrd="0" presId="urn:microsoft.com/office/officeart/2005/8/layout/vList3"/>
    <dgm:cxn modelId="{5C05744C-D2C6-4B63-BD82-3EB4DD396A2F}" type="presParOf" srcId="{5A373A07-FA3B-4DCC-A088-05807D38AB88}" destId="{0FDD0325-CDFF-4F35-AF84-8B64D5F66584}" srcOrd="2" destOrd="0" presId="urn:microsoft.com/office/officeart/2005/8/layout/vList3"/>
    <dgm:cxn modelId="{583C0CAB-D79C-4237-B291-10D26922190C}" type="presParOf" srcId="{0FDD0325-CDFF-4F35-AF84-8B64D5F66584}" destId="{12C3DF44-3924-4751-B315-4977C8EDF52C}" srcOrd="0" destOrd="0" presId="urn:microsoft.com/office/officeart/2005/8/layout/vList3"/>
    <dgm:cxn modelId="{49F2CC9F-2A1B-4B7D-9C20-7F5961804455}" type="presParOf" srcId="{0FDD0325-CDFF-4F35-AF84-8B64D5F66584}" destId="{8F238170-0EE2-4D8B-A801-F4ABB390119C}" srcOrd="1" destOrd="0" presId="urn:microsoft.com/office/officeart/2005/8/layout/vList3"/>
    <dgm:cxn modelId="{A3C259BD-DE4D-41FA-9D26-74732D47A418}" type="presParOf" srcId="{5A373A07-FA3B-4DCC-A088-05807D38AB88}" destId="{591FC370-A0EB-4BE3-AD2D-72E0545A587C}" srcOrd="3" destOrd="0" presId="urn:microsoft.com/office/officeart/2005/8/layout/vList3"/>
    <dgm:cxn modelId="{27459B82-C741-4BAB-B357-7874E5A2EA0B}" type="presParOf" srcId="{5A373A07-FA3B-4DCC-A088-05807D38AB88}" destId="{98B8DEE5-E153-48B6-8119-433B7037FA16}" srcOrd="4" destOrd="0" presId="urn:microsoft.com/office/officeart/2005/8/layout/vList3"/>
    <dgm:cxn modelId="{CA909EB0-08B2-4489-98F2-1078EAA7320E}" type="presParOf" srcId="{98B8DEE5-E153-48B6-8119-433B7037FA16}" destId="{B2B9CF9A-7491-4362-9756-EE9A07C5F19C}" srcOrd="0" destOrd="0" presId="urn:microsoft.com/office/officeart/2005/8/layout/vList3"/>
    <dgm:cxn modelId="{66C0A8BA-73BF-48B4-A25F-76E73EDE306C}" type="presParOf" srcId="{98B8DEE5-E153-48B6-8119-433B7037FA16}" destId="{9223F0DE-CA59-498C-A6F3-46A2F4B2E805}" srcOrd="1" destOrd="0" presId="urn:microsoft.com/office/officeart/2005/8/layout/vList3"/>
    <dgm:cxn modelId="{01749A2E-AD06-49F2-8AD1-803D242FB3F8}" type="presParOf" srcId="{5A373A07-FA3B-4DCC-A088-05807D38AB88}" destId="{C647D0AF-B479-4D89-9B14-459C0668E352}" srcOrd="5" destOrd="0" presId="urn:microsoft.com/office/officeart/2005/8/layout/vList3"/>
    <dgm:cxn modelId="{B2CAC138-95AA-4376-B3AB-BA2D7FF9C77B}" type="presParOf" srcId="{5A373A07-FA3B-4DCC-A088-05807D38AB88}" destId="{8F5CF2B0-F4F8-4272-AE69-2434235B1E39}" srcOrd="6" destOrd="0" presId="urn:microsoft.com/office/officeart/2005/8/layout/vList3"/>
    <dgm:cxn modelId="{A34B9786-EFB8-40D3-8547-7253BBB59E0E}" type="presParOf" srcId="{8F5CF2B0-F4F8-4272-AE69-2434235B1E39}" destId="{6AAD3729-2425-45C9-B5C4-7E69FEBC89F1}" srcOrd="0" destOrd="0" presId="urn:microsoft.com/office/officeart/2005/8/layout/vList3"/>
    <dgm:cxn modelId="{591FF756-2599-4D8F-BE4E-0B0202B445FA}" type="presParOf" srcId="{8F5CF2B0-F4F8-4272-AE69-2434235B1E39}" destId="{DB99AD89-6963-4FBD-BCE3-D4F156ABA510}" srcOrd="1" destOrd="0" presId="urn:microsoft.com/office/officeart/2005/8/layout/vList3"/>
    <dgm:cxn modelId="{7025BABF-1D36-4A4E-BF73-41DFF2B7A6B9}" type="presParOf" srcId="{5A373A07-FA3B-4DCC-A088-05807D38AB88}" destId="{85E20D86-8CB5-4BB7-BD07-B5BC317AE0D3}" srcOrd="7" destOrd="0" presId="urn:microsoft.com/office/officeart/2005/8/layout/vList3"/>
    <dgm:cxn modelId="{AFD0E391-D316-4B80-B3A4-3686DC8B2AAC}" type="presParOf" srcId="{5A373A07-FA3B-4DCC-A088-05807D38AB88}" destId="{A09245C0-2F62-4AA7-A1C2-E9E94A8B2BBD}" srcOrd="8" destOrd="0" presId="urn:microsoft.com/office/officeart/2005/8/layout/vList3"/>
    <dgm:cxn modelId="{C133AC00-5CB4-431A-AF00-88C716EECE4A}" type="presParOf" srcId="{A09245C0-2F62-4AA7-A1C2-E9E94A8B2BBD}" destId="{395C6057-2264-409C-B1C3-2E351C7B3558}" srcOrd="0" destOrd="0" presId="urn:microsoft.com/office/officeart/2005/8/layout/vList3"/>
    <dgm:cxn modelId="{06FCA057-C118-4EAE-BB23-2CBFBC948C74}" type="presParOf" srcId="{A09245C0-2F62-4AA7-A1C2-E9E94A8B2BBD}" destId="{21BCF005-DD30-4E6C-BA9D-9573C24B500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006DB3-59BA-4AE9-913E-2A2FB9418983}"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n-GB"/>
        </a:p>
      </dgm:t>
    </dgm:pt>
    <dgm:pt modelId="{E663ED97-7907-4357-81A9-24E0C8023C03}">
      <dgm:prSet custT="1"/>
      <dgm:spPr/>
      <dgm:t>
        <a:bodyPr/>
        <a:lstStyle/>
        <a:p>
          <a:r>
            <a:rPr lang="en-GB" sz="1400" dirty="0"/>
            <a:t>Benefit check and advice on unclaimed benefits</a:t>
          </a:r>
        </a:p>
      </dgm:t>
    </dgm:pt>
    <dgm:pt modelId="{1FE69B11-6E0A-4188-80DF-3F07527BFBD8}" type="parTrans" cxnId="{F8FA1861-EEDA-4C2C-BCC6-59822825BDD6}">
      <dgm:prSet/>
      <dgm:spPr/>
      <dgm:t>
        <a:bodyPr/>
        <a:lstStyle/>
        <a:p>
          <a:endParaRPr lang="en-GB" sz="1400"/>
        </a:p>
      </dgm:t>
    </dgm:pt>
    <dgm:pt modelId="{ED5FE5CB-1A5C-44F3-9DEC-1DC8C03E2FF1}" type="sibTrans" cxnId="{F8FA1861-EEDA-4C2C-BCC6-59822825BDD6}">
      <dgm:prSet/>
      <dgm:spPr/>
      <dgm:t>
        <a:bodyPr/>
        <a:lstStyle/>
        <a:p>
          <a:endParaRPr lang="en-GB" sz="1400"/>
        </a:p>
      </dgm:t>
    </dgm:pt>
    <dgm:pt modelId="{7E74459F-EE66-4E27-A49E-C410354D5331}">
      <dgm:prSet custT="1"/>
      <dgm:spPr/>
      <dgm:t>
        <a:bodyPr/>
        <a:lstStyle/>
        <a:p>
          <a:r>
            <a:rPr lang="en-GB" sz="1400"/>
            <a:t>Income maximisation – find ways to maximise income and reduce spending</a:t>
          </a:r>
        </a:p>
      </dgm:t>
    </dgm:pt>
    <dgm:pt modelId="{6AE69A1C-0896-4B66-B5F7-14493F45FDED}" type="parTrans" cxnId="{BD081715-4F65-46EC-97D4-DC99D1025E4E}">
      <dgm:prSet/>
      <dgm:spPr/>
      <dgm:t>
        <a:bodyPr/>
        <a:lstStyle/>
        <a:p>
          <a:endParaRPr lang="en-GB" sz="1400"/>
        </a:p>
      </dgm:t>
    </dgm:pt>
    <dgm:pt modelId="{7038C9DE-8FFB-4D17-B0EB-03593C2449D1}" type="sibTrans" cxnId="{BD081715-4F65-46EC-97D4-DC99D1025E4E}">
      <dgm:prSet/>
      <dgm:spPr/>
      <dgm:t>
        <a:bodyPr/>
        <a:lstStyle/>
        <a:p>
          <a:endParaRPr lang="en-GB" sz="1400"/>
        </a:p>
      </dgm:t>
    </dgm:pt>
    <dgm:pt modelId="{BDECCC3E-EE08-446A-AA38-8A06710EEA55}">
      <dgm:prSet custT="1"/>
      <dgm:spPr/>
      <dgm:t>
        <a:bodyPr/>
        <a:lstStyle/>
        <a:p>
          <a:r>
            <a:rPr lang="en-GB" sz="1400"/>
            <a:t>Help with Income &amp; Expenditure to agree on an affordable repayment plan</a:t>
          </a:r>
        </a:p>
      </dgm:t>
    </dgm:pt>
    <dgm:pt modelId="{D6A37220-DC08-48EA-A5F5-4A17FB6D6F86}" type="parTrans" cxnId="{25BCBE9A-42C8-4F56-BC9F-762474F2C8A0}">
      <dgm:prSet/>
      <dgm:spPr/>
      <dgm:t>
        <a:bodyPr/>
        <a:lstStyle/>
        <a:p>
          <a:endParaRPr lang="en-GB" sz="1400"/>
        </a:p>
      </dgm:t>
    </dgm:pt>
    <dgm:pt modelId="{1108BDBB-D016-4118-9A84-8F6782D9A4D0}" type="sibTrans" cxnId="{25BCBE9A-42C8-4F56-BC9F-762474F2C8A0}">
      <dgm:prSet/>
      <dgm:spPr/>
      <dgm:t>
        <a:bodyPr/>
        <a:lstStyle/>
        <a:p>
          <a:endParaRPr lang="en-GB" sz="1400"/>
        </a:p>
      </dgm:t>
    </dgm:pt>
    <dgm:pt modelId="{CAF327FA-07DF-4E6A-9963-2D142FD09486}">
      <dgm:prSet custT="1"/>
      <dgm:spPr/>
      <dgm:t>
        <a:bodyPr/>
        <a:lstStyle/>
        <a:p>
          <a:r>
            <a:rPr lang="en-GB" sz="1400"/>
            <a:t>Identify any grants consumers may be eligible for</a:t>
          </a:r>
        </a:p>
      </dgm:t>
    </dgm:pt>
    <dgm:pt modelId="{65BFAF68-8E8F-4E8C-B2A0-FA29BE7D00C0}" type="parTrans" cxnId="{75E2993C-64D1-4F56-A065-80A57758C304}">
      <dgm:prSet/>
      <dgm:spPr/>
      <dgm:t>
        <a:bodyPr/>
        <a:lstStyle/>
        <a:p>
          <a:endParaRPr lang="en-GB" sz="1400"/>
        </a:p>
      </dgm:t>
    </dgm:pt>
    <dgm:pt modelId="{DC420CCF-D59C-4B05-801D-D88D5083D254}" type="sibTrans" cxnId="{75E2993C-64D1-4F56-A065-80A57758C304}">
      <dgm:prSet/>
      <dgm:spPr/>
      <dgm:t>
        <a:bodyPr/>
        <a:lstStyle/>
        <a:p>
          <a:endParaRPr lang="en-GB" sz="1400"/>
        </a:p>
      </dgm:t>
    </dgm:pt>
    <dgm:pt modelId="{1244F873-1B0E-4B37-ABAF-1ECA147F4A80}">
      <dgm:prSet custT="1"/>
      <dgm:spPr/>
      <dgm:t>
        <a:bodyPr/>
        <a:lstStyle/>
        <a:p>
          <a:r>
            <a:rPr lang="en-GB" sz="1400"/>
            <a:t>Initial debt assessment and identification of emergencies such eviction or bailiff action</a:t>
          </a:r>
        </a:p>
      </dgm:t>
    </dgm:pt>
    <dgm:pt modelId="{954F41A4-D5B5-47B6-9A32-AB1A5FA3D618}" type="parTrans" cxnId="{7DAD34A8-D1D1-49E7-AE2B-EEFBDBBA8D03}">
      <dgm:prSet/>
      <dgm:spPr/>
      <dgm:t>
        <a:bodyPr/>
        <a:lstStyle/>
        <a:p>
          <a:endParaRPr lang="en-GB" sz="1400"/>
        </a:p>
      </dgm:t>
    </dgm:pt>
    <dgm:pt modelId="{B2A646F4-C470-4655-8C0E-1525E6B0DA33}" type="sibTrans" cxnId="{7DAD34A8-D1D1-49E7-AE2B-EEFBDBBA8D03}">
      <dgm:prSet/>
      <dgm:spPr/>
      <dgm:t>
        <a:bodyPr/>
        <a:lstStyle/>
        <a:p>
          <a:endParaRPr lang="en-GB" sz="1400"/>
        </a:p>
      </dgm:t>
    </dgm:pt>
    <dgm:pt modelId="{EC2EFF15-7613-49E3-859C-0CBD6BA4BFF3}">
      <dgm:prSet custT="1"/>
      <dgm:spPr/>
      <dgm:t>
        <a:bodyPr/>
        <a:lstStyle/>
        <a:p>
          <a:r>
            <a:rPr lang="en-GB" sz="1400"/>
            <a:t>Help access crisis support if you can’t afford the essentials</a:t>
          </a:r>
        </a:p>
      </dgm:t>
    </dgm:pt>
    <dgm:pt modelId="{D1AC5BD7-4C90-4675-B2A0-8D8B32073A1E}" type="parTrans" cxnId="{340C82FC-3ED8-47C2-B1A7-FD5426030015}">
      <dgm:prSet/>
      <dgm:spPr/>
      <dgm:t>
        <a:bodyPr/>
        <a:lstStyle/>
        <a:p>
          <a:endParaRPr lang="en-GB" sz="1400"/>
        </a:p>
      </dgm:t>
    </dgm:pt>
    <dgm:pt modelId="{CAAC3BBC-E648-4354-8345-781CD575A9E0}" type="sibTrans" cxnId="{340C82FC-3ED8-47C2-B1A7-FD5426030015}">
      <dgm:prSet/>
      <dgm:spPr/>
      <dgm:t>
        <a:bodyPr/>
        <a:lstStyle/>
        <a:p>
          <a:endParaRPr lang="en-GB" sz="1400"/>
        </a:p>
      </dgm:t>
    </dgm:pt>
    <dgm:pt modelId="{15D4CE0D-E657-447A-A648-5DCE15B519ED}">
      <dgm:prSet custT="1"/>
      <dgm:spPr/>
      <dgm:t>
        <a:bodyPr/>
        <a:lstStyle/>
        <a:p>
          <a:r>
            <a:rPr lang="en-GB" sz="1400"/>
            <a:t>Find local support and arrange a formal referral where possible</a:t>
          </a:r>
        </a:p>
      </dgm:t>
    </dgm:pt>
    <dgm:pt modelId="{F267C462-E44A-4518-A7E0-737CB3C5CFF8}" type="parTrans" cxnId="{A947970E-F61C-4BB3-9E7B-C7F5B43DF5EA}">
      <dgm:prSet/>
      <dgm:spPr/>
      <dgm:t>
        <a:bodyPr/>
        <a:lstStyle/>
        <a:p>
          <a:endParaRPr lang="en-GB" sz="1400"/>
        </a:p>
      </dgm:t>
    </dgm:pt>
    <dgm:pt modelId="{F37EBF1F-38E9-4B1E-AC4D-E201AA37D531}" type="sibTrans" cxnId="{A947970E-F61C-4BB3-9E7B-C7F5B43DF5EA}">
      <dgm:prSet/>
      <dgm:spPr/>
      <dgm:t>
        <a:bodyPr/>
        <a:lstStyle/>
        <a:p>
          <a:endParaRPr lang="en-GB" sz="1400"/>
        </a:p>
      </dgm:t>
    </dgm:pt>
    <dgm:pt modelId="{7E001B88-1850-4FEC-BAC3-737C67F35AC7}" type="pres">
      <dgm:prSet presAssocID="{22006DB3-59BA-4AE9-913E-2A2FB9418983}" presName="linearFlow" presStyleCnt="0">
        <dgm:presLayoutVars>
          <dgm:dir/>
          <dgm:resizeHandles val="exact"/>
        </dgm:presLayoutVars>
      </dgm:prSet>
      <dgm:spPr/>
    </dgm:pt>
    <dgm:pt modelId="{40CD42C1-EB9C-4450-8723-53EB10D64F12}" type="pres">
      <dgm:prSet presAssocID="{E663ED97-7907-4357-81A9-24E0C8023C03}" presName="composite" presStyleCnt="0"/>
      <dgm:spPr/>
    </dgm:pt>
    <dgm:pt modelId="{D2FB92E2-80D4-42EC-97BE-7B52EBDF547D}" type="pres">
      <dgm:prSet presAssocID="{E663ED97-7907-4357-81A9-24E0C8023C03}"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54E4DE35-2792-43F7-A25B-3E15E4FEE54C}" type="pres">
      <dgm:prSet presAssocID="{E663ED97-7907-4357-81A9-24E0C8023C03}" presName="txShp" presStyleLbl="node1" presStyleIdx="0" presStyleCnt="7">
        <dgm:presLayoutVars>
          <dgm:bulletEnabled val="1"/>
        </dgm:presLayoutVars>
      </dgm:prSet>
      <dgm:spPr/>
    </dgm:pt>
    <dgm:pt modelId="{750202D1-B65A-478C-9BB1-DB27083D5972}" type="pres">
      <dgm:prSet presAssocID="{ED5FE5CB-1A5C-44F3-9DEC-1DC8C03E2FF1}" presName="spacing" presStyleCnt="0"/>
      <dgm:spPr/>
    </dgm:pt>
    <dgm:pt modelId="{2D4D7D84-336C-4B9C-8AFE-3A3F9B91CA45}" type="pres">
      <dgm:prSet presAssocID="{7E74459F-EE66-4E27-A49E-C410354D5331}" presName="composite" presStyleCnt="0"/>
      <dgm:spPr/>
    </dgm:pt>
    <dgm:pt modelId="{698BC4FF-3E20-4FB2-AE6B-A63652F7BDF4}" type="pres">
      <dgm:prSet presAssocID="{7E74459F-EE66-4E27-A49E-C410354D5331}" presName="imgShp"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4107D16B-610D-4C01-B4C9-2B16523839F1}" type="pres">
      <dgm:prSet presAssocID="{7E74459F-EE66-4E27-A49E-C410354D5331}" presName="txShp" presStyleLbl="node1" presStyleIdx="1" presStyleCnt="7">
        <dgm:presLayoutVars>
          <dgm:bulletEnabled val="1"/>
        </dgm:presLayoutVars>
      </dgm:prSet>
      <dgm:spPr/>
    </dgm:pt>
    <dgm:pt modelId="{333642CD-CCE6-4F1A-A3E8-4469012B3CA9}" type="pres">
      <dgm:prSet presAssocID="{7038C9DE-8FFB-4D17-B0EB-03593C2449D1}" presName="spacing" presStyleCnt="0"/>
      <dgm:spPr/>
    </dgm:pt>
    <dgm:pt modelId="{F2DF3431-56DB-489F-841F-492D6231A362}" type="pres">
      <dgm:prSet presAssocID="{BDECCC3E-EE08-446A-AA38-8A06710EEA55}" presName="composite" presStyleCnt="0"/>
      <dgm:spPr/>
    </dgm:pt>
    <dgm:pt modelId="{C7ED59EE-9AB2-4F2C-BEA0-5FA700F6599E}" type="pres">
      <dgm:prSet presAssocID="{BDECCC3E-EE08-446A-AA38-8A06710EEA55}" presName="imgShp" presStyleLbl="fgImgPlace1" presStyleIdx="2"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3D49DA38-01B7-432C-A5A1-EF24E9C557D2}" type="pres">
      <dgm:prSet presAssocID="{BDECCC3E-EE08-446A-AA38-8A06710EEA55}" presName="txShp" presStyleLbl="node1" presStyleIdx="2" presStyleCnt="7">
        <dgm:presLayoutVars>
          <dgm:bulletEnabled val="1"/>
        </dgm:presLayoutVars>
      </dgm:prSet>
      <dgm:spPr/>
    </dgm:pt>
    <dgm:pt modelId="{6EF721E2-F464-4047-83C3-DFF55CD7FA36}" type="pres">
      <dgm:prSet presAssocID="{1108BDBB-D016-4118-9A84-8F6782D9A4D0}" presName="spacing" presStyleCnt="0"/>
      <dgm:spPr/>
    </dgm:pt>
    <dgm:pt modelId="{BAAB4400-AC68-4CBA-9B56-B5F1EDA3F26F}" type="pres">
      <dgm:prSet presAssocID="{CAF327FA-07DF-4E6A-9963-2D142FD09486}" presName="composite" presStyleCnt="0"/>
      <dgm:spPr/>
    </dgm:pt>
    <dgm:pt modelId="{6A08FC25-DEE2-4C54-8CD1-3189CCA2A4AE}" type="pres">
      <dgm:prSet presAssocID="{CAF327FA-07DF-4E6A-9963-2D142FD09486}" presName="imgShp" presStyleLbl="fgImgPlace1" presStyleIdx="3"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2B9ACE96-E13E-4CCE-9F22-6DD7DE49777C}" type="pres">
      <dgm:prSet presAssocID="{CAF327FA-07DF-4E6A-9963-2D142FD09486}" presName="txShp" presStyleLbl="node1" presStyleIdx="3" presStyleCnt="7">
        <dgm:presLayoutVars>
          <dgm:bulletEnabled val="1"/>
        </dgm:presLayoutVars>
      </dgm:prSet>
      <dgm:spPr/>
    </dgm:pt>
    <dgm:pt modelId="{7CB23C7B-0255-4532-8969-4586B1297F91}" type="pres">
      <dgm:prSet presAssocID="{DC420CCF-D59C-4B05-801D-D88D5083D254}" presName="spacing" presStyleCnt="0"/>
      <dgm:spPr/>
    </dgm:pt>
    <dgm:pt modelId="{645044C2-B2FB-4595-B90E-1C3416CDD0C0}" type="pres">
      <dgm:prSet presAssocID="{1244F873-1B0E-4B37-ABAF-1ECA147F4A80}" presName="composite" presStyleCnt="0"/>
      <dgm:spPr/>
    </dgm:pt>
    <dgm:pt modelId="{61F3D01A-70CC-4FEB-BF68-E9C8CCE79CB9}" type="pres">
      <dgm:prSet presAssocID="{1244F873-1B0E-4B37-ABAF-1ECA147F4A80}" presName="imgShp" presStyleLbl="fgImgPlace1" presStyleIdx="4"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70FC4987-0CB1-4602-937A-AD6C0BABF79F}" type="pres">
      <dgm:prSet presAssocID="{1244F873-1B0E-4B37-ABAF-1ECA147F4A80}" presName="txShp" presStyleLbl="node1" presStyleIdx="4" presStyleCnt="7">
        <dgm:presLayoutVars>
          <dgm:bulletEnabled val="1"/>
        </dgm:presLayoutVars>
      </dgm:prSet>
      <dgm:spPr/>
    </dgm:pt>
    <dgm:pt modelId="{85942FAD-2954-4C88-A0BA-F1EA86C978B8}" type="pres">
      <dgm:prSet presAssocID="{B2A646F4-C470-4655-8C0E-1525E6B0DA33}" presName="spacing" presStyleCnt="0"/>
      <dgm:spPr/>
    </dgm:pt>
    <dgm:pt modelId="{9BBAFBEF-F0C1-4F60-875D-E5CD077FBAC3}" type="pres">
      <dgm:prSet presAssocID="{EC2EFF15-7613-49E3-859C-0CBD6BA4BFF3}" presName="composite" presStyleCnt="0"/>
      <dgm:spPr/>
    </dgm:pt>
    <dgm:pt modelId="{A872F8B1-3133-443A-9FB8-D208BBB310C1}" type="pres">
      <dgm:prSet presAssocID="{EC2EFF15-7613-49E3-859C-0CBD6BA4BFF3}" presName="imgShp" presStyleLbl="fgImgPlace1" presStyleIdx="5"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A8CD16C1-B241-4DB8-A6E0-70403583ECD2}" type="pres">
      <dgm:prSet presAssocID="{EC2EFF15-7613-49E3-859C-0CBD6BA4BFF3}" presName="txShp" presStyleLbl="node1" presStyleIdx="5" presStyleCnt="7">
        <dgm:presLayoutVars>
          <dgm:bulletEnabled val="1"/>
        </dgm:presLayoutVars>
      </dgm:prSet>
      <dgm:spPr/>
    </dgm:pt>
    <dgm:pt modelId="{07F29EB2-C4B3-46BA-AE29-DDE6982833C5}" type="pres">
      <dgm:prSet presAssocID="{CAAC3BBC-E648-4354-8345-781CD575A9E0}" presName="spacing" presStyleCnt="0"/>
      <dgm:spPr/>
    </dgm:pt>
    <dgm:pt modelId="{FEB933F8-FE3A-43C6-9891-DF4E326FA3E0}" type="pres">
      <dgm:prSet presAssocID="{15D4CE0D-E657-447A-A648-5DCE15B519ED}" presName="composite" presStyleCnt="0"/>
      <dgm:spPr/>
    </dgm:pt>
    <dgm:pt modelId="{365CC500-70D4-4902-BE4B-53E52393DBF1}" type="pres">
      <dgm:prSet presAssocID="{15D4CE0D-E657-447A-A648-5DCE15B519ED}" presName="imgShp" presStyleLbl="fgImgPlace1" presStyleIdx="6"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outline"/>
        </a:ext>
      </dgm:extLst>
    </dgm:pt>
    <dgm:pt modelId="{CE7808F9-5851-4610-A914-508DF0DB7694}" type="pres">
      <dgm:prSet presAssocID="{15D4CE0D-E657-447A-A648-5DCE15B519ED}" presName="txShp" presStyleLbl="node1" presStyleIdx="6" presStyleCnt="7">
        <dgm:presLayoutVars>
          <dgm:bulletEnabled val="1"/>
        </dgm:presLayoutVars>
      </dgm:prSet>
      <dgm:spPr/>
    </dgm:pt>
  </dgm:ptLst>
  <dgm:cxnLst>
    <dgm:cxn modelId="{A947970E-F61C-4BB3-9E7B-C7F5B43DF5EA}" srcId="{22006DB3-59BA-4AE9-913E-2A2FB9418983}" destId="{15D4CE0D-E657-447A-A648-5DCE15B519ED}" srcOrd="6" destOrd="0" parTransId="{F267C462-E44A-4518-A7E0-737CB3C5CFF8}" sibTransId="{F37EBF1F-38E9-4B1E-AC4D-E201AA37D531}"/>
    <dgm:cxn modelId="{BD081715-4F65-46EC-97D4-DC99D1025E4E}" srcId="{22006DB3-59BA-4AE9-913E-2A2FB9418983}" destId="{7E74459F-EE66-4E27-A49E-C410354D5331}" srcOrd="1" destOrd="0" parTransId="{6AE69A1C-0896-4B66-B5F7-14493F45FDED}" sibTransId="{7038C9DE-8FFB-4D17-B0EB-03593C2449D1}"/>
    <dgm:cxn modelId="{75E2993C-64D1-4F56-A065-80A57758C304}" srcId="{22006DB3-59BA-4AE9-913E-2A2FB9418983}" destId="{CAF327FA-07DF-4E6A-9963-2D142FD09486}" srcOrd="3" destOrd="0" parTransId="{65BFAF68-8E8F-4E8C-B2A0-FA29BE7D00C0}" sibTransId="{DC420CCF-D59C-4B05-801D-D88D5083D254}"/>
    <dgm:cxn modelId="{01CBC63D-E13D-4804-B990-D5E5109C98EB}" type="presOf" srcId="{1244F873-1B0E-4B37-ABAF-1ECA147F4A80}" destId="{70FC4987-0CB1-4602-937A-AD6C0BABF79F}" srcOrd="0" destOrd="0" presId="urn:microsoft.com/office/officeart/2005/8/layout/vList3"/>
    <dgm:cxn modelId="{B3AC5560-28D9-473A-B9F6-58520859548F}" type="presOf" srcId="{15D4CE0D-E657-447A-A648-5DCE15B519ED}" destId="{CE7808F9-5851-4610-A914-508DF0DB7694}" srcOrd="0" destOrd="0" presId="urn:microsoft.com/office/officeart/2005/8/layout/vList3"/>
    <dgm:cxn modelId="{F8FA1861-EEDA-4C2C-BCC6-59822825BDD6}" srcId="{22006DB3-59BA-4AE9-913E-2A2FB9418983}" destId="{E663ED97-7907-4357-81A9-24E0C8023C03}" srcOrd="0" destOrd="0" parTransId="{1FE69B11-6E0A-4188-80DF-3F07527BFBD8}" sibTransId="{ED5FE5CB-1A5C-44F3-9DEC-1DC8C03E2FF1}"/>
    <dgm:cxn modelId="{88B6A866-8DDE-4BF2-A08E-15CD14AB2E65}" type="presOf" srcId="{E663ED97-7907-4357-81A9-24E0C8023C03}" destId="{54E4DE35-2792-43F7-A25B-3E15E4FEE54C}" srcOrd="0" destOrd="0" presId="urn:microsoft.com/office/officeart/2005/8/layout/vList3"/>
    <dgm:cxn modelId="{E9FCBD6E-4A98-4ECC-A259-38FC1600E1A0}" type="presOf" srcId="{22006DB3-59BA-4AE9-913E-2A2FB9418983}" destId="{7E001B88-1850-4FEC-BAC3-737C67F35AC7}" srcOrd="0" destOrd="0" presId="urn:microsoft.com/office/officeart/2005/8/layout/vList3"/>
    <dgm:cxn modelId="{485F6251-589E-4692-A14A-E4E68CA4C88A}" type="presOf" srcId="{7E74459F-EE66-4E27-A49E-C410354D5331}" destId="{4107D16B-610D-4C01-B4C9-2B16523839F1}" srcOrd="0" destOrd="0" presId="urn:microsoft.com/office/officeart/2005/8/layout/vList3"/>
    <dgm:cxn modelId="{25BCBE9A-42C8-4F56-BC9F-762474F2C8A0}" srcId="{22006DB3-59BA-4AE9-913E-2A2FB9418983}" destId="{BDECCC3E-EE08-446A-AA38-8A06710EEA55}" srcOrd="2" destOrd="0" parTransId="{D6A37220-DC08-48EA-A5F5-4A17FB6D6F86}" sibTransId="{1108BDBB-D016-4118-9A84-8F6782D9A4D0}"/>
    <dgm:cxn modelId="{7DAD34A8-D1D1-49E7-AE2B-EEFBDBBA8D03}" srcId="{22006DB3-59BA-4AE9-913E-2A2FB9418983}" destId="{1244F873-1B0E-4B37-ABAF-1ECA147F4A80}" srcOrd="4" destOrd="0" parTransId="{954F41A4-D5B5-47B6-9A32-AB1A5FA3D618}" sibTransId="{B2A646F4-C470-4655-8C0E-1525E6B0DA33}"/>
    <dgm:cxn modelId="{D155A4AC-F5C6-4141-B1A3-4ED0F1E7F05A}" type="presOf" srcId="{EC2EFF15-7613-49E3-859C-0CBD6BA4BFF3}" destId="{A8CD16C1-B241-4DB8-A6E0-70403583ECD2}" srcOrd="0" destOrd="0" presId="urn:microsoft.com/office/officeart/2005/8/layout/vList3"/>
    <dgm:cxn modelId="{DC391ABB-890C-42E0-815F-EFAC30728513}" type="presOf" srcId="{CAF327FA-07DF-4E6A-9963-2D142FD09486}" destId="{2B9ACE96-E13E-4CCE-9F22-6DD7DE49777C}" srcOrd="0" destOrd="0" presId="urn:microsoft.com/office/officeart/2005/8/layout/vList3"/>
    <dgm:cxn modelId="{BCF9FFD4-7C61-4AEC-856E-D218CD7CB6B8}" type="presOf" srcId="{BDECCC3E-EE08-446A-AA38-8A06710EEA55}" destId="{3D49DA38-01B7-432C-A5A1-EF24E9C557D2}" srcOrd="0" destOrd="0" presId="urn:microsoft.com/office/officeart/2005/8/layout/vList3"/>
    <dgm:cxn modelId="{340C82FC-3ED8-47C2-B1A7-FD5426030015}" srcId="{22006DB3-59BA-4AE9-913E-2A2FB9418983}" destId="{EC2EFF15-7613-49E3-859C-0CBD6BA4BFF3}" srcOrd="5" destOrd="0" parTransId="{D1AC5BD7-4C90-4675-B2A0-8D8B32073A1E}" sibTransId="{CAAC3BBC-E648-4354-8345-781CD575A9E0}"/>
    <dgm:cxn modelId="{B609CB66-8CC5-4DD0-971D-DC13A8180D47}" type="presParOf" srcId="{7E001B88-1850-4FEC-BAC3-737C67F35AC7}" destId="{40CD42C1-EB9C-4450-8723-53EB10D64F12}" srcOrd="0" destOrd="0" presId="urn:microsoft.com/office/officeart/2005/8/layout/vList3"/>
    <dgm:cxn modelId="{BB7971D4-C973-4A54-94B9-403A3CFAB183}" type="presParOf" srcId="{40CD42C1-EB9C-4450-8723-53EB10D64F12}" destId="{D2FB92E2-80D4-42EC-97BE-7B52EBDF547D}" srcOrd="0" destOrd="0" presId="urn:microsoft.com/office/officeart/2005/8/layout/vList3"/>
    <dgm:cxn modelId="{7ED5D760-4F13-428C-BCC2-C274327242F2}" type="presParOf" srcId="{40CD42C1-EB9C-4450-8723-53EB10D64F12}" destId="{54E4DE35-2792-43F7-A25B-3E15E4FEE54C}" srcOrd="1" destOrd="0" presId="urn:microsoft.com/office/officeart/2005/8/layout/vList3"/>
    <dgm:cxn modelId="{BEEFFB76-D62A-4F7F-A84B-13775DCE53BC}" type="presParOf" srcId="{7E001B88-1850-4FEC-BAC3-737C67F35AC7}" destId="{750202D1-B65A-478C-9BB1-DB27083D5972}" srcOrd="1" destOrd="0" presId="urn:microsoft.com/office/officeart/2005/8/layout/vList3"/>
    <dgm:cxn modelId="{D71683AC-D382-44CF-B29B-3969502F210E}" type="presParOf" srcId="{7E001B88-1850-4FEC-BAC3-737C67F35AC7}" destId="{2D4D7D84-336C-4B9C-8AFE-3A3F9B91CA45}" srcOrd="2" destOrd="0" presId="urn:microsoft.com/office/officeart/2005/8/layout/vList3"/>
    <dgm:cxn modelId="{0F416323-A46A-41EC-94DA-1167375B6E79}" type="presParOf" srcId="{2D4D7D84-336C-4B9C-8AFE-3A3F9B91CA45}" destId="{698BC4FF-3E20-4FB2-AE6B-A63652F7BDF4}" srcOrd="0" destOrd="0" presId="urn:microsoft.com/office/officeart/2005/8/layout/vList3"/>
    <dgm:cxn modelId="{B2234B51-DBFB-41FD-9E51-DF09E096EA36}" type="presParOf" srcId="{2D4D7D84-336C-4B9C-8AFE-3A3F9B91CA45}" destId="{4107D16B-610D-4C01-B4C9-2B16523839F1}" srcOrd="1" destOrd="0" presId="urn:microsoft.com/office/officeart/2005/8/layout/vList3"/>
    <dgm:cxn modelId="{FD36C7D4-20EB-41FE-9DD2-F378B7C2D61B}" type="presParOf" srcId="{7E001B88-1850-4FEC-BAC3-737C67F35AC7}" destId="{333642CD-CCE6-4F1A-A3E8-4469012B3CA9}" srcOrd="3" destOrd="0" presId="urn:microsoft.com/office/officeart/2005/8/layout/vList3"/>
    <dgm:cxn modelId="{6F40420A-695E-4EA9-89E4-EC9C3B0BF534}" type="presParOf" srcId="{7E001B88-1850-4FEC-BAC3-737C67F35AC7}" destId="{F2DF3431-56DB-489F-841F-492D6231A362}" srcOrd="4" destOrd="0" presId="urn:microsoft.com/office/officeart/2005/8/layout/vList3"/>
    <dgm:cxn modelId="{215ED1ED-B2D5-42DF-B8F3-8B26F69148CF}" type="presParOf" srcId="{F2DF3431-56DB-489F-841F-492D6231A362}" destId="{C7ED59EE-9AB2-4F2C-BEA0-5FA700F6599E}" srcOrd="0" destOrd="0" presId="urn:microsoft.com/office/officeart/2005/8/layout/vList3"/>
    <dgm:cxn modelId="{F6B73137-213C-4372-A254-13E46E2155CE}" type="presParOf" srcId="{F2DF3431-56DB-489F-841F-492D6231A362}" destId="{3D49DA38-01B7-432C-A5A1-EF24E9C557D2}" srcOrd="1" destOrd="0" presId="urn:microsoft.com/office/officeart/2005/8/layout/vList3"/>
    <dgm:cxn modelId="{C3BC33FF-BC05-4593-9A33-18E57D1B6ACD}" type="presParOf" srcId="{7E001B88-1850-4FEC-BAC3-737C67F35AC7}" destId="{6EF721E2-F464-4047-83C3-DFF55CD7FA36}" srcOrd="5" destOrd="0" presId="urn:microsoft.com/office/officeart/2005/8/layout/vList3"/>
    <dgm:cxn modelId="{D9C504D2-9506-41A0-9934-8E52DB28688D}" type="presParOf" srcId="{7E001B88-1850-4FEC-BAC3-737C67F35AC7}" destId="{BAAB4400-AC68-4CBA-9B56-B5F1EDA3F26F}" srcOrd="6" destOrd="0" presId="urn:microsoft.com/office/officeart/2005/8/layout/vList3"/>
    <dgm:cxn modelId="{FF663FED-5578-4D17-B4D4-AFEF60BCB19C}" type="presParOf" srcId="{BAAB4400-AC68-4CBA-9B56-B5F1EDA3F26F}" destId="{6A08FC25-DEE2-4C54-8CD1-3189CCA2A4AE}" srcOrd="0" destOrd="0" presId="urn:microsoft.com/office/officeart/2005/8/layout/vList3"/>
    <dgm:cxn modelId="{97DD5123-16CF-4916-8DAF-768C9F8565DC}" type="presParOf" srcId="{BAAB4400-AC68-4CBA-9B56-B5F1EDA3F26F}" destId="{2B9ACE96-E13E-4CCE-9F22-6DD7DE49777C}" srcOrd="1" destOrd="0" presId="urn:microsoft.com/office/officeart/2005/8/layout/vList3"/>
    <dgm:cxn modelId="{7A964D6F-5D45-41F0-B793-13B79083BB1A}" type="presParOf" srcId="{7E001B88-1850-4FEC-BAC3-737C67F35AC7}" destId="{7CB23C7B-0255-4532-8969-4586B1297F91}" srcOrd="7" destOrd="0" presId="urn:microsoft.com/office/officeart/2005/8/layout/vList3"/>
    <dgm:cxn modelId="{3105F6DC-C7B0-4C07-A8C6-4D0DD470CE95}" type="presParOf" srcId="{7E001B88-1850-4FEC-BAC3-737C67F35AC7}" destId="{645044C2-B2FB-4595-B90E-1C3416CDD0C0}" srcOrd="8" destOrd="0" presId="urn:microsoft.com/office/officeart/2005/8/layout/vList3"/>
    <dgm:cxn modelId="{CAC6FE34-CE8F-412D-8E0E-3062615F5CA2}" type="presParOf" srcId="{645044C2-B2FB-4595-B90E-1C3416CDD0C0}" destId="{61F3D01A-70CC-4FEB-BF68-E9C8CCE79CB9}" srcOrd="0" destOrd="0" presId="urn:microsoft.com/office/officeart/2005/8/layout/vList3"/>
    <dgm:cxn modelId="{3D293E60-D765-41E1-B23D-E33E5D01CEEE}" type="presParOf" srcId="{645044C2-B2FB-4595-B90E-1C3416CDD0C0}" destId="{70FC4987-0CB1-4602-937A-AD6C0BABF79F}" srcOrd="1" destOrd="0" presId="urn:microsoft.com/office/officeart/2005/8/layout/vList3"/>
    <dgm:cxn modelId="{8081B2DB-2E43-442B-B92B-D949603525C8}" type="presParOf" srcId="{7E001B88-1850-4FEC-BAC3-737C67F35AC7}" destId="{85942FAD-2954-4C88-A0BA-F1EA86C978B8}" srcOrd="9" destOrd="0" presId="urn:microsoft.com/office/officeart/2005/8/layout/vList3"/>
    <dgm:cxn modelId="{04D6113E-2665-4E58-9674-95B9F9B67F84}" type="presParOf" srcId="{7E001B88-1850-4FEC-BAC3-737C67F35AC7}" destId="{9BBAFBEF-F0C1-4F60-875D-E5CD077FBAC3}" srcOrd="10" destOrd="0" presId="urn:microsoft.com/office/officeart/2005/8/layout/vList3"/>
    <dgm:cxn modelId="{C0A1E9F1-89D7-4AB7-8867-EEE81D755EE6}" type="presParOf" srcId="{9BBAFBEF-F0C1-4F60-875D-E5CD077FBAC3}" destId="{A872F8B1-3133-443A-9FB8-D208BBB310C1}" srcOrd="0" destOrd="0" presId="urn:microsoft.com/office/officeart/2005/8/layout/vList3"/>
    <dgm:cxn modelId="{80CA078D-BDA7-481D-A452-5CAF5AD1F6D8}" type="presParOf" srcId="{9BBAFBEF-F0C1-4F60-875D-E5CD077FBAC3}" destId="{A8CD16C1-B241-4DB8-A6E0-70403583ECD2}" srcOrd="1" destOrd="0" presId="urn:microsoft.com/office/officeart/2005/8/layout/vList3"/>
    <dgm:cxn modelId="{9661F493-0A04-4EF9-99DA-B199DCB2291C}" type="presParOf" srcId="{7E001B88-1850-4FEC-BAC3-737C67F35AC7}" destId="{07F29EB2-C4B3-46BA-AE29-DDE6982833C5}" srcOrd="11" destOrd="0" presId="urn:microsoft.com/office/officeart/2005/8/layout/vList3"/>
    <dgm:cxn modelId="{481A1176-9152-479D-B193-1220517A61D9}" type="presParOf" srcId="{7E001B88-1850-4FEC-BAC3-737C67F35AC7}" destId="{FEB933F8-FE3A-43C6-9891-DF4E326FA3E0}" srcOrd="12" destOrd="0" presId="urn:microsoft.com/office/officeart/2005/8/layout/vList3"/>
    <dgm:cxn modelId="{A9719BED-52F1-4E1F-B5BD-CB6860225CA0}" type="presParOf" srcId="{FEB933F8-FE3A-43C6-9891-DF4E326FA3E0}" destId="{365CC500-70D4-4902-BE4B-53E52393DBF1}" srcOrd="0" destOrd="0" presId="urn:microsoft.com/office/officeart/2005/8/layout/vList3"/>
    <dgm:cxn modelId="{7D67D63C-D6B8-4F25-9EB2-33BADB9F623B}" type="presParOf" srcId="{FEB933F8-FE3A-43C6-9891-DF4E326FA3E0}" destId="{CE7808F9-5851-4610-A914-508DF0DB769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392996-4C09-4155-AAB0-305BA0D0E5D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9F93BA3-9FCC-403B-934C-6AEFE021FE60}">
      <dgm:prSet custT="1"/>
      <dgm:spPr>
        <a:solidFill>
          <a:srgbClr val="008D9B"/>
        </a:solidFill>
      </dgm:spPr>
      <dgm:t>
        <a:bodyPr/>
        <a:lstStyle/>
        <a:p>
          <a:r>
            <a:rPr lang="en-US" sz="1000" b="1" dirty="0">
              <a:latin typeface="Tahoma" panose="020B0604030504040204" pitchFamily="34" charset="0"/>
              <a:ea typeface="Tahoma" panose="020B0604030504040204" pitchFamily="34" charset="0"/>
              <a:cs typeface="Tahoma" panose="020B0604030504040204" pitchFamily="34" charset="0"/>
            </a:rPr>
            <a:t>Financial</a:t>
          </a:r>
        </a:p>
        <a:p>
          <a:r>
            <a:rPr lang="en-US" sz="1000" b="1" dirty="0">
              <a:latin typeface="Tahoma" panose="020B0604030504040204" pitchFamily="34" charset="0"/>
              <a:ea typeface="Tahoma" panose="020B0604030504040204" pitchFamily="34" charset="0"/>
              <a:cs typeface="Tahoma" panose="020B0604030504040204" pitchFamily="34" charset="0"/>
            </a:rPr>
            <a:t>potential gain £17,167</a:t>
          </a:r>
          <a:endParaRPr lang="en-GB" sz="1000" b="1" dirty="0">
            <a:latin typeface="Tahoma" panose="020B0604030504040204" pitchFamily="34" charset="0"/>
            <a:ea typeface="Tahoma" panose="020B0604030504040204" pitchFamily="34" charset="0"/>
            <a:cs typeface="Tahoma" panose="020B0604030504040204" pitchFamily="34" charset="0"/>
          </a:endParaRPr>
        </a:p>
      </dgm:t>
    </dgm:pt>
    <dgm:pt modelId="{323A7E73-698A-4137-932F-B0C231013BE8}" type="parTrans" cxnId="{A26B0C0C-4267-428A-A197-A29D63DD829A}">
      <dgm:prSet/>
      <dgm:spPr/>
      <dgm:t>
        <a:bodyPr/>
        <a:lstStyle/>
        <a:p>
          <a:endParaRPr lang="en-GB"/>
        </a:p>
      </dgm:t>
    </dgm:pt>
    <dgm:pt modelId="{40DEAD1D-4A0F-464B-87EA-DAF1ABC830E3}" type="sibTrans" cxnId="{A26B0C0C-4267-428A-A197-A29D63DD829A}">
      <dgm:prSet/>
      <dgm:spPr/>
      <dgm:t>
        <a:bodyPr/>
        <a:lstStyle/>
        <a:p>
          <a:endParaRPr lang="en-GB"/>
        </a:p>
      </dgm:t>
    </dgm:pt>
    <dgm:pt modelId="{7CFD26BB-0B4F-447C-AED0-39F021CA475E}">
      <dgm:prSet custT="1"/>
      <dgm:spPr>
        <a:solidFill>
          <a:srgbClr val="008D9B"/>
        </a:solidFill>
      </dgm:spPr>
      <dgm:t>
        <a:bodyPr/>
        <a:lstStyle/>
        <a:p>
          <a:r>
            <a:rPr lang="en-US" sz="1000" b="1" dirty="0">
              <a:latin typeface="Tahoma" panose="020B0604030504040204" pitchFamily="34" charset="0"/>
              <a:ea typeface="Tahoma" panose="020B0604030504040204" pitchFamily="34" charset="0"/>
              <a:cs typeface="Tahoma" panose="020B0604030504040204" pitchFamily="34" charset="0"/>
            </a:rPr>
            <a:t>104 consumers supported</a:t>
          </a:r>
          <a:endParaRPr lang="en-GB" sz="1000" b="1" dirty="0">
            <a:latin typeface="Tahoma" panose="020B0604030504040204" pitchFamily="34" charset="0"/>
            <a:ea typeface="Tahoma" panose="020B0604030504040204" pitchFamily="34" charset="0"/>
            <a:cs typeface="Tahoma" panose="020B0604030504040204" pitchFamily="34" charset="0"/>
          </a:endParaRPr>
        </a:p>
      </dgm:t>
    </dgm:pt>
    <dgm:pt modelId="{729FFEFC-6C73-499B-ABF0-4E53DB59AF8F}" type="parTrans" cxnId="{1768876E-6979-42B3-9CC7-D19947EF4AA1}">
      <dgm:prSet/>
      <dgm:spPr/>
      <dgm:t>
        <a:bodyPr/>
        <a:lstStyle/>
        <a:p>
          <a:endParaRPr lang="en-GB"/>
        </a:p>
      </dgm:t>
    </dgm:pt>
    <dgm:pt modelId="{8C261BDA-8142-45F7-B471-81F7E6650491}" type="sibTrans" cxnId="{1768876E-6979-42B3-9CC7-D19947EF4AA1}">
      <dgm:prSet/>
      <dgm:spPr/>
      <dgm:t>
        <a:bodyPr/>
        <a:lstStyle/>
        <a:p>
          <a:endParaRPr lang="en-GB"/>
        </a:p>
      </dgm:t>
    </dgm:pt>
    <dgm:pt modelId="{7569E888-B94B-4A62-8C83-95973E215696}" type="pres">
      <dgm:prSet presAssocID="{2B392996-4C09-4155-AAB0-305BA0D0E5DE}" presName="cycle" presStyleCnt="0">
        <dgm:presLayoutVars>
          <dgm:dir/>
          <dgm:resizeHandles val="exact"/>
        </dgm:presLayoutVars>
      </dgm:prSet>
      <dgm:spPr/>
    </dgm:pt>
    <dgm:pt modelId="{1B5AFAB6-5CB7-469A-A903-157E2B5D1BD6}" type="pres">
      <dgm:prSet presAssocID="{A9F93BA3-9FCC-403B-934C-6AEFE021FE60}" presName="dummy" presStyleCnt="0"/>
      <dgm:spPr/>
    </dgm:pt>
    <dgm:pt modelId="{1CA8C1C4-89B9-407C-B67F-5C965BE01205}" type="pres">
      <dgm:prSet presAssocID="{A9F93BA3-9FCC-403B-934C-6AEFE021FE60}" presName="node" presStyleLbl="revTx" presStyleIdx="0" presStyleCnt="2">
        <dgm:presLayoutVars>
          <dgm:bulletEnabled val="1"/>
        </dgm:presLayoutVars>
      </dgm:prSet>
      <dgm:spPr/>
    </dgm:pt>
    <dgm:pt modelId="{4C0A81AA-3A9F-4BB2-8AC1-DC74B2928C33}" type="pres">
      <dgm:prSet presAssocID="{40DEAD1D-4A0F-464B-87EA-DAF1ABC830E3}" presName="sibTrans" presStyleLbl="node1" presStyleIdx="0" presStyleCnt="2"/>
      <dgm:spPr/>
    </dgm:pt>
    <dgm:pt modelId="{C6ED2C3B-46E0-4259-8F53-CDBE1B97ABFA}" type="pres">
      <dgm:prSet presAssocID="{7CFD26BB-0B4F-447C-AED0-39F021CA475E}" presName="dummy" presStyleCnt="0"/>
      <dgm:spPr/>
    </dgm:pt>
    <dgm:pt modelId="{2FC9DCEE-A633-4BF6-89BC-EA559E8013BE}" type="pres">
      <dgm:prSet presAssocID="{7CFD26BB-0B4F-447C-AED0-39F021CA475E}" presName="node" presStyleLbl="revTx" presStyleIdx="1" presStyleCnt="2">
        <dgm:presLayoutVars>
          <dgm:bulletEnabled val="1"/>
        </dgm:presLayoutVars>
      </dgm:prSet>
      <dgm:spPr/>
    </dgm:pt>
    <dgm:pt modelId="{B98B90CB-0762-4B5A-8FD9-A1AE8568927B}" type="pres">
      <dgm:prSet presAssocID="{8C261BDA-8142-45F7-B471-81F7E6650491}" presName="sibTrans" presStyleLbl="node1" presStyleIdx="1" presStyleCnt="2"/>
      <dgm:spPr/>
    </dgm:pt>
  </dgm:ptLst>
  <dgm:cxnLst>
    <dgm:cxn modelId="{A26B0C0C-4267-428A-A197-A29D63DD829A}" srcId="{2B392996-4C09-4155-AAB0-305BA0D0E5DE}" destId="{A9F93BA3-9FCC-403B-934C-6AEFE021FE60}" srcOrd="0" destOrd="0" parTransId="{323A7E73-698A-4137-932F-B0C231013BE8}" sibTransId="{40DEAD1D-4A0F-464B-87EA-DAF1ABC830E3}"/>
    <dgm:cxn modelId="{1768876E-6979-42B3-9CC7-D19947EF4AA1}" srcId="{2B392996-4C09-4155-AAB0-305BA0D0E5DE}" destId="{7CFD26BB-0B4F-447C-AED0-39F021CA475E}" srcOrd="1" destOrd="0" parTransId="{729FFEFC-6C73-499B-ABF0-4E53DB59AF8F}" sibTransId="{8C261BDA-8142-45F7-B471-81F7E6650491}"/>
    <dgm:cxn modelId="{A39F8276-6DA1-4224-9CEA-05ABCB26C80D}" type="presOf" srcId="{7CFD26BB-0B4F-447C-AED0-39F021CA475E}" destId="{2FC9DCEE-A633-4BF6-89BC-EA559E8013BE}" srcOrd="0" destOrd="0" presId="urn:microsoft.com/office/officeart/2005/8/layout/cycle1"/>
    <dgm:cxn modelId="{A3C5DE96-E60E-4CF6-814A-0796E5419113}" type="presOf" srcId="{40DEAD1D-4A0F-464B-87EA-DAF1ABC830E3}" destId="{4C0A81AA-3A9F-4BB2-8AC1-DC74B2928C33}" srcOrd="0" destOrd="0" presId="urn:microsoft.com/office/officeart/2005/8/layout/cycle1"/>
    <dgm:cxn modelId="{1B100FA3-35D5-40C8-9E33-BC56F329C698}" type="presOf" srcId="{A9F93BA3-9FCC-403B-934C-6AEFE021FE60}" destId="{1CA8C1C4-89B9-407C-B67F-5C965BE01205}" srcOrd="0" destOrd="0" presId="urn:microsoft.com/office/officeart/2005/8/layout/cycle1"/>
    <dgm:cxn modelId="{E2B612EE-88AD-434A-8AFB-9895AF46ECA1}" type="presOf" srcId="{2B392996-4C09-4155-AAB0-305BA0D0E5DE}" destId="{7569E888-B94B-4A62-8C83-95973E215696}" srcOrd="0" destOrd="0" presId="urn:microsoft.com/office/officeart/2005/8/layout/cycle1"/>
    <dgm:cxn modelId="{70BE32FC-1111-46F4-B784-814276B963BD}" type="presOf" srcId="{8C261BDA-8142-45F7-B471-81F7E6650491}" destId="{B98B90CB-0762-4B5A-8FD9-A1AE8568927B}" srcOrd="0" destOrd="0" presId="urn:microsoft.com/office/officeart/2005/8/layout/cycle1"/>
    <dgm:cxn modelId="{2143BAD5-6FEC-4C71-B212-8DA5F1E0B0E8}" type="presParOf" srcId="{7569E888-B94B-4A62-8C83-95973E215696}" destId="{1B5AFAB6-5CB7-469A-A903-157E2B5D1BD6}" srcOrd="0" destOrd="0" presId="urn:microsoft.com/office/officeart/2005/8/layout/cycle1"/>
    <dgm:cxn modelId="{D6A119CC-5176-4650-8C68-381A7BBA7525}" type="presParOf" srcId="{7569E888-B94B-4A62-8C83-95973E215696}" destId="{1CA8C1C4-89B9-407C-B67F-5C965BE01205}" srcOrd="1" destOrd="0" presId="urn:microsoft.com/office/officeart/2005/8/layout/cycle1"/>
    <dgm:cxn modelId="{1CE795AA-1C36-46C8-BD61-4686FC15CCCA}" type="presParOf" srcId="{7569E888-B94B-4A62-8C83-95973E215696}" destId="{4C0A81AA-3A9F-4BB2-8AC1-DC74B2928C33}" srcOrd="2" destOrd="0" presId="urn:microsoft.com/office/officeart/2005/8/layout/cycle1"/>
    <dgm:cxn modelId="{ECF77136-BA3E-4C86-96BA-C1C46054AE1E}" type="presParOf" srcId="{7569E888-B94B-4A62-8C83-95973E215696}" destId="{C6ED2C3B-46E0-4259-8F53-CDBE1B97ABFA}" srcOrd="3" destOrd="0" presId="urn:microsoft.com/office/officeart/2005/8/layout/cycle1"/>
    <dgm:cxn modelId="{150F7455-9E64-4614-A539-877657495528}" type="presParOf" srcId="{7569E888-B94B-4A62-8C83-95973E215696}" destId="{2FC9DCEE-A633-4BF6-89BC-EA559E8013BE}" srcOrd="4" destOrd="0" presId="urn:microsoft.com/office/officeart/2005/8/layout/cycle1"/>
    <dgm:cxn modelId="{597F494F-9E51-4BE2-B460-6E9CC8F6423B}" type="presParOf" srcId="{7569E888-B94B-4A62-8C83-95973E215696}" destId="{B98B90CB-0762-4B5A-8FD9-A1AE8568927B}"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2D57318-09C0-49CD-B217-2D5A1BCAB965}"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BE5D5E49-B363-478F-BE1E-B697F12D5BBD}">
      <dgm:prSet/>
      <dgm:spPr/>
      <dgm:t>
        <a:bodyPr/>
        <a:lstStyle/>
        <a:p>
          <a:r>
            <a:rPr lang="en-US" b="1" dirty="0"/>
            <a:t>BENEFITS of the project:</a:t>
          </a:r>
        </a:p>
      </dgm:t>
    </dgm:pt>
    <dgm:pt modelId="{CD6B163D-A636-4ACE-8CA9-10007E699CA1}" type="parTrans" cxnId="{14F1B133-248A-4F1B-A586-93A193DE521B}">
      <dgm:prSet/>
      <dgm:spPr/>
      <dgm:t>
        <a:bodyPr/>
        <a:lstStyle/>
        <a:p>
          <a:endParaRPr lang="en-US"/>
        </a:p>
      </dgm:t>
    </dgm:pt>
    <dgm:pt modelId="{93FAADD0-EF11-4496-BD5F-7C4328BDEADA}" type="sibTrans" cxnId="{14F1B133-248A-4F1B-A586-93A193DE521B}">
      <dgm:prSet/>
      <dgm:spPr/>
      <dgm:t>
        <a:bodyPr/>
        <a:lstStyle/>
        <a:p>
          <a:endParaRPr lang="en-US"/>
        </a:p>
      </dgm:t>
    </dgm:pt>
    <dgm:pt modelId="{3D72FCB4-B677-4813-8103-42FC8E6588CC}">
      <dgm:prSet custT="1"/>
      <dgm:spPr/>
      <dgm:t>
        <a:bodyPr/>
        <a:lstStyle/>
        <a:p>
          <a:pPr>
            <a:lnSpc>
              <a:spcPct val="100000"/>
            </a:lnSpc>
          </a:pPr>
          <a:r>
            <a:rPr lang="en-US" sz="1400" dirty="0"/>
            <a:t>Advice on disability benefits PIP/ADP, Discretionary Housing Payment and Council Tax Support/Reduction</a:t>
          </a:r>
        </a:p>
      </dgm:t>
    </dgm:pt>
    <dgm:pt modelId="{BE8F5615-144D-46CC-8CD6-F2CD4946DE9C}" type="parTrans" cxnId="{7F79B4EA-1A02-4CB7-BB2C-2B962C7A5A50}">
      <dgm:prSet/>
      <dgm:spPr/>
      <dgm:t>
        <a:bodyPr/>
        <a:lstStyle/>
        <a:p>
          <a:endParaRPr lang="en-US"/>
        </a:p>
      </dgm:t>
    </dgm:pt>
    <dgm:pt modelId="{FA26DEB1-3536-425E-9E47-AE4A03DAEEFD}" type="sibTrans" cxnId="{7F79B4EA-1A02-4CB7-BB2C-2B962C7A5A50}">
      <dgm:prSet/>
      <dgm:spPr/>
      <dgm:t>
        <a:bodyPr/>
        <a:lstStyle/>
        <a:p>
          <a:endParaRPr lang="en-US"/>
        </a:p>
      </dgm:t>
    </dgm:pt>
    <dgm:pt modelId="{87A6FF59-1641-457A-93AC-06E8168EC1B9}">
      <dgm:prSet custT="1"/>
      <dgm:spPr/>
      <dgm:t>
        <a:bodyPr/>
        <a:lstStyle/>
        <a:p>
          <a:pPr>
            <a:lnSpc>
              <a:spcPct val="100000"/>
            </a:lnSpc>
          </a:pPr>
          <a:r>
            <a:rPr lang="en-US" sz="1400" dirty="0"/>
            <a:t>Encouraging consumers to solve their problems with a holistic approach.</a:t>
          </a:r>
        </a:p>
      </dgm:t>
    </dgm:pt>
    <dgm:pt modelId="{3D6CC847-1199-454E-9A91-3863DE0B5E9C}" type="parTrans" cxnId="{DE7E11F6-A2AF-44B9-8BDF-76908DEA4BE3}">
      <dgm:prSet/>
      <dgm:spPr/>
      <dgm:t>
        <a:bodyPr/>
        <a:lstStyle/>
        <a:p>
          <a:endParaRPr lang="en-US"/>
        </a:p>
      </dgm:t>
    </dgm:pt>
    <dgm:pt modelId="{4E569B78-3769-4DF4-B70F-A64C97849423}" type="sibTrans" cxnId="{DE7E11F6-A2AF-44B9-8BDF-76908DEA4BE3}">
      <dgm:prSet/>
      <dgm:spPr/>
      <dgm:t>
        <a:bodyPr/>
        <a:lstStyle/>
        <a:p>
          <a:endParaRPr lang="en-US"/>
        </a:p>
      </dgm:t>
    </dgm:pt>
    <dgm:pt modelId="{6DAB1539-F0FE-48FE-A673-0F6A58E8F1EE}">
      <dgm:prSet/>
      <dgm:spPr/>
      <dgm:t>
        <a:bodyPr/>
        <a:lstStyle/>
        <a:p>
          <a:r>
            <a:rPr lang="en-US" b="1" dirty="0"/>
            <a:t>CHALLENGES:</a:t>
          </a:r>
        </a:p>
      </dgm:t>
    </dgm:pt>
    <dgm:pt modelId="{5A793B28-132D-42FB-8A08-DC9EF9327544}" type="parTrans" cxnId="{E900A7F8-FCD0-4BD0-8BF5-D7A444F8EFF9}">
      <dgm:prSet/>
      <dgm:spPr/>
      <dgm:t>
        <a:bodyPr/>
        <a:lstStyle/>
        <a:p>
          <a:endParaRPr lang="en-US"/>
        </a:p>
      </dgm:t>
    </dgm:pt>
    <dgm:pt modelId="{809F226E-EEFD-42CD-A0D9-8E770491895C}" type="sibTrans" cxnId="{E900A7F8-FCD0-4BD0-8BF5-D7A444F8EFF9}">
      <dgm:prSet/>
      <dgm:spPr/>
      <dgm:t>
        <a:bodyPr/>
        <a:lstStyle/>
        <a:p>
          <a:endParaRPr lang="en-US"/>
        </a:p>
      </dgm:t>
    </dgm:pt>
    <dgm:pt modelId="{99E79634-B9F2-4EE4-9B42-1B65AF442CF1}">
      <dgm:prSet custT="1"/>
      <dgm:spPr/>
      <dgm:t>
        <a:bodyPr/>
        <a:lstStyle/>
        <a:p>
          <a:pPr algn="l" rtl="0">
            <a:lnSpc>
              <a:spcPct val="100000"/>
            </a:lnSpc>
          </a:pPr>
          <a:r>
            <a:rPr lang="en-US" sz="1400" dirty="0"/>
            <a:t>EHU clients are already dealing with a difficult situation and are often distressed</a:t>
          </a:r>
          <a:r>
            <a:rPr lang="en-US" sz="1400" dirty="0">
              <a:latin typeface="Calibri Light" panose="020F0302020204030204"/>
            </a:rPr>
            <a:t> </a:t>
          </a:r>
          <a:r>
            <a:rPr lang="en-US" sz="1400" dirty="0"/>
            <a:t> </a:t>
          </a:r>
        </a:p>
      </dgm:t>
    </dgm:pt>
    <dgm:pt modelId="{5CCF3FD7-9A72-4C39-9734-B79CAC05070C}" type="parTrans" cxnId="{5121AF70-052C-4759-A77A-8BAED930B1D0}">
      <dgm:prSet/>
      <dgm:spPr/>
      <dgm:t>
        <a:bodyPr/>
        <a:lstStyle/>
        <a:p>
          <a:endParaRPr lang="en-US"/>
        </a:p>
      </dgm:t>
    </dgm:pt>
    <dgm:pt modelId="{B2792DFA-EF6A-4D85-BBDD-93CFF857BD94}" type="sibTrans" cxnId="{5121AF70-052C-4759-A77A-8BAED930B1D0}">
      <dgm:prSet/>
      <dgm:spPr/>
      <dgm:t>
        <a:bodyPr/>
        <a:lstStyle/>
        <a:p>
          <a:endParaRPr lang="en-US"/>
        </a:p>
      </dgm:t>
    </dgm:pt>
    <dgm:pt modelId="{555F38E0-6955-407A-B2F0-E75645BA0F50}">
      <dgm:prSet custT="1"/>
      <dgm:spPr/>
      <dgm:t>
        <a:bodyPr/>
        <a:lstStyle/>
        <a:p>
          <a:pPr algn="l" rtl="0">
            <a:lnSpc>
              <a:spcPct val="100000"/>
            </a:lnSpc>
          </a:pPr>
          <a:r>
            <a:rPr lang="en-US" sz="1400" dirty="0"/>
            <a:t>The most vulnerable struggle to access relevant advice, especially those with mental health issues</a:t>
          </a:r>
          <a:r>
            <a:rPr lang="en-US" sz="1400" dirty="0">
              <a:latin typeface="Calibri Light" panose="020F0302020204030204"/>
            </a:rPr>
            <a:t> </a:t>
          </a:r>
          <a:endParaRPr lang="en-US" sz="1400" dirty="0"/>
        </a:p>
      </dgm:t>
    </dgm:pt>
    <dgm:pt modelId="{30981203-703C-43B2-9217-19AE915DD85A}" type="parTrans" cxnId="{969C5D26-81EC-463F-A557-19BCEDF303AF}">
      <dgm:prSet/>
      <dgm:spPr/>
      <dgm:t>
        <a:bodyPr/>
        <a:lstStyle/>
        <a:p>
          <a:endParaRPr lang="en-US"/>
        </a:p>
      </dgm:t>
    </dgm:pt>
    <dgm:pt modelId="{E92FCE9D-DFDC-4F04-BDFA-2BFDDC06DD5B}" type="sibTrans" cxnId="{969C5D26-81EC-463F-A557-19BCEDF303AF}">
      <dgm:prSet/>
      <dgm:spPr/>
      <dgm:t>
        <a:bodyPr/>
        <a:lstStyle/>
        <a:p>
          <a:endParaRPr lang="en-US"/>
        </a:p>
      </dgm:t>
    </dgm:pt>
    <dgm:pt modelId="{67D956DB-DCFB-4658-8C30-83B116E5F24A}">
      <dgm:prSet custT="1"/>
      <dgm:spPr/>
      <dgm:t>
        <a:bodyPr/>
        <a:lstStyle/>
        <a:p>
          <a:pPr algn="l">
            <a:lnSpc>
              <a:spcPct val="100000"/>
            </a:lnSpc>
          </a:pPr>
          <a:r>
            <a:rPr lang="en-US" sz="1400" dirty="0"/>
            <a:t>Consumers with a negative income may have already exhausted available assistance</a:t>
          </a:r>
        </a:p>
      </dgm:t>
    </dgm:pt>
    <dgm:pt modelId="{7EA469A2-E38D-4880-A4E9-920F0663BE7D}" type="parTrans" cxnId="{17D7CDA6-6A3F-4EC0-833D-B82221C55AD8}">
      <dgm:prSet/>
      <dgm:spPr/>
      <dgm:t>
        <a:bodyPr/>
        <a:lstStyle/>
        <a:p>
          <a:endParaRPr lang="en-US"/>
        </a:p>
      </dgm:t>
    </dgm:pt>
    <dgm:pt modelId="{264E919A-B86F-4156-84B7-BE803B42826C}" type="sibTrans" cxnId="{17D7CDA6-6A3F-4EC0-833D-B82221C55AD8}">
      <dgm:prSet/>
      <dgm:spPr/>
      <dgm:t>
        <a:bodyPr/>
        <a:lstStyle/>
        <a:p>
          <a:endParaRPr lang="en-US"/>
        </a:p>
      </dgm:t>
    </dgm:pt>
    <dgm:pt modelId="{23F606D5-4F5C-488F-B605-82BA49B411EB}">
      <dgm:prSet/>
      <dgm:spPr/>
      <dgm:t>
        <a:bodyPr/>
        <a:lstStyle/>
        <a:p>
          <a:pPr algn="l" rtl="0">
            <a:lnSpc>
              <a:spcPct val="100000"/>
            </a:lnSpc>
          </a:pPr>
          <a:r>
            <a:rPr lang="en-US" sz="1500" dirty="0"/>
            <a:t>High demand for advisory agencies providing debt advice as a requirement for applying for grant funding</a:t>
          </a:r>
          <a:r>
            <a:rPr lang="en-US" sz="1500" dirty="0">
              <a:latin typeface="Calibri Light" panose="020F0302020204030204"/>
            </a:rPr>
            <a:t> </a:t>
          </a:r>
          <a:endParaRPr lang="en-US" sz="1500" dirty="0"/>
        </a:p>
      </dgm:t>
    </dgm:pt>
    <dgm:pt modelId="{E2A51A85-3D66-4C4C-9A09-2F5416DE8F41}" type="parTrans" cxnId="{31BC2A43-2CB3-4A07-A2A2-A76A9B7017EE}">
      <dgm:prSet/>
      <dgm:spPr/>
      <dgm:t>
        <a:bodyPr/>
        <a:lstStyle/>
        <a:p>
          <a:endParaRPr lang="en-US"/>
        </a:p>
      </dgm:t>
    </dgm:pt>
    <dgm:pt modelId="{8B5FCAF1-19D6-4FC2-A5FE-B8D1CD874AF3}" type="sibTrans" cxnId="{31BC2A43-2CB3-4A07-A2A2-A76A9B7017EE}">
      <dgm:prSet/>
      <dgm:spPr/>
      <dgm:t>
        <a:bodyPr/>
        <a:lstStyle/>
        <a:p>
          <a:endParaRPr lang="en-US"/>
        </a:p>
      </dgm:t>
    </dgm:pt>
    <dgm:pt modelId="{C44F466C-621F-4E0A-BD24-27A541505E14}">
      <dgm:prSet/>
      <dgm:spPr/>
      <dgm:t>
        <a:bodyPr/>
        <a:lstStyle/>
        <a:p>
          <a:pPr algn="l" rtl="0">
            <a:lnSpc>
              <a:spcPct val="100000"/>
            </a:lnSpc>
          </a:pPr>
          <a:r>
            <a:rPr lang="en-US" sz="1500" dirty="0"/>
            <a:t>Applying for a disability benefit or grant funding takes time</a:t>
          </a:r>
          <a:r>
            <a:rPr lang="en-US" sz="1500" dirty="0">
              <a:latin typeface="Calibri Light" panose="020F0302020204030204"/>
            </a:rPr>
            <a:t> </a:t>
          </a:r>
          <a:endParaRPr lang="en-US" sz="1500" dirty="0"/>
        </a:p>
      </dgm:t>
    </dgm:pt>
    <dgm:pt modelId="{D5B816C0-75B9-44E8-B365-6C7BBE10A28B}" type="parTrans" cxnId="{D0528279-EEBD-4435-A167-B08950D6D36C}">
      <dgm:prSet/>
      <dgm:spPr/>
      <dgm:t>
        <a:bodyPr/>
        <a:lstStyle/>
        <a:p>
          <a:endParaRPr lang="en-US"/>
        </a:p>
      </dgm:t>
    </dgm:pt>
    <dgm:pt modelId="{97C961D0-9B97-477E-9C1F-D6FC3B96A6AE}" type="sibTrans" cxnId="{D0528279-EEBD-4435-A167-B08950D6D36C}">
      <dgm:prSet/>
      <dgm:spPr/>
      <dgm:t>
        <a:bodyPr/>
        <a:lstStyle/>
        <a:p>
          <a:endParaRPr lang="en-US"/>
        </a:p>
      </dgm:t>
    </dgm:pt>
    <dgm:pt modelId="{206DCE72-704F-4344-82B2-4DEF06F9C849}">
      <dgm:prSet/>
      <dgm:spPr/>
      <dgm:t>
        <a:bodyPr/>
        <a:lstStyle/>
        <a:p>
          <a:pPr>
            <a:lnSpc>
              <a:spcPct val="100000"/>
            </a:lnSpc>
          </a:pPr>
          <a:r>
            <a:rPr lang="en-US" sz="1500" dirty="0"/>
            <a:t>Difficulties to budget as the cost of living continues to rise.</a:t>
          </a:r>
        </a:p>
      </dgm:t>
    </dgm:pt>
    <dgm:pt modelId="{DB21019E-1E4D-48A4-BAC2-95F6A58CE359}" type="parTrans" cxnId="{9C67FFE6-35F6-44D6-9C99-599CA79B5CEE}">
      <dgm:prSet/>
      <dgm:spPr/>
      <dgm:t>
        <a:bodyPr/>
        <a:lstStyle/>
        <a:p>
          <a:endParaRPr lang="en-US"/>
        </a:p>
      </dgm:t>
    </dgm:pt>
    <dgm:pt modelId="{E06EFABF-A8D8-4405-840F-DFC7E206014F}" type="sibTrans" cxnId="{9C67FFE6-35F6-44D6-9C99-599CA79B5CEE}">
      <dgm:prSet/>
      <dgm:spPr/>
      <dgm:t>
        <a:bodyPr/>
        <a:lstStyle/>
        <a:p>
          <a:endParaRPr lang="en-US"/>
        </a:p>
      </dgm:t>
    </dgm:pt>
    <dgm:pt modelId="{EFAB5EF9-1526-4CD3-9E54-AF876AE67F67}">
      <dgm:prSet custT="1"/>
      <dgm:spPr/>
      <dgm:t>
        <a:bodyPr/>
        <a:lstStyle/>
        <a:p>
          <a:pPr>
            <a:lnSpc>
              <a:spcPct val="100000"/>
            </a:lnSpc>
          </a:pPr>
          <a:r>
            <a:rPr lang="en-US" sz="1400" dirty="0"/>
            <a:t>Scottish Government's Home Heating Support Fund initiative to help tackle energy debt for people in fuel poverty</a:t>
          </a:r>
        </a:p>
      </dgm:t>
    </dgm:pt>
    <dgm:pt modelId="{F2DEA85C-5B55-4A2F-A7F5-8B36CB32F510}" type="parTrans" cxnId="{40A9CC19-29FF-46F3-A06D-02416F9D1EE5}">
      <dgm:prSet/>
      <dgm:spPr/>
      <dgm:t>
        <a:bodyPr/>
        <a:lstStyle/>
        <a:p>
          <a:endParaRPr lang="en-GB"/>
        </a:p>
      </dgm:t>
    </dgm:pt>
    <dgm:pt modelId="{AACF3748-9F1A-476B-9773-62CA13D76B70}" type="sibTrans" cxnId="{40A9CC19-29FF-46F3-A06D-02416F9D1EE5}">
      <dgm:prSet/>
      <dgm:spPr/>
      <dgm:t>
        <a:bodyPr/>
        <a:lstStyle/>
        <a:p>
          <a:endParaRPr lang="en-GB"/>
        </a:p>
      </dgm:t>
    </dgm:pt>
    <dgm:pt modelId="{A43D312B-D074-43FD-AA90-D6276B67F0A3}">
      <dgm:prSet custT="1"/>
      <dgm:spPr/>
      <dgm:t>
        <a:bodyPr/>
        <a:lstStyle/>
        <a:p>
          <a:pPr>
            <a:lnSpc>
              <a:spcPct val="100000"/>
            </a:lnSpc>
          </a:pPr>
          <a:r>
            <a:rPr lang="en-US" sz="1400" dirty="0"/>
            <a:t>Help with the cost of living from local council through the Household Support Fund/Scottish Welfare Fund</a:t>
          </a:r>
        </a:p>
      </dgm:t>
    </dgm:pt>
    <dgm:pt modelId="{62718F89-170E-40DD-B86A-827BBA5E54E6}" type="parTrans" cxnId="{13EF2BF4-C760-4D1C-BCC7-F36E9625E5EC}">
      <dgm:prSet/>
      <dgm:spPr/>
      <dgm:t>
        <a:bodyPr/>
        <a:lstStyle/>
        <a:p>
          <a:endParaRPr lang="en-GB"/>
        </a:p>
      </dgm:t>
    </dgm:pt>
    <dgm:pt modelId="{7BF5CED1-7039-4879-AB1E-354AD8695ABB}" type="sibTrans" cxnId="{13EF2BF4-C760-4D1C-BCC7-F36E9625E5EC}">
      <dgm:prSet/>
      <dgm:spPr/>
      <dgm:t>
        <a:bodyPr/>
        <a:lstStyle/>
        <a:p>
          <a:endParaRPr lang="en-GB"/>
        </a:p>
      </dgm:t>
    </dgm:pt>
    <dgm:pt modelId="{2DAA0C55-A071-4602-BEAD-A6073A8B63B4}">
      <dgm:prSet phldr="0" custT="1"/>
      <dgm:spPr/>
      <dgm:t>
        <a:bodyPr/>
        <a:lstStyle/>
        <a:p>
          <a:pPr algn="l">
            <a:lnSpc>
              <a:spcPct val="100000"/>
            </a:lnSpc>
          </a:pPr>
          <a:r>
            <a:rPr lang="en-US" sz="1400" dirty="0"/>
            <a:t>UK wide coverage where each council operates differently</a:t>
          </a:r>
        </a:p>
      </dgm:t>
    </dgm:pt>
    <dgm:pt modelId="{04239C43-8AF0-4850-9BB3-79F49E5F802A}" type="parTrans" cxnId="{395BA269-0642-45BC-9A79-F39A27C4BD13}">
      <dgm:prSet/>
      <dgm:spPr/>
      <dgm:t>
        <a:bodyPr/>
        <a:lstStyle/>
        <a:p>
          <a:endParaRPr lang="en-GB"/>
        </a:p>
      </dgm:t>
    </dgm:pt>
    <dgm:pt modelId="{DA10D813-25F7-478B-8F86-F5694BBDDBCE}" type="sibTrans" cxnId="{395BA269-0642-45BC-9A79-F39A27C4BD13}">
      <dgm:prSet/>
      <dgm:spPr/>
      <dgm:t>
        <a:bodyPr/>
        <a:lstStyle/>
        <a:p>
          <a:endParaRPr lang="en-GB"/>
        </a:p>
      </dgm:t>
    </dgm:pt>
    <dgm:pt modelId="{E5DBA3EC-28E7-4D84-8E51-857591C758FD}" type="pres">
      <dgm:prSet presAssocID="{D2D57318-09C0-49CD-B217-2D5A1BCAB965}" presName="Name0" presStyleCnt="0">
        <dgm:presLayoutVars>
          <dgm:dir/>
          <dgm:animLvl val="lvl"/>
          <dgm:resizeHandles val="exact"/>
        </dgm:presLayoutVars>
      </dgm:prSet>
      <dgm:spPr/>
    </dgm:pt>
    <dgm:pt modelId="{33B5237A-FA45-4185-8D5E-0A99934B8081}" type="pres">
      <dgm:prSet presAssocID="{BE5D5E49-B363-478F-BE1E-B697F12D5BBD}" presName="composite" presStyleCnt="0"/>
      <dgm:spPr/>
    </dgm:pt>
    <dgm:pt modelId="{3A560F3B-9C7C-4517-B95F-EBCE6EEFF05C}" type="pres">
      <dgm:prSet presAssocID="{BE5D5E49-B363-478F-BE1E-B697F12D5BBD}" presName="parTx" presStyleLbl="alignNode1" presStyleIdx="0" presStyleCnt="2">
        <dgm:presLayoutVars>
          <dgm:chMax val="0"/>
          <dgm:chPref val="0"/>
          <dgm:bulletEnabled val="1"/>
        </dgm:presLayoutVars>
      </dgm:prSet>
      <dgm:spPr/>
    </dgm:pt>
    <dgm:pt modelId="{CBFA0976-1105-4AF2-97E7-4490D36AD406}" type="pres">
      <dgm:prSet presAssocID="{BE5D5E49-B363-478F-BE1E-B697F12D5BBD}" presName="desTx" presStyleLbl="alignAccFollowNode1" presStyleIdx="0" presStyleCnt="2">
        <dgm:presLayoutVars>
          <dgm:bulletEnabled val="1"/>
        </dgm:presLayoutVars>
      </dgm:prSet>
      <dgm:spPr/>
    </dgm:pt>
    <dgm:pt modelId="{70CD2E94-2E05-4FC3-B0EB-D1A70E1EBC3C}" type="pres">
      <dgm:prSet presAssocID="{93FAADD0-EF11-4496-BD5F-7C4328BDEADA}" presName="space" presStyleCnt="0"/>
      <dgm:spPr/>
    </dgm:pt>
    <dgm:pt modelId="{54EE5067-7C9B-4CDE-85EF-193ACCF8F9D4}" type="pres">
      <dgm:prSet presAssocID="{6DAB1539-F0FE-48FE-A673-0F6A58E8F1EE}" presName="composite" presStyleCnt="0"/>
      <dgm:spPr/>
    </dgm:pt>
    <dgm:pt modelId="{B55F3901-3426-4E5A-AAA4-EBAD63170C8E}" type="pres">
      <dgm:prSet presAssocID="{6DAB1539-F0FE-48FE-A673-0F6A58E8F1EE}" presName="parTx" presStyleLbl="alignNode1" presStyleIdx="1" presStyleCnt="2">
        <dgm:presLayoutVars>
          <dgm:chMax val="0"/>
          <dgm:chPref val="0"/>
          <dgm:bulletEnabled val="1"/>
        </dgm:presLayoutVars>
      </dgm:prSet>
      <dgm:spPr/>
    </dgm:pt>
    <dgm:pt modelId="{81616379-896D-457D-B4E0-EFF01B960C74}" type="pres">
      <dgm:prSet presAssocID="{6DAB1539-F0FE-48FE-A673-0F6A58E8F1EE}" presName="desTx" presStyleLbl="alignAccFollowNode1" presStyleIdx="1" presStyleCnt="2">
        <dgm:presLayoutVars>
          <dgm:bulletEnabled val="1"/>
        </dgm:presLayoutVars>
      </dgm:prSet>
      <dgm:spPr/>
    </dgm:pt>
  </dgm:ptLst>
  <dgm:cxnLst>
    <dgm:cxn modelId="{B2B18905-2FD3-4C45-83DF-D67AA141B57D}" type="presOf" srcId="{3D72FCB4-B677-4813-8103-42FC8E6588CC}" destId="{CBFA0976-1105-4AF2-97E7-4490D36AD406}" srcOrd="0" destOrd="0" presId="urn:microsoft.com/office/officeart/2005/8/layout/hList1"/>
    <dgm:cxn modelId="{6739770A-6C31-4844-8AAC-714AF0FCB639}" type="presOf" srcId="{67D956DB-DCFB-4658-8C30-83B116E5F24A}" destId="{81616379-896D-457D-B4E0-EFF01B960C74}" srcOrd="0" destOrd="3" presId="urn:microsoft.com/office/officeart/2005/8/layout/hList1"/>
    <dgm:cxn modelId="{9BB59D12-0F66-4303-80AF-BF3969DCC9AF}" type="presOf" srcId="{BE5D5E49-B363-478F-BE1E-B697F12D5BBD}" destId="{3A560F3B-9C7C-4517-B95F-EBCE6EEFF05C}" srcOrd="0" destOrd="0" presId="urn:microsoft.com/office/officeart/2005/8/layout/hList1"/>
    <dgm:cxn modelId="{03004815-D585-4754-8BB7-2D6025428649}" type="presOf" srcId="{206DCE72-704F-4344-82B2-4DEF06F9C849}" destId="{81616379-896D-457D-B4E0-EFF01B960C74}" srcOrd="0" destOrd="6" presId="urn:microsoft.com/office/officeart/2005/8/layout/hList1"/>
    <dgm:cxn modelId="{40A9CC19-29FF-46F3-A06D-02416F9D1EE5}" srcId="{BE5D5E49-B363-478F-BE1E-B697F12D5BBD}" destId="{EFAB5EF9-1526-4CD3-9E54-AF876AE67F67}" srcOrd="2" destOrd="0" parTransId="{F2DEA85C-5B55-4A2F-A7F5-8B36CB32F510}" sibTransId="{AACF3748-9F1A-476B-9773-62CA13D76B70}"/>
    <dgm:cxn modelId="{969C5D26-81EC-463F-A557-19BCEDF303AF}" srcId="{6DAB1539-F0FE-48FE-A673-0F6A58E8F1EE}" destId="{555F38E0-6955-407A-B2F0-E75645BA0F50}" srcOrd="1" destOrd="0" parTransId="{30981203-703C-43B2-9217-19AE915DD85A}" sibTransId="{E92FCE9D-DFDC-4F04-BDFA-2BFDDC06DD5B}"/>
    <dgm:cxn modelId="{14F1B133-248A-4F1B-A586-93A193DE521B}" srcId="{D2D57318-09C0-49CD-B217-2D5A1BCAB965}" destId="{BE5D5E49-B363-478F-BE1E-B697F12D5BBD}" srcOrd="0" destOrd="0" parTransId="{CD6B163D-A636-4ACE-8CA9-10007E699CA1}" sibTransId="{93FAADD0-EF11-4496-BD5F-7C4328BDEADA}"/>
    <dgm:cxn modelId="{31BC2A43-2CB3-4A07-A2A2-A76A9B7017EE}" srcId="{6DAB1539-F0FE-48FE-A673-0F6A58E8F1EE}" destId="{23F606D5-4F5C-488F-B605-82BA49B411EB}" srcOrd="4" destOrd="0" parTransId="{E2A51A85-3D66-4C4C-9A09-2F5416DE8F41}" sibTransId="{8B5FCAF1-19D6-4FC2-A5FE-B8D1CD874AF3}"/>
    <dgm:cxn modelId="{395BA269-0642-45BC-9A79-F39A27C4BD13}" srcId="{6DAB1539-F0FE-48FE-A673-0F6A58E8F1EE}" destId="{2DAA0C55-A071-4602-BEAD-A6073A8B63B4}" srcOrd="2" destOrd="0" parTransId="{04239C43-8AF0-4850-9BB3-79F49E5F802A}" sibTransId="{DA10D813-25F7-478B-8F86-F5694BBDDBCE}"/>
    <dgm:cxn modelId="{8D02576A-CE8E-4EAC-AF73-D8C0728628CC}" type="presOf" srcId="{2DAA0C55-A071-4602-BEAD-A6073A8B63B4}" destId="{81616379-896D-457D-B4E0-EFF01B960C74}" srcOrd="0" destOrd="2" presId="urn:microsoft.com/office/officeart/2005/8/layout/hList1"/>
    <dgm:cxn modelId="{EED75F4B-4064-47DC-A53A-EF7F1686BAEF}" type="presOf" srcId="{EFAB5EF9-1526-4CD3-9E54-AF876AE67F67}" destId="{CBFA0976-1105-4AF2-97E7-4490D36AD406}" srcOrd="0" destOrd="2" presId="urn:microsoft.com/office/officeart/2005/8/layout/hList1"/>
    <dgm:cxn modelId="{5121AF70-052C-4759-A77A-8BAED930B1D0}" srcId="{6DAB1539-F0FE-48FE-A673-0F6A58E8F1EE}" destId="{99E79634-B9F2-4EE4-9B42-1B65AF442CF1}" srcOrd="0" destOrd="0" parTransId="{5CCF3FD7-9A72-4C39-9734-B79CAC05070C}" sibTransId="{B2792DFA-EF6A-4D85-BBDD-93CFF857BD94}"/>
    <dgm:cxn modelId="{1B4ED070-2DF4-4BA8-AC6D-D3D7FD3C6DB2}" type="presOf" srcId="{6DAB1539-F0FE-48FE-A673-0F6A58E8F1EE}" destId="{B55F3901-3426-4E5A-AAA4-EBAD63170C8E}" srcOrd="0" destOrd="0" presId="urn:microsoft.com/office/officeart/2005/8/layout/hList1"/>
    <dgm:cxn modelId="{F3E83072-280C-48CE-95C5-DE95D3F0DBA3}" type="presOf" srcId="{C44F466C-621F-4E0A-BD24-27A541505E14}" destId="{81616379-896D-457D-B4E0-EFF01B960C74}" srcOrd="0" destOrd="5" presId="urn:microsoft.com/office/officeart/2005/8/layout/hList1"/>
    <dgm:cxn modelId="{D0528279-EEBD-4435-A167-B08950D6D36C}" srcId="{6DAB1539-F0FE-48FE-A673-0F6A58E8F1EE}" destId="{C44F466C-621F-4E0A-BD24-27A541505E14}" srcOrd="5" destOrd="0" parTransId="{D5B816C0-75B9-44E8-B365-6C7BBE10A28B}" sibTransId="{97C961D0-9B97-477E-9C1F-D6FC3B96A6AE}"/>
    <dgm:cxn modelId="{E5798FA4-6666-4113-8D70-BEF8DA0749E8}" type="presOf" srcId="{555F38E0-6955-407A-B2F0-E75645BA0F50}" destId="{81616379-896D-457D-B4E0-EFF01B960C74}" srcOrd="0" destOrd="1" presId="urn:microsoft.com/office/officeart/2005/8/layout/hList1"/>
    <dgm:cxn modelId="{17D7CDA6-6A3F-4EC0-833D-B82221C55AD8}" srcId="{6DAB1539-F0FE-48FE-A673-0F6A58E8F1EE}" destId="{67D956DB-DCFB-4658-8C30-83B116E5F24A}" srcOrd="3" destOrd="0" parTransId="{7EA469A2-E38D-4880-A4E9-920F0663BE7D}" sibTransId="{264E919A-B86F-4156-84B7-BE803B42826C}"/>
    <dgm:cxn modelId="{35E37FBE-DF1F-4395-8368-A34B868FD41A}" type="presOf" srcId="{87A6FF59-1641-457A-93AC-06E8168EC1B9}" destId="{CBFA0976-1105-4AF2-97E7-4490D36AD406}" srcOrd="0" destOrd="3" presId="urn:microsoft.com/office/officeart/2005/8/layout/hList1"/>
    <dgm:cxn modelId="{C132AAC3-1398-4D5A-8863-9025F18A32DD}" type="presOf" srcId="{23F606D5-4F5C-488F-B605-82BA49B411EB}" destId="{81616379-896D-457D-B4E0-EFF01B960C74}" srcOrd="0" destOrd="4" presId="urn:microsoft.com/office/officeart/2005/8/layout/hList1"/>
    <dgm:cxn modelId="{69D4A8C5-6689-45B8-82D4-343F9A1852D5}" type="presOf" srcId="{A43D312B-D074-43FD-AA90-D6276B67F0A3}" destId="{CBFA0976-1105-4AF2-97E7-4490D36AD406}" srcOrd="0" destOrd="1" presId="urn:microsoft.com/office/officeart/2005/8/layout/hList1"/>
    <dgm:cxn modelId="{DD763BC7-36B2-45D6-9C74-00ACA2491BAD}" type="presOf" srcId="{99E79634-B9F2-4EE4-9B42-1B65AF442CF1}" destId="{81616379-896D-457D-B4E0-EFF01B960C74}" srcOrd="0" destOrd="0" presId="urn:microsoft.com/office/officeart/2005/8/layout/hList1"/>
    <dgm:cxn modelId="{9C67FFE6-35F6-44D6-9C99-599CA79B5CEE}" srcId="{6DAB1539-F0FE-48FE-A673-0F6A58E8F1EE}" destId="{206DCE72-704F-4344-82B2-4DEF06F9C849}" srcOrd="6" destOrd="0" parTransId="{DB21019E-1E4D-48A4-BAC2-95F6A58CE359}" sibTransId="{E06EFABF-A8D8-4405-840F-DFC7E206014F}"/>
    <dgm:cxn modelId="{7F79B4EA-1A02-4CB7-BB2C-2B962C7A5A50}" srcId="{BE5D5E49-B363-478F-BE1E-B697F12D5BBD}" destId="{3D72FCB4-B677-4813-8103-42FC8E6588CC}" srcOrd="0" destOrd="0" parTransId="{BE8F5615-144D-46CC-8CD6-F2CD4946DE9C}" sibTransId="{FA26DEB1-3536-425E-9E47-AE4A03DAEEFD}"/>
    <dgm:cxn modelId="{13EF2BF4-C760-4D1C-BCC7-F36E9625E5EC}" srcId="{BE5D5E49-B363-478F-BE1E-B697F12D5BBD}" destId="{A43D312B-D074-43FD-AA90-D6276B67F0A3}" srcOrd="1" destOrd="0" parTransId="{62718F89-170E-40DD-B86A-827BBA5E54E6}" sibTransId="{7BF5CED1-7039-4879-AB1E-354AD8695ABB}"/>
    <dgm:cxn modelId="{DE7E11F6-A2AF-44B9-8BDF-76908DEA4BE3}" srcId="{BE5D5E49-B363-478F-BE1E-B697F12D5BBD}" destId="{87A6FF59-1641-457A-93AC-06E8168EC1B9}" srcOrd="3" destOrd="0" parTransId="{3D6CC847-1199-454E-9A91-3863DE0B5E9C}" sibTransId="{4E569B78-3769-4DF4-B70F-A64C97849423}"/>
    <dgm:cxn modelId="{9CA2B8F7-55C7-42A9-AA9A-E5A301B4807D}" type="presOf" srcId="{D2D57318-09C0-49CD-B217-2D5A1BCAB965}" destId="{E5DBA3EC-28E7-4D84-8E51-857591C758FD}" srcOrd="0" destOrd="0" presId="urn:microsoft.com/office/officeart/2005/8/layout/hList1"/>
    <dgm:cxn modelId="{E900A7F8-FCD0-4BD0-8BF5-D7A444F8EFF9}" srcId="{D2D57318-09C0-49CD-B217-2D5A1BCAB965}" destId="{6DAB1539-F0FE-48FE-A673-0F6A58E8F1EE}" srcOrd="1" destOrd="0" parTransId="{5A793B28-132D-42FB-8A08-DC9EF9327544}" sibTransId="{809F226E-EEFD-42CD-A0D9-8E770491895C}"/>
    <dgm:cxn modelId="{C45FEBAC-FEB7-4B0D-AD31-5ABCF56F807E}" type="presParOf" srcId="{E5DBA3EC-28E7-4D84-8E51-857591C758FD}" destId="{33B5237A-FA45-4185-8D5E-0A99934B8081}" srcOrd="0" destOrd="0" presId="urn:microsoft.com/office/officeart/2005/8/layout/hList1"/>
    <dgm:cxn modelId="{5B519099-E518-44F9-AFC3-5C1AFB44E056}" type="presParOf" srcId="{33B5237A-FA45-4185-8D5E-0A99934B8081}" destId="{3A560F3B-9C7C-4517-B95F-EBCE6EEFF05C}" srcOrd="0" destOrd="0" presId="urn:microsoft.com/office/officeart/2005/8/layout/hList1"/>
    <dgm:cxn modelId="{06F0E473-654F-47C7-A6C2-501498A46928}" type="presParOf" srcId="{33B5237A-FA45-4185-8D5E-0A99934B8081}" destId="{CBFA0976-1105-4AF2-97E7-4490D36AD406}" srcOrd="1" destOrd="0" presId="urn:microsoft.com/office/officeart/2005/8/layout/hList1"/>
    <dgm:cxn modelId="{CCA60895-E6A6-4C09-83E4-ED80F6EF5DCE}" type="presParOf" srcId="{E5DBA3EC-28E7-4D84-8E51-857591C758FD}" destId="{70CD2E94-2E05-4FC3-B0EB-D1A70E1EBC3C}" srcOrd="1" destOrd="0" presId="urn:microsoft.com/office/officeart/2005/8/layout/hList1"/>
    <dgm:cxn modelId="{58D2D267-9162-4C62-9E8A-51C15DA60AA2}" type="presParOf" srcId="{E5DBA3EC-28E7-4D84-8E51-857591C758FD}" destId="{54EE5067-7C9B-4CDE-85EF-193ACCF8F9D4}" srcOrd="2" destOrd="0" presId="urn:microsoft.com/office/officeart/2005/8/layout/hList1"/>
    <dgm:cxn modelId="{85735AA7-F077-490E-A6EF-AC91AF7B0775}" type="presParOf" srcId="{54EE5067-7C9B-4CDE-85EF-193ACCF8F9D4}" destId="{B55F3901-3426-4E5A-AAA4-EBAD63170C8E}" srcOrd="0" destOrd="0" presId="urn:microsoft.com/office/officeart/2005/8/layout/hList1"/>
    <dgm:cxn modelId="{B0085778-7440-4C98-948F-21D2193F886F}" type="presParOf" srcId="{54EE5067-7C9B-4CDE-85EF-193ACCF8F9D4}" destId="{81616379-896D-457D-B4E0-EFF01B960C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0923B-2252-46CF-B265-BFBD54CC03D7}">
      <dsp:nvSpPr>
        <dsp:cNvPr id="0" name=""/>
        <dsp:cNvSpPr/>
      </dsp:nvSpPr>
      <dsp:spPr>
        <a:xfrm>
          <a:off x="4512" y="0"/>
          <a:ext cx="1824632" cy="106141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84% of complaints were priorities</a:t>
          </a:r>
          <a:endParaRPr lang="en-GB" sz="1200" kern="1200" dirty="0"/>
        </a:p>
      </dsp:txBody>
      <dsp:txXfrm>
        <a:off x="35600" y="31088"/>
        <a:ext cx="1762456" cy="999235"/>
      </dsp:txXfrm>
    </dsp:sp>
    <dsp:sp modelId="{9C96D6F3-5EA6-452D-9E50-F48725611EF1}">
      <dsp:nvSpPr>
        <dsp:cNvPr id="0" name=""/>
        <dsp:cNvSpPr/>
      </dsp:nvSpPr>
      <dsp:spPr>
        <a:xfrm>
          <a:off x="2135683" y="0"/>
          <a:ext cx="1824632" cy="106141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December highest month ever for priority complaints (3062)</a:t>
          </a:r>
          <a:endParaRPr lang="en-GB" sz="1200" kern="1200" dirty="0"/>
        </a:p>
      </dsp:txBody>
      <dsp:txXfrm>
        <a:off x="2166771" y="31088"/>
        <a:ext cx="1762456" cy="999235"/>
      </dsp:txXfrm>
    </dsp:sp>
    <dsp:sp modelId="{CE1631B7-F0F9-45DF-BFF0-88D813EE5CD8}">
      <dsp:nvSpPr>
        <dsp:cNvPr id="0" name=""/>
        <dsp:cNvSpPr/>
      </dsp:nvSpPr>
      <dsp:spPr>
        <a:xfrm>
          <a:off x="4266854" y="0"/>
          <a:ext cx="1824632" cy="1061411"/>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97% of EHU work was domestic related</a:t>
          </a:r>
        </a:p>
        <a:p>
          <a:pPr marL="0" lvl="0" indent="0" algn="ctr" defTabSz="533400">
            <a:lnSpc>
              <a:spcPct val="90000"/>
            </a:lnSpc>
            <a:spcBef>
              <a:spcPct val="0"/>
            </a:spcBef>
            <a:spcAft>
              <a:spcPct val="35000"/>
            </a:spcAft>
            <a:buNone/>
          </a:pPr>
          <a:endParaRPr lang="en-GB" sz="1000" kern="1200" dirty="0"/>
        </a:p>
      </dsp:txBody>
      <dsp:txXfrm>
        <a:off x="4297942" y="31088"/>
        <a:ext cx="1762456" cy="999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DFC7-6AC3-4E84-BD2C-FEBDC8F65F4D}">
      <dsp:nvSpPr>
        <dsp:cNvPr id="0" name=""/>
        <dsp:cNvSpPr/>
      </dsp:nvSpPr>
      <dsp:spPr>
        <a:xfrm rot="10800000">
          <a:off x="833309" y="793"/>
          <a:ext cx="2832577" cy="479361"/>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8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Total complaints = 9762</a:t>
          </a: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↑41% from Q2</a:t>
          </a:r>
          <a:endParaRPr lang="en-GB" sz="1200" kern="1200" dirty="0"/>
        </a:p>
      </dsp:txBody>
      <dsp:txXfrm rot="10800000">
        <a:off x="953149" y="793"/>
        <a:ext cx="2712737" cy="479361"/>
      </dsp:txXfrm>
    </dsp:sp>
    <dsp:sp modelId="{835A9F94-2508-432B-86AC-DD6AF10273C1}">
      <dsp:nvSpPr>
        <dsp:cNvPr id="0" name=""/>
        <dsp:cNvSpPr/>
      </dsp:nvSpPr>
      <dsp:spPr>
        <a:xfrm>
          <a:off x="593628" y="793"/>
          <a:ext cx="479361" cy="4793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00D5E0-E858-4CFC-B6B6-FC0FE2293A95}">
      <dsp:nvSpPr>
        <dsp:cNvPr id="0" name=""/>
        <dsp:cNvSpPr/>
      </dsp:nvSpPr>
      <dsp:spPr>
        <a:xfrm rot="10800000">
          <a:off x="833309" y="623248"/>
          <a:ext cx="2832577" cy="479361"/>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8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Priority Complaints = 8228</a:t>
          </a: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↑42% from Q2</a:t>
          </a:r>
          <a:endParaRPr lang="en-GB" sz="1200" kern="1200" dirty="0"/>
        </a:p>
      </dsp:txBody>
      <dsp:txXfrm rot="10800000">
        <a:off x="953149" y="623248"/>
        <a:ext cx="2712737" cy="479361"/>
      </dsp:txXfrm>
    </dsp:sp>
    <dsp:sp modelId="{94823B14-C09A-4452-B2F0-03F3B6281970}">
      <dsp:nvSpPr>
        <dsp:cNvPr id="0" name=""/>
        <dsp:cNvSpPr/>
      </dsp:nvSpPr>
      <dsp:spPr>
        <a:xfrm>
          <a:off x="593628" y="623248"/>
          <a:ext cx="479361" cy="4793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41122-55E9-4F2B-9485-5198BA064EB3}">
      <dsp:nvSpPr>
        <dsp:cNvPr id="0" name=""/>
        <dsp:cNvSpPr/>
      </dsp:nvSpPr>
      <dsp:spPr>
        <a:xfrm rot="10800000">
          <a:off x="833309" y="1245703"/>
          <a:ext cx="2832577" cy="479361"/>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8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Self Disconnection = 6084</a:t>
          </a:r>
        </a:p>
        <a:p>
          <a:pPr marL="0" lvl="0" indent="0" algn="ctr" defTabSz="533400">
            <a:lnSpc>
              <a:spcPct val="90000"/>
            </a:lnSpc>
            <a:spcBef>
              <a:spcPct val="0"/>
            </a:spcBef>
            <a:spcAft>
              <a:spcPct val="35000"/>
            </a:spcAft>
            <a:buNone/>
          </a:pPr>
          <a:r>
            <a:rPr lang="en-US" sz="1200" kern="1200" dirty="0">
              <a:latin typeface="Tahoma" panose="020B0604030504040204" pitchFamily="34" charset="0"/>
              <a:ea typeface="Tahoma" panose="020B0604030504040204" pitchFamily="34" charset="0"/>
              <a:cs typeface="Tahoma" panose="020B0604030504040204" pitchFamily="34" charset="0"/>
            </a:rPr>
            <a:t>↑26%</a:t>
          </a:r>
          <a:endParaRPr lang="en-GB" sz="1200" kern="1200" dirty="0"/>
        </a:p>
      </dsp:txBody>
      <dsp:txXfrm rot="10800000">
        <a:off x="953149" y="1245703"/>
        <a:ext cx="2712737" cy="479361"/>
      </dsp:txXfrm>
    </dsp:sp>
    <dsp:sp modelId="{0007710D-1AB3-48FF-AF05-62B96FACCCB5}">
      <dsp:nvSpPr>
        <dsp:cNvPr id="0" name=""/>
        <dsp:cNvSpPr/>
      </dsp:nvSpPr>
      <dsp:spPr>
        <a:xfrm>
          <a:off x="593628" y="1245703"/>
          <a:ext cx="479361" cy="4793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339A41-4CBB-4F04-89EB-A432C460C152}">
      <dsp:nvSpPr>
        <dsp:cNvPr id="0" name=""/>
        <dsp:cNvSpPr/>
      </dsp:nvSpPr>
      <dsp:spPr>
        <a:xfrm rot="10800000">
          <a:off x="833309" y="1868158"/>
          <a:ext cx="2832577" cy="490406"/>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1385"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Self Disconnection cases 417% higher in December 22 against Dec 21</a:t>
          </a:r>
          <a:endParaRPr lang="en-GB" sz="1200" kern="1200" dirty="0"/>
        </a:p>
      </dsp:txBody>
      <dsp:txXfrm rot="10800000">
        <a:off x="955910" y="1868158"/>
        <a:ext cx="2709976" cy="490406"/>
      </dsp:txXfrm>
    </dsp:sp>
    <dsp:sp modelId="{E9DD532A-538E-41A9-882C-B65B6BEF99AC}">
      <dsp:nvSpPr>
        <dsp:cNvPr id="0" name=""/>
        <dsp:cNvSpPr/>
      </dsp:nvSpPr>
      <dsp:spPr>
        <a:xfrm>
          <a:off x="593628" y="1873680"/>
          <a:ext cx="479361" cy="4793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DCC31-4044-46A2-8E84-086DB168AF4B}">
      <dsp:nvSpPr>
        <dsp:cNvPr id="0" name=""/>
        <dsp:cNvSpPr/>
      </dsp:nvSpPr>
      <dsp:spPr>
        <a:xfrm rot="10800000">
          <a:off x="835907" y="987"/>
          <a:ext cx="2459880" cy="865253"/>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55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Tahoma" panose="020B0604030504040204" pitchFamily="34" charset="0"/>
              <a:ea typeface="Tahoma" panose="020B0604030504040204" pitchFamily="34" charset="0"/>
              <a:cs typeface="Tahoma" panose="020B0604030504040204" pitchFamily="34" charset="0"/>
            </a:rPr>
            <a:t>Financial redress </a:t>
          </a:r>
        </a:p>
        <a:p>
          <a:pPr marL="0" lvl="0" indent="0" algn="ctr" defTabSz="533400" rtl="0">
            <a:lnSpc>
              <a:spcPct val="90000"/>
            </a:lnSpc>
            <a:spcBef>
              <a:spcPct val="0"/>
            </a:spcBef>
            <a:spcAft>
              <a:spcPct val="35000"/>
            </a:spcAft>
            <a:buNone/>
          </a:pPr>
          <a:r>
            <a:rPr lang="en-GB" sz="1200" kern="1200" dirty="0">
              <a:latin typeface="Tahoma"/>
              <a:ea typeface="Tahoma"/>
              <a:cs typeface="Tahoma"/>
            </a:rPr>
            <a:t> £514,411</a:t>
          </a:r>
        </a:p>
        <a:p>
          <a:pPr marL="0" lvl="0" indent="0" algn="ctr" defTabSz="533400">
            <a:lnSpc>
              <a:spcPct val="90000"/>
            </a:lnSpc>
            <a:spcBef>
              <a:spcPct val="0"/>
            </a:spcBef>
            <a:spcAft>
              <a:spcPct val="35000"/>
            </a:spcAft>
            <a:buNone/>
          </a:pPr>
          <a:r>
            <a:rPr lang="en-GB" sz="1000" b="1" kern="1200" dirty="0">
              <a:latin typeface="Tahoma" panose="020B0604030504040204" pitchFamily="34" charset="0"/>
              <a:ea typeface="Tahoma" panose="020B0604030504040204" pitchFamily="34" charset="0"/>
              <a:cs typeface="Tahoma" panose="020B0604030504040204" pitchFamily="34" charset="0"/>
            </a:rPr>
            <a:t> </a:t>
          </a:r>
          <a:endParaRPr lang="en-GB" sz="1000"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en-GB" sz="1000" kern="1200" dirty="0"/>
        </a:p>
      </dsp:txBody>
      <dsp:txXfrm rot="10800000">
        <a:off x="1052220" y="987"/>
        <a:ext cx="2243567" cy="865253"/>
      </dsp:txXfrm>
    </dsp:sp>
    <dsp:sp modelId="{FEB3DA11-1192-485A-BDAB-44F4B6F4D9BA}">
      <dsp:nvSpPr>
        <dsp:cNvPr id="0" name=""/>
        <dsp:cNvSpPr/>
      </dsp:nvSpPr>
      <dsp:spPr>
        <a:xfrm>
          <a:off x="403280" y="987"/>
          <a:ext cx="865253" cy="8652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5329EC-6C55-4DCC-A56E-706FB9634045}">
      <dsp:nvSpPr>
        <dsp:cNvPr id="0" name=""/>
        <dsp:cNvSpPr/>
      </dsp:nvSpPr>
      <dsp:spPr>
        <a:xfrm rot="10800000">
          <a:off x="861201" y="1124525"/>
          <a:ext cx="2426155" cy="1305304"/>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553" tIns="45720" rIns="85344"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Tahoma"/>
              <a:ea typeface="Tahoma"/>
              <a:cs typeface="Tahoma"/>
            </a:rPr>
            <a:t>Fuel Bank Foundation Partnership </a:t>
          </a:r>
        </a:p>
        <a:p>
          <a:pPr marL="0" lvl="0" indent="0" algn="ctr" defTabSz="533400" rtl="0">
            <a:lnSpc>
              <a:spcPct val="90000"/>
            </a:lnSpc>
            <a:spcBef>
              <a:spcPct val="0"/>
            </a:spcBef>
            <a:spcAft>
              <a:spcPct val="35000"/>
            </a:spcAft>
            <a:buNone/>
          </a:pPr>
          <a:r>
            <a:rPr lang="en-GB" sz="1200" kern="1200" dirty="0">
              <a:latin typeface="Tahoma"/>
              <a:ea typeface="Tahoma"/>
              <a:cs typeface="Tahoma"/>
            </a:rPr>
            <a:t>658 Fuel Bank Vouchers</a:t>
          </a:r>
        </a:p>
        <a:p>
          <a:pPr marL="0" lvl="0" indent="0" algn="ctr" defTabSz="533400" rtl="0">
            <a:lnSpc>
              <a:spcPct val="90000"/>
            </a:lnSpc>
            <a:spcBef>
              <a:spcPct val="0"/>
            </a:spcBef>
            <a:spcAft>
              <a:spcPct val="35000"/>
            </a:spcAft>
            <a:buNone/>
          </a:pPr>
          <a:r>
            <a:rPr lang="en-GB" sz="1200" kern="1200" dirty="0">
              <a:latin typeface="Tahoma"/>
              <a:ea typeface="Tahoma"/>
              <a:cs typeface="Tahoma"/>
            </a:rPr>
            <a:t>Supporting 1608 people in households</a:t>
          </a:r>
        </a:p>
        <a:p>
          <a:pPr marL="0" lvl="0" indent="0" algn="ctr" defTabSz="533400" rtl="0">
            <a:lnSpc>
              <a:spcPct val="90000"/>
            </a:lnSpc>
            <a:spcBef>
              <a:spcPct val="0"/>
            </a:spcBef>
            <a:spcAft>
              <a:spcPct val="35000"/>
            </a:spcAft>
            <a:buNone/>
          </a:pPr>
          <a:r>
            <a:rPr lang="en-GB" sz="1200" kern="1200" dirty="0">
              <a:latin typeface="Tahoma"/>
              <a:ea typeface="Tahoma"/>
              <a:cs typeface="Tahoma"/>
            </a:rPr>
            <a:t>totalling over £30k</a:t>
          </a:r>
        </a:p>
      </dsp:txBody>
      <dsp:txXfrm rot="10800000">
        <a:off x="1187527" y="1124525"/>
        <a:ext cx="2099829" cy="1305304"/>
      </dsp:txXfrm>
    </dsp:sp>
    <dsp:sp modelId="{01743982-89C3-4921-A61F-71EB6EF42F09}">
      <dsp:nvSpPr>
        <dsp:cNvPr id="0" name=""/>
        <dsp:cNvSpPr/>
      </dsp:nvSpPr>
      <dsp:spPr>
        <a:xfrm>
          <a:off x="411711" y="1344551"/>
          <a:ext cx="865253" cy="8652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AC00EA-D77C-46A1-82F5-997EC112386A}">
      <dsp:nvSpPr>
        <dsp:cNvPr id="0" name=""/>
        <dsp:cNvSpPr/>
      </dsp:nvSpPr>
      <dsp:spPr>
        <a:xfrm rot="10800000">
          <a:off x="835907" y="2688114"/>
          <a:ext cx="2459880" cy="865253"/>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55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Tahoma"/>
              <a:ea typeface="Tahoma"/>
              <a:cs typeface="Tahoma"/>
            </a:rPr>
            <a:t>Answered 86% of calls (21,377)</a:t>
          </a:r>
        </a:p>
      </dsp:txBody>
      <dsp:txXfrm rot="10800000">
        <a:off x="1052220" y="2688114"/>
        <a:ext cx="2243567" cy="865253"/>
      </dsp:txXfrm>
    </dsp:sp>
    <dsp:sp modelId="{EAC94943-CAB3-4219-BACE-23FB77193859}">
      <dsp:nvSpPr>
        <dsp:cNvPr id="0" name=""/>
        <dsp:cNvSpPr/>
      </dsp:nvSpPr>
      <dsp:spPr>
        <a:xfrm>
          <a:off x="403280" y="2688114"/>
          <a:ext cx="865253" cy="86525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DAA5A-3682-418F-A254-3FC045F2984D}">
      <dsp:nvSpPr>
        <dsp:cNvPr id="0" name=""/>
        <dsp:cNvSpPr/>
      </dsp:nvSpPr>
      <dsp:spPr>
        <a:xfrm>
          <a:off x="0" y="179266"/>
          <a:ext cx="1522732" cy="91363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Tahoma" panose="020B0604030504040204" pitchFamily="34" charset="0"/>
              <a:ea typeface="Tahoma" panose="020B0604030504040204" pitchFamily="34" charset="0"/>
              <a:cs typeface="Tahoma" panose="020B0604030504040204" pitchFamily="34" charset="0"/>
            </a:rPr>
            <a:t>92% satisfied or very satisfied with overall quality of service</a:t>
          </a:r>
        </a:p>
      </dsp:txBody>
      <dsp:txXfrm>
        <a:off x="0" y="179266"/>
        <a:ext cx="1522732" cy="913639"/>
      </dsp:txXfrm>
    </dsp:sp>
    <dsp:sp modelId="{D630099E-7BE2-4872-88F0-AE2C26269174}">
      <dsp:nvSpPr>
        <dsp:cNvPr id="0" name=""/>
        <dsp:cNvSpPr/>
      </dsp:nvSpPr>
      <dsp:spPr>
        <a:xfrm>
          <a:off x="1675006" y="179266"/>
          <a:ext cx="1522732" cy="91363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Tahoma" panose="020B0604030504040204" pitchFamily="34" charset="0"/>
              <a:ea typeface="Tahoma" panose="020B0604030504040204" pitchFamily="34" charset="0"/>
              <a:cs typeface="Tahoma" panose="020B0604030504040204" pitchFamily="34" charset="0"/>
            </a:rPr>
            <a:t>92% happy with length of time to deal with problem</a:t>
          </a:r>
        </a:p>
      </dsp:txBody>
      <dsp:txXfrm>
        <a:off x="1675006" y="179266"/>
        <a:ext cx="1522732" cy="913639"/>
      </dsp:txXfrm>
    </dsp:sp>
    <dsp:sp modelId="{C7853EEE-3FE1-43CF-8E09-1377705E6A00}">
      <dsp:nvSpPr>
        <dsp:cNvPr id="0" name=""/>
        <dsp:cNvSpPr/>
      </dsp:nvSpPr>
      <dsp:spPr>
        <a:xfrm>
          <a:off x="3350012" y="179266"/>
          <a:ext cx="1522732" cy="91363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Tahoma" panose="020B0604030504040204" pitchFamily="34" charset="0"/>
              <a:ea typeface="Tahoma" panose="020B0604030504040204" pitchFamily="34" charset="0"/>
              <a:cs typeface="Tahoma" panose="020B0604030504040204" pitchFamily="34" charset="0"/>
            </a:rPr>
            <a:t>85% satisfied with outcome</a:t>
          </a:r>
        </a:p>
      </dsp:txBody>
      <dsp:txXfrm>
        <a:off x="3350012" y="179266"/>
        <a:ext cx="1522732" cy="913639"/>
      </dsp:txXfrm>
    </dsp:sp>
    <dsp:sp modelId="{99C97201-847E-4CAE-AB3B-D34AC900B04C}">
      <dsp:nvSpPr>
        <dsp:cNvPr id="0" name=""/>
        <dsp:cNvSpPr/>
      </dsp:nvSpPr>
      <dsp:spPr>
        <a:xfrm>
          <a:off x="837503" y="1245179"/>
          <a:ext cx="1522732" cy="91363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Tahoma" panose="020B0604030504040204" pitchFamily="34" charset="0"/>
              <a:ea typeface="Tahoma" panose="020B0604030504040204" pitchFamily="34" charset="0"/>
              <a:cs typeface="Tahoma" panose="020B0604030504040204" pitchFamily="34" charset="0"/>
            </a:rPr>
            <a:t>79% felt EHU helped them find a way forward </a:t>
          </a:r>
        </a:p>
      </dsp:txBody>
      <dsp:txXfrm>
        <a:off x="837503" y="1245179"/>
        <a:ext cx="1522732" cy="913639"/>
      </dsp:txXfrm>
    </dsp:sp>
    <dsp:sp modelId="{F86FB8D0-38FA-4F81-9D29-19897F136315}">
      <dsp:nvSpPr>
        <dsp:cNvPr id="0" name=""/>
        <dsp:cNvSpPr/>
      </dsp:nvSpPr>
      <dsp:spPr>
        <a:xfrm>
          <a:off x="2512509" y="1245179"/>
          <a:ext cx="1522732" cy="91363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a:latin typeface="Tahoma" panose="020B0604030504040204" pitchFamily="34" charset="0"/>
              <a:ea typeface="Tahoma" panose="020B0604030504040204" pitchFamily="34" charset="0"/>
              <a:cs typeface="Tahoma" panose="020B0604030504040204" pitchFamily="34" charset="0"/>
            </a:rPr>
            <a:t>56% felt their mental health and well being improved after support </a:t>
          </a:r>
        </a:p>
      </dsp:txBody>
      <dsp:txXfrm>
        <a:off x="2512509" y="1245179"/>
        <a:ext cx="1522732" cy="9136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DA86F-765C-4A19-A2D2-795E900BD6BC}">
      <dsp:nvSpPr>
        <dsp:cNvPr id="0" name=""/>
        <dsp:cNvSpPr/>
      </dsp:nvSpPr>
      <dsp:spPr>
        <a:xfrm>
          <a:off x="2474161" y="2244"/>
          <a:ext cx="595957"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High demand</a:t>
          </a:r>
          <a:endParaRPr lang="en-GB" sz="800" kern="1200" dirty="0"/>
        </a:p>
      </dsp:txBody>
      <dsp:txXfrm>
        <a:off x="2474161" y="2244"/>
        <a:ext cx="595957" cy="595957"/>
      </dsp:txXfrm>
    </dsp:sp>
    <dsp:sp modelId="{BBE62555-2933-4078-8159-DAEEBA7A730D}">
      <dsp:nvSpPr>
        <dsp:cNvPr id="0" name=""/>
        <dsp:cNvSpPr/>
      </dsp:nvSpPr>
      <dsp:spPr>
        <a:xfrm>
          <a:off x="523837" y="57483"/>
          <a:ext cx="3321773" cy="3321773"/>
        </a:xfrm>
        <a:prstGeom prst="circularArrow">
          <a:avLst>
            <a:gd name="adj1" fmla="val 3498"/>
            <a:gd name="adj2" fmla="val 216924"/>
            <a:gd name="adj3" fmla="val 19269497"/>
            <a:gd name="adj4" fmla="val 18313578"/>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5BC8A-E55A-428D-8EC1-FA23388ED868}">
      <dsp:nvSpPr>
        <dsp:cNvPr id="0" name=""/>
        <dsp:cNvSpPr/>
      </dsp:nvSpPr>
      <dsp:spPr>
        <a:xfrm>
          <a:off x="3304892" y="832975"/>
          <a:ext cx="595957"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Over 80% of complaints are priority – urgent support needed</a:t>
          </a:r>
          <a:endParaRPr lang="en-GB" sz="800" kern="1200" dirty="0"/>
        </a:p>
      </dsp:txBody>
      <dsp:txXfrm>
        <a:off x="3304892" y="832975"/>
        <a:ext cx="595957" cy="595957"/>
      </dsp:txXfrm>
    </dsp:sp>
    <dsp:sp modelId="{6F1622AC-76AD-4291-8343-496F306CD777}">
      <dsp:nvSpPr>
        <dsp:cNvPr id="0" name=""/>
        <dsp:cNvSpPr/>
      </dsp:nvSpPr>
      <dsp:spPr>
        <a:xfrm>
          <a:off x="523837" y="57483"/>
          <a:ext cx="3321773" cy="3321773"/>
        </a:xfrm>
        <a:prstGeom prst="circularArrow">
          <a:avLst>
            <a:gd name="adj1" fmla="val 3498"/>
            <a:gd name="adj2" fmla="val 216924"/>
            <a:gd name="adj3" fmla="val 435199"/>
            <a:gd name="adj4" fmla="val 2094787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F50EA-27DB-47C6-A784-B96DDADA6777}">
      <dsp:nvSpPr>
        <dsp:cNvPr id="0" name=""/>
        <dsp:cNvSpPr/>
      </dsp:nvSpPr>
      <dsp:spPr>
        <a:xfrm>
          <a:off x="3304892" y="2007806"/>
          <a:ext cx="595957"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High call volumes and call queues</a:t>
          </a:r>
          <a:endParaRPr lang="en-GB" sz="800" kern="1200" dirty="0"/>
        </a:p>
      </dsp:txBody>
      <dsp:txXfrm>
        <a:off x="3304892" y="2007806"/>
        <a:ext cx="595957" cy="595957"/>
      </dsp:txXfrm>
    </dsp:sp>
    <dsp:sp modelId="{0A262814-FBB3-4A5D-B59F-2778FCB3A570}">
      <dsp:nvSpPr>
        <dsp:cNvPr id="0" name=""/>
        <dsp:cNvSpPr/>
      </dsp:nvSpPr>
      <dsp:spPr>
        <a:xfrm>
          <a:off x="523837" y="57483"/>
          <a:ext cx="3321773" cy="3321773"/>
        </a:xfrm>
        <a:prstGeom prst="circularArrow">
          <a:avLst>
            <a:gd name="adj1" fmla="val 3498"/>
            <a:gd name="adj2" fmla="val 216924"/>
            <a:gd name="adj3" fmla="val 3069497"/>
            <a:gd name="adj4" fmla="val 2113578"/>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13A25-22AE-4BC3-9170-B74C13D4C612}">
      <dsp:nvSpPr>
        <dsp:cNvPr id="0" name=""/>
        <dsp:cNvSpPr/>
      </dsp:nvSpPr>
      <dsp:spPr>
        <a:xfrm>
          <a:off x="2474161" y="2838538"/>
          <a:ext cx="595957"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Different supplier response rates</a:t>
          </a:r>
          <a:endParaRPr lang="en-GB" sz="800" kern="1200" dirty="0"/>
        </a:p>
      </dsp:txBody>
      <dsp:txXfrm>
        <a:off x="2474161" y="2838538"/>
        <a:ext cx="595957" cy="595957"/>
      </dsp:txXfrm>
    </dsp:sp>
    <dsp:sp modelId="{44CF1E48-D15B-42BF-8470-1F0C3C1D8909}">
      <dsp:nvSpPr>
        <dsp:cNvPr id="0" name=""/>
        <dsp:cNvSpPr/>
      </dsp:nvSpPr>
      <dsp:spPr>
        <a:xfrm>
          <a:off x="523837" y="57483"/>
          <a:ext cx="3321773" cy="3321773"/>
        </a:xfrm>
        <a:prstGeom prst="circularArrow">
          <a:avLst>
            <a:gd name="adj1" fmla="val 3498"/>
            <a:gd name="adj2" fmla="val 216924"/>
            <a:gd name="adj3" fmla="val 5835199"/>
            <a:gd name="adj4" fmla="val 474787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C3C99-86AD-4EBD-8FB1-81FED88DC2C9}">
      <dsp:nvSpPr>
        <dsp:cNvPr id="0" name=""/>
        <dsp:cNvSpPr/>
      </dsp:nvSpPr>
      <dsp:spPr>
        <a:xfrm>
          <a:off x="1299330" y="2838538"/>
          <a:ext cx="595957"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Upsetting nature of people’s circumstances</a:t>
          </a:r>
          <a:endParaRPr lang="en-GB" sz="800" kern="1200" dirty="0"/>
        </a:p>
      </dsp:txBody>
      <dsp:txXfrm>
        <a:off x="1299330" y="2838538"/>
        <a:ext cx="595957" cy="595957"/>
      </dsp:txXfrm>
    </dsp:sp>
    <dsp:sp modelId="{84DE0C42-E2CC-4620-AEE6-BD8E1599D781}">
      <dsp:nvSpPr>
        <dsp:cNvPr id="0" name=""/>
        <dsp:cNvSpPr/>
      </dsp:nvSpPr>
      <dsp:spPr>
        <a:xfrm>
          <a:off x="523837" y="57483"/>
          <a:ext cx="3321773" cy="3321773"/>
        </a:xfrm>
        <a:prstGeom prst="circularArrow">
          <a:avLst>
            <a:gd name="adj1" fmla="val 3498"/>
            <a:gd name="adj2" fmla="val 216924"/>
            <a:gd name="adj3" fmla="val 8469497"/>
            <a:gd name="adj4" fmla="val 7513578"/>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F63FD-5E60-4BD8-9ADB-68BF55AE8FF9}">
      <dsp:nvSpPr>
        <dsp:cNvPr id="0" name=""/>
        <dsp:cNvSpPr/>
      </dsp:nvSpPr>
      <dsp:spPr>
        <a:xfrm>
          <a:off x="160781" y="2007806"/>
          <a:ext cx="1211592"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Achieving tangible change or outcomes more challenging </a:t>
          </a:r>
          <a:endParaRPr lang="en-GB" sz="800" kern="1200" dirty="0"/>
        </a:p>
      </dsp:txBody>
      <dsp:txXfrm>
        <a:off x="160781" y="2007806"/>
        <a:ext cx="1211592" cy="595957"/>
      </dsp:txXfrm>
    </dsp:sp>
    <dsp:sp modelId="{279E3752-7F79-4E6D-8170-142623D960E7}">
      <dsp:nvSpPr>
        <dsp:cNvPr id="0" name=""/>
        <dsp:cNvSpPr/>
      </dsp:nvSpPr>
      <dsp:spPr>
        <a:xfrm>
          <a:off x="523837" y="57483"/>
          <a:ext cx="3321773" cy="3321773"/>
        </a:xfrm>
        <a:prstGeom prst="circularArrow">
          <a:avLst>
            <a:gd name="adj1" fmla="val 3498"/>
            <a:gd name="adj2" fmla="val 216924"/>
            <a:gd name="adj3" fmla="val 11235199"/>
            <a:gd name="adj4" fmla="val 1014787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EB97B-6E9A-40BE-83B0-2F517FDBA38D}">
      <dsp:nvSpPr>
        <dsp:cNvPr id="0" name=""/>
        <dsp:cNvSpPr/>
      </dsp:nvSpPr>
      <dsp:spPr>
        <a:xfrm>
          <a:off x="350471" y="832975"/>
          <a:ext cx="832212"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Fire fighting and struggling to reach more complex casework</a:t>
          </a:r>
          <a:endParaRPr lang="en-GB" sz="800" kern="1200" dirty="0"/>
        </a:p>
      </dsp:txBody>
      <dsp:txXfrm>
        <a:off x="350471" y="832975"/>
        <a:ext cx="832212" cy="595957"/>
      </dsp:txXfrm>
    </dsp:sp>
    <dsp:sp modelId="{D5F75D93-753D-43FB-9E2D-63CBCB1F24E4}">
      <dsp:nvSpPr>
        <dsp:cNvPr id="0" name=""/>
        <dsp:cNvSpPr/>
      </dsp:nvSpPr>
      <dsp:spPr>
        <a:xfrm>
          <a:off x="523837" y="57483"/>
          <a:ext cx="3321773" cy="3321773"/>
        </a:xfrm>
        <a:prstGeom prst="circularArrow">
          <a:avLst>
            <a:gd name="adj1" fmla="val 3498"/>
            <a:gd name="adj2" fmla="val 216924"/>
            <a:gd name="adj3" fmla="val 13869497"/>
            <a:gd name="adj4" fmla="val 12913578"/>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0D075-8785-4218-947D-FCD193D2F0C7}">
      <dsp:nvSpPr>
        <dsp:cNvPr id="0" name=""/>
        <dsp:cNvSpPr/>
      </dsp:nvSpPr>
      <dsp:spPr>
        <a:xfrm>
          <a:off x="1299330" y="2244"/>
          <a:ext cx="595957" cy="59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High </a:t>
          </a:r>
          <a:r>
            <a:rPr lang="en-US" sz="800" kern="1200" dirty="0" err="1"/>
            <a:t>liveloads</a:t>
          </a:r>
          <a:r>
            <a:rPr lang="en-US" sz="800" kern="1200" dirty="0"/>
            <a:t> (average 77)</a:t>
          </a:r>
          <a:endParaRPr lang="en-GB" sz="800" kern="1200" dirty="0"/>
        </a:p>
      </dsp:txBody>
      <dsp:txXfrm>
        <a:off x="1299330" y="2244"/>
        <a:ext cx="595957" cy="595957"/>
      </dsp:txXfrm>
    </dsp:sp>
    <dsp:sp modelId="{C663030A-F4FC-41F1-9824-AE0DD0CE17F6}">
      <dsp:nvSpPr>
        <dsp:cNvPr id="0" name=""/>
        <dsp:cNvSpPr/>
      </dsp:nvSpPr>
      <dsp:spPr>
        <a:xfrm>
          <a:off x="523837" y="57483"/>
          <a:ext cx="3321773" cy="3321773"/>
        </a:xfrm>
        <a:prstGeom prst="circularArrow">
          <a:avLst>
            <a:gd name="adj1" fmla="val 3498"/>
            <a:gd name="adj2" fmla="val 216924"/>
            <a:gd name="adj3" fmla="val 16635199"/>
            <a:gd name="adj4" fmla="val 15547876"/>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AAB5-F3A8-4CC9-A4FE-28EB14591023}">
      <dsp:nvSpPr>
        <dsp:cNvPr id="0" name=""/>
        <dsp:cNvSpPr/>
      </dsp:nvSpPr>
      <dsp:spPr>
        <a:xfrm rot="10800000">
          <a:off x="1439288" y="2884"/>
          <a:ext cx="5063893" cy="65518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1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Enabling domestic consumers to continue their advice journey in a safe and trusted environment within the EHU</a:t>
          </a:r>
        </a:p>
      </dsp:txBody>
      <dsp:txXfrm rot="10800000">
        <a:off x="1603084" y="2884"/>
        <a:ext cx="4900097" cy="655184"/>
      </dsp:txXfrm>
    </dsp:sp>
    <dsp:sp modelId="{97F557AF-0464-4A8C-8985-9739AD91B11F}">
      <dsp:nvSpPr>
        <dsp:cNvPr id="0" name=""/>
        <dsp:cNvSpPr/>
      </dsp:nvSpPr>
      <dsp:spPr>
        <a:xfrm>
          <a:off x="1111695" y="2884"/>
          <a:ext cx="655184" cy="6551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38170-0EE2-4D8B-A801-F4ABB390119C}">
      <dsp:nvSpPr>
        <dsp:cNvPr id="0" name=""/>
        <dsp:cNvSpPr/>
      </dsp:nvSpPr>
      <dsp:spPr>
        <a:xfrm rot="10800000">
          <a:off x="1439288" y="853645"/>
          <a:ext cx="5063893" cy="65518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1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Delivering a person-centred approach </a:t>
          </a:r>
          <a:endParaRPr lang="en-GB" sz="1400" kern="1200" dirty="0"/>
        </a:p>
      </dsp:txBody>
      <dsp:txXfrm rot="10800000">
        <a:off x="1603084" y="853645"/>
        <a:ext cx="4900097" cy="655184"/>
      </dsp:txXfrm>
    </dsp:sp>
    <dsp:sp modelId="{12C3DF44-3924-4751-B315-4977C8EDF52C}">
      <dsp:nvSpPr>
        <dsp:cNvPr id="0" name=""/>
        <dsp:cNvSpPr/>
      </dsp:nvSpPr>
      <dsp:spPr>
        <a:xfrm>
          <a:off x="1111695" y="853645"/>
          <a:ext cx="655184" cy="6551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3F0DE-CA59-498C-A6F3-46A2F4B2E805}">
      <dsp:nvSpPr>
        <dsp:cNvPr id="0" name=""/>
        <dsp:cNvSpPr/>
      </dsp:nvSpPr>
      <dsp:spPr>
        <a:xfrm rot="10800000">
          <a:off x="1439288" y="1704407"/>
          <a:ext cx="5063893" cy="65518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1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Helping consumers find a way forward in response to the rising cost of living</a:t>
          </a:r>
          <a:endParaRPr lang="en-GB" sz="1400" kern="1200" dirty="0"/>
        </a:p>
      </dsp:txBody>
      <dsp:txXfrm rot="10800000">
        <a:off x="1603084" y="1704407"/>
        <a:ext cx="4900097" cy="655184"/>
      </dsp:txXfrm>
    </dsp:sp>
    <dsp:sp modelId="{B2B9CF9A-7491-4362-9756-EE9A07C5F19C}">
      <dsp:nvSpPr>
        <dsp:cNvPr id="0" name=""/>
        <dsp:cNvSpPr/>
      </dsp:nvSpPr>
      <dsp:spPr>
        <a:xfrm>
          <a:off x="1111695" y="1704407"/>
          <a:ext cx="655184" cy="6551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99AD89-6963-4FBD-BCE3-D4F156ABA510}">
      <dsp:nvSpPr>
        <dsp:cNvPr id="0" name=""/>
        <dsp:cNvSpPr/>
      </dsp:nvSpPr>
      <dsp:spPr>
        <a:xfrm rot="10800000">
          <a:off x="1439288" y="2555169"/>
          <a:ext cx="5063893" cy="65518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1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Reducing repeat demand for EHU services by ensuring sustainable payment plans </a:t>
          </a:r>
        </a:p>
      </dsp:txBody>
      <dsp:txXfrm rot="10800000">
        <a:off x="1603084" y="2555169"/>
        <a:ext cx="4900097" cy="655184"/>
      </dsp:txXfrm>
    </dsp:sp>
    <dsp:sp modelId="{6AAD3729-2425-45C9-B5C4-7E69FEBC89F1}">
      <dsp:nvSpPr>
        <dsp:cNvPr id="0" name=""/>
        <dsp:cNvSpPr/>
      </dsp:nvSpPr>
      <dsp:spPr>
        <a:xfrm>
          <a:off x="1111695" y="2555169"/>
          <a:ext cx="655184" cy="6551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BCF005-DD30-4E6C-BA9D-9573C24B500A}">
      <dsp:nvSpPr>
        <dsp:cNvPr id="0" name=""/>
        <dsp:cNvSpPr/>
      </dsp:nvSpPr>
      <dsp:spPr>
        <a:xfrm rot="10800000">
          <a:off x="1439288" y="3405931"/>
          <a:ext cx="5063893" cy="655184"/>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18"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Enabling access to advice and maximise scope for smooth referral arrangements</a:t>
          </a:r>
          <a:endParaRPr lang="en-GB" sz="1400" kern="1200" dirty="0"/>
        </a:p>
      </dsp:txBody>
      <dsp:txXfrm rot="10800000">
        <a:off x="1603084" y="3405931"/>
        <a:ext cx="4900097" cy="655184"/>
      </dsp:txXfrm>
    </dsp:sp>
    <dsp:sp modelId="{395C6057-2264-409C-B1C3-2E351C7B3558}">
      <dsp:nvSpPr>
        <dsp:cNvPr id="0" name=""/>
        <dsp:cNvSpPr/>
      </dsp:nvSpPr>
      <dsp:spPr>
        <a:xfrm>
          <a:off x="1111695" y="3405931"/>
          <a:ext cx="655184" cy="6551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4DE35-2792-43F7-A25B-3E15E4FEE54C}">
      <dsp:nvSpPr>
        <dsp:cNvPr id="0" name=""/>
        <dsp:cNvSpPr/>
      </dsp:nvSpPr>
      <dsp:spPr>
        <a:xfrm rot="10800000">
          <a:off x="1501088" y="1416"/>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dirty="0"/>
            <a:t>Benefit check and advice on unclaimed benefits</a:t>
          </a:r>
        </a:p>
      </dsp:txBody>
      <dsp:txXfrm rot="10800000">
        <a:off x="1600658" y="1416"/>
        <a:ext cx="5464665" cy="398282"/>
      </dsp:txXfrm>
    </dsp:sp>
    <dsp:sp modelId="{D2FB92E2-80D4-42EC-97BE-7B52EBDF547D}">
      <dsp:nvSpPr>
        <dsp:cNvPr id="0" name=""/>
        <dsp:cNvSpPr/>
      </dsp:nvSpPr>
      <dsp:spPr>
        <a:xfrm>
          <a:off x="1301947" y="1416"/>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7D16B-610D-4C01-B4C9-2B16523839F1}">
      <dsp:nvSpPr>
        <dsp:cNvPr id="0" name=""/>
        <dsp:cNvSpPr/>
      </dsp:nvSpPr>
      <dsp:spPr>
        <a:xfrm rot="10800000">
          <a:off x="1501088" y="518589"/>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Income maximisation – find ways to maximise income and reduce spending</a:t>
          </a:r>
        </a:p>
      </dsp:txBody>
      <dsp:txXfrm rot="10800000">
        <a:off x="1600658" y="518589"/>
        <a:ext cx="5464665" cy="398282"/>
      </dsp:txXfrm>
    </dsp:sp>
    <dsp:sp modelId="{698BC4FF-3E20-4FB2-AE6B-A63652F7BDF4}">
      <dsp:nvSpPr>
        <dsp:cNvPr id="0" name=""/>
        <dsp:cNvSpPr/>
      </dsp:nvSpPr>
      <dsp:spPr>
        <a:xfrm>
          <a:off x="1301947" y="518589"/>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9DA38-01B7-432C-A5A1-EF24E9C557D2}">
      <dsp:nvSpPr>
        <dsp:cNvPr id="0" name=""/>
        <dsp:cNvSpPr/>
      </dsp:nvSpPr>
      <dsp:spPr>
        <a:xfrm rot="10800000">
          <a:off x="1501088" y="1035762"/>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Help with Income &amp; Expenditure to agree on an affordable repayment plan</a:t>
          </a:r>
        </a:p>
      </dsp:txBody>
      <dsp:txXfrm rot="10800000">
        <a:off x="1600658" y="1035762"/>
        <a:ext cx="5464665" cy="398282"/>
      </dsp:txXfrm>
    </dsp:sp>
    <dsp:sp modelId="{C7ED59EE-9AB2-4F2C-BEA0-5FA700F6599E}">
      <dsp:nvSpPr>
        <dsp:cNvPr id="0" name=""/>
        <dsp:cNvSpPr/>
      </dsp:nvSpPr>
      <dsp:spPr>
        <a:xfrm>
          <a:off x="1301947" y="1035762"/>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9ACE96-E13E-4CCE-9F22-6DD7DE49777C}">
      <dsp:nvSpPr>
        <dsp:cNvPr id="0" name=""/>
        <dsp:cNvSpPr/>
      </dsp:nvSpPr>
      <dsp:spPr>
        <a:xfrm rot="10800000">
          <a:off x="1501088" y="1552936"/>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Identify any grants consumers may be eligible for</a:t>
          </a:r>
        </a:p>
      </dsp:txBody>
      <dsp:txXfrm rot="10800000">
        <a:off x="1600658" y="1552936"/>
        <a:ext cx="5464665" cy="398282"/>
      </dsp:txXfrm>
    </dsp:sp>
    <dsp:sp modelId="{6A08FC25-DEE2-4C54-8CD1-3189CCA2A4AE}">
      <dsp:nvSpPr>
        <dsp:cNvPr id="0" name=""/>
        <dsp:cNvSpPr/>
      </dsp:nvSpPr>
      <dsp:spPr>
        <a:xfrm>
          <a:off x="1301947" y="1552936"/>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C4987-0CB1-4602-937A-AD6C0BABF79F}">
      <dsp:nvSpPr>
        <dsp:cNvPr id="0" name=""/>
        <dsp:cNvSpPr/>
      </dsp:nvSpPr>
      <dsp:spPr>
        <a:xfrm rot="10800000">
          <a:off x="1501088" y="2070109"/>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Initial debt assessment and identification of emergencies such eviction or bailiff action</a:t>
          </a:r>
        </a:p>
      </dsp:txBody>
      <dsp:txXfrm rot="10800000">
        <a:off x="1600658" y="2070109"/>
        <a:ext cx="5464665" cy="398282"/>
      </dsp:txXfrm>
    </dsp:sp>
    <dsp:sp modelId="{61F3D01A-70CC-4FEB-BF68-E9C8CCE79CB9}">
      <dsp:nvSpPr>
        <dsp:cNvPr id="0" name=""/>
        <dsp:cNvSpPr/>
      </dsp:nvSpPr>
      <dsp:spPr>
        <a:xfrm>
          <a:off x="1301947" y="2070109"/>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D16C1-B241-4DB8-A6E0-70403583ECD2}">
      <dsp:nvSpPr>
        <dsp:cNvPr id="0" name=""/>
        <dsp:cNvSpPr/>
      </dsp:nvSpPr>
      <dsp:spPr>
        <a:xfrm rot="10800000">
          <a:off x="1501088" y="2587282"/>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Help access crisis support if you can’t afford the essentials</a:t>
          </a:r>
        </a:p>
      </dsp:txBody>
      <dsp:txXfrm rot="10800000">
        <a:off x="1600658" y="2587282"/>
        <a:ext cx="5464665" cy="398282"/>
      </dsp:txXfrm>
    </dsp:sp>
    <dsp:sp modelId="{A872F8B1-3133-443A-9FB8-D208BBB310C1}">
      <dsp:nvSpPr>
        <dsp:cNvPr id="0" name=""/>
        <dsp:cNvSpPr/>
      </dsp:nvSpPr>
      <dsp:spPr>
        <a:xfrm>
          <a:off x="1301947" y="2587282"/>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808F9-5851-4610-A914-508DF0DB7694}">
      <dsp:nvSpPr>
        <dsp:cNvPr id="0" name=""/>
        <dsp:cNvSpPr/>
      </dsp:nvSpPr>
      <dsp:spPr>
        <a:xfrm rot="10800000">
          <a:off x="1501088" y="3104456"/>
          <a:ext cx="5564235" cy="398282"/>
        </a:xfrm>
        <a:prstGeom prst="homePlat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632"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t>Find local support and arrange a formal referral where possible</a:t>
          </a:r>
        </a:p>
      </dsp:txBody>
      <dsp:txXfrm rot="10800000">
        <a:off x="1600658" y="3104456"/>
        <a:ext cx="5464665" cy="398282"/>
      </dsp:txXfrm>
    </dsp:sp>
    <dsp:sp modelId="{365CC500-70D4-4902-BE4B-53E52393DBF1}">
      <dsp:nvSpPr>
        <dsp:cNvPr id="0" name=""/>
        <dsp:cNvSpPr/>
      </dsp:nvSpPr>
      <dsp:spPr>
        <a:xfrm>
          <a:off x="1301947" y="3104456"/>
          <a:ext cx="398282" cy="39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8C1C4-89B9-407C-B67F-5C965BE01205}">
      <dsp:nvSpPr>
        <dsp:cNvPr id="0" name=""/>
        <dsp:cNvSpPr/>
      </dsp:nvSpPr>
      <dsp:spPr>
        <a:xfrm>
          <a:off x="2926377" y="426131"/>
          <a:ext cx="807136" cy="807136"/>
        </a:xfrm>
        <a:prstGeom prst="rect">
          <a:avLst/>
        </a:prstGeom>
        <a:solidFill>
          <a:srgbClr val="008D9B"/>
        </a:solid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Tahoma" panose="020B0604030504040204" pitchFamily="34" charset="0"/>
              <a:ea typeface="Tahoma" panose="020B0604030504040204" pitchFamily="34" charset="0"/>
              <a:cs typeface="Tahoma" panose="020B0604030504040204" pitchFamily="34" charset="0"/>
            </a:rPr>
            <a:t>Financial</a:t>
          </a:r>
        </a:p>
        <a:p>
          <a:pPr marL="0" lvl="0" indent="0" algn="ctr" defTabSz="444500">
            <a:lnSpc>
              <a:spcPct val="90000"/>
            </a:lnSpc>
            <a:spcBef>
              <a:spcPct val="0"/>
            </a:spcBef>
            <a:spcAft>
              <a:spcPct val="35000"/>
            </a:spcAft>
            <a:buNone/>
          </a:pPr>
          <a:r>
            <a:rPr lang="en-US" sz="1000" b="1" kern="1200" dirty="0">
              <a:latin typeface="Tahoma" panose="020B0604030504040204" pitchFamily="34" charset="0"/>
              <a:ea typeface="Tahoma" panose="020B0604030504040204" pitchFamily="34" charset="0"/>
              <a:cs typeface="Tahoma" panose="020B0604030504040204" pitchFamily="34" charset="0"/>
            </a:rPr>
            <a:t>potential gain £17,167</a:t>
          </a:r>
          <a:endParaRPr lang="en-GB" sz="1000" b="1" kern="1200" dirty="0">
            <a:latin typeface="Tahoma" panose="020B0604030504040204" pitchFamily="34" charset="0"/>
            <a:ea typeface="Tahoma" panose="020B0604030504040204" pitchFamily="34" charset="0"/>
            <a:cs typeface="Tahoma" panose="020B0604030504040204" pitchFamily="34" charset="0"/>
          </a:endParaRPr>
        </a:p>
      </dsp:txBody>
      <dsp:txXfrm>
        <a:off x="2926377" y="426131"/>
        <a:ext cx="807136" cy="807136"/>
      </dsp:txXfrm>
    </dsp:sp>
    <dsp:sp modelId="{4C0A81AA-3A9F-4BB2-8AC1-DC74B2928C33}">
      <dsp:nvSpPr>
        <dsp:cNvPr id="0" name=""/>
        <dsp:cNvSpPr/>
      </dsp:nvSpPr>
      <dsp:spPr>
        <a:xfrm>
          <a:off x="1840470" y="-291"/>
          <a:ext cx="1659982" cy="1659982"/>
        </a:xfrm>
        <a:prstGeom prst="circularArrow">
          <a:avLst>
            <a:gd name="adj1" fmla="val 9482"/>
            <a:gd name="adj2" fmla="val 684839"/>
            <a:gd name="adj3" fmla="val 7851341"/>
            <a:gd name="adj4" fmla="val 2263820"/>
            <a:gd name="adj5" fmla="val 11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9DCEE-A633-4BF6-89BC-EA559E8013BE}">
      <dsp:nvSpPr>
        <dsp:cNvPr id="0" name=""/>
        <dsp:cNvSpPr/>
      </dsp:nvSpPr>
      <dsp:spPr>
        <a:xfrm>
          <a:off x="1607409" y="426131"/>
          <a:ext cx="807136" cy="807136"/>
        </a:xfrm>
        <a:prstGeom prst="rect">
          <a:avLst/>
        </a:prstGeom>
        <a:solidFill>
          <a:srgbClr val="008D9B"/>
        </a:solid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Tahoma" panose="020B0604030504040204" pitchFamily="34" charset="0"/>
              <a:ea typeface="Tahoma" panose="020B0604030504040204" pitchFamily="34" charset="0"/>
              <a:cs typeface="Tahoma" panose="020B0604030504040204" pitchFamily="34" charset="0"/>
            </a:rPr>
            <a:t>104 consumers supported</a:t>
          </a:r>
          <a:endParaRPr lang="en-GB" sz="1000" b="1" kern="1200" dirty="0">
            <a:latin typeface="Tahoma" panose="020B0604030504040204" pitchFamily="34" charset="0"/>
            <a:ea typeface="Tahoma" panose="020B0604030504040204" pitchFamily="34" charset="0"/>
            <a:cs typeface="Tahoma" panose="020B0604030504040204" pitchFamily="34" charset="0"/>
          </a:endParaRPr>
        </a:p>
      </dsp:txBody>
      <dsp:txXfrm>
        <a:off x="1607409" y="426131"/>
        <a:ext cx="807136" cy="807136"/>
      </dsp:txXfrm>
    </dsp:sp>
    <dsp:sp modelId="{B98B90CB-0762-4B5A-8FD9-A1AE8568927B}">
      <dsp:nvSpPr>
        <dsp:cNvPr id="0" name=""/>
        <dsp:cNvSpPr/>
      </dsp:nvSpPr>
      <dsp:spPr>
        <a:xfrm>
          <a:off x="1840470" y="-291"/>
          <a:ext cx="1659982" cy="1659982"/>
        </a:xfrm>
        <a:prstGeom prst="circularArrow">
          <a:avLst>
            <a:gd name="adj1" fmla="val 9482"/>
            <a:gd name="adj2" fmla="val 684839"/>
            <a:gd name="adj3" fmla="val 18651341"/>
            <a:gd name="adj4" fmla="val 13063820"/>
            <a:gd name="adj5" fmla="val 11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60F3B-9C7C-4517-B95F-EBCE6EEFF05C}">
      <dsp:nvSpPr>
        <dsp:cNvPr id="0" name=""/>
        <dsp:cNvSpPr/>
      </dsp:nvSpPr>
      <dsp:spPr>
        <a:xfrm>
          <a:off x="42" y="28997"/>
          <a:ext cx="4087490" cy="5472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BENEFITS of the project:</a:t>
          </a:r>
        </a:p>
      </dsp:txBody>
      <dsp:txXfrm>
        <a:off x="42" y="28997"/>
        <a:ext cx="4087490" cy="547200"/>
      </dsp:txXfrm>
    </dsp:sp>
    <dsp:sp modelId="{CBFA0976-1105-4AF2-97E7-4490D36AD406}">
      <dsp:nvSpPr>
        <dsp:cNvPr id="0" name=""/>
        <dsp:cNvSpPr/>
      </dsp:nvSpPr>
      <dsp:spPr>
        <a:xfrm>
          <a:off x="42" y="576197"/>
          <a:ext cx="4087490" cy="398985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ct val="15000"/>
            </a:spcAft>
            <a:buChar char="•"/>
          </a:pPr>
          <a:r>
            <a:rPr lang="en-US" sz="1400" kern="1200" dirty="0"/>
            <a:t>Advice on disability benefits PIP/ADP, Discretionary Housing Payment and Council Tax Support/Reduction</a:t>
          </a:r>
        </a:p>
        <a:p>
          <a:pPr marL="114300" lvl="1" indent="-114300" algn="l" defTabSz="622300">
            <a:lnSpc>
              <a:spcPct val="100000"/>
            </a:lnSpc>
            <a:spcBef>
              <a:spcPct val="0"/>
            </a:spcBef>
            <a:spcAft>
              <a:spcPct val="15000"/>
            </a:spcAft>
            <a:buChar char="•"/>
          </a:pPr>
          <a:r>
            <a:rPr lang="en-US" sz="1400" kern="1200" dirty="0"/>
            <a:t>Help with the cost of living from local council through the Household Support Fund/Scottish Welfare Fund</a:t>
          </a:r>
        </a:p>
        <a:p>
          <a:pPr marL="114300" lvl="1" indent="-114300" algn="l" defTabSz="622300">
            <a:lnSpc>
              <a:spcPct val="100000"/>
            </a:lnSpc>
            <a:spcBef>
              <a:spcPct val="0"/>
            </a:spcBef>
            <a:spcAft>
              <a:spcPct val="15000"/>
            </a:spcAft>
            <a:buChar char="•"/>
          </a:pPr>
          <a:r>
            <a:rPr lang="en-US" sz="1400" kern="1200" dirty="0"/>
            <a:t>Scottish Government's Home Heating Support Fund initiative to help tackle energy debt for people in fuel poverty</a:t>
          </a:r>
        </a:p>
        <a:p>
          <a:pPr marL="114300" lvl="1" indent="-114300" algn="l" defTabSz="622300">
            <a:lnSpc>
              <a:spcPct val="100000"/>
            </a:lnSpc>
            <a:spcBef>
              <a:spcPct val="0"/>
            </a:spcBef>
            <a:spcAft>
              <a:spcPct val="15000"/>
            </a:spcAft>
            <a:buChar char="•"/>
          </a:pPr>
          <a:r>
            <a:rPr lang="en-US" sz="1400" kern="1200" dirty="0"/>
            <a:t>Encouraging consumers to solve their problems with a holistic approach.</a:t>
          </a:r>
        </a:p>
      </dsp:txBody>
      <dsp:txXfrm>
        <a:off x="42" y="576197"/>
        <a:ext cx="4087490" cy="3989857"/>
      </dsp:txXfrm>
    </dsp:sp>
    <dsp:sp modelId="{B55F3901-3426-4E5A-AAA4-EBAD63170C8E}">
      <dsp:nvSpPr>
        <dsp:cNvPr id="0" name=""/>
        <dsp:cNvSpPr/>
      </dsp:nvSpPr>
      <dsp:spPr>
        <a:xfrm>
          <a:off x="4659781" y="28997"/>
          <a:ext cx="4087490" cy="547200"/>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CHALLENGES:</a:t>
          </a:r>
        </a:p>
      </dsp:txBody>
      <dsp:txXfrm>
        <a:off x="4659781" y="28997"/>
        <a:ext cx="4087490" cy="547200"/>
      </dsp:txXfrm>
    </dsp:sp>
    <dsp:sp modelId="{81616379-896D-457D-B4E0-EFF01B960C74}">
      <dsp:nvSpPr>
        <dsp:cNvPr id="0" name=""/>
        <dsp:cNvSpPr/>
      </dsp:nvSpPr>
      <dsp:spPr>
        <a:xfrm>
          <a:off x="4659781" y="576197"/>
          <a:ext cx="4087490" cy="3989857"/>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100000"/>
            </a:lnSpc>
            <a:spcBef>
              <a:spcPct val="0"/>
            </a:spcBef>
            <a:spcAft>
              <a:spcPct val="15000"/>
            </a:spcAft>
            <a:buChar char="•"/>
          </a:pPr>
          <a:r>
            <a:rPr lang="en-US" sz="1400" kern="1200" dirty="0"/>
            <a:t>EHU clients are already dealing with a difficult situation and are often distressed</a:t>
          </a:r>
          <a:r>
            <a:rPr lang="en-US" sz="1400" kern="1200" dirty="0">
              <a:latin typeface="Calibri Light" panose="020F0302020204030204"/>
            </a:rPr>
            <a:t> </a:t>
          </a:r>
          <a:r>
            <a:rPr lang="en-US" sz="1400" kern="1200" dirty="0"/>
            <a:t> </a:t>
          </a:r>
        </a:p>
        <a:p>
          <a:pPr marL="114300" lvl="1" indent="-114300" algn="l" defTabSz="622300" rtl="0">
            <a:lnSpc>
              <a:spcPct val="100000"/>
            </a:lnSpc>
            <a:spcBef>
              <a:spcPct val="0"/>
            </a:spcBef>
            <a:spcAft>
              <a:spcPct val="15000"/>
            </a:spcAft>
            <a:buChar char="•"/>
          </a:pPr>
          <a:r>
            <a:rPr lang="en-US" sz="1400" kern="1200" dirty="0"/>
            <a:t>The most vulnerable struggle to access relevant advice, especially those with mental health issues</a:t>
          </a:r>
          <a:r>
            <a:rPr lang="en-US" sz="1400" kern="1200" dirty="0">
              <a:latin typeface="Calibri Light" panose="020F0302020204030204"/>
            </a:rPr>
            <a:t> </a:t>
          </a:r>
          <a:endParaRPr lang="en-US" sz="1400" kern="1200" dirty="0"/>
        </a:p>
        <a:p>
          <a:pPr marL="114300" lvl="1" indent="-114300" algn="l" defTabSz="622300">
            <a:lnSpc>
              <a:spcPct val="100000"/>
            </a:lnSpc>
            <a:spcBef>
              <a:spcPct val="0"/>
            </a:spcBef>
            <a:spcAft>
              <a:spcPct val="15000"/>
            </a:spcAft>
            <a:buChar char="•"/>
          </a:pPr>
          <a:r>
            <a:rPr lang="en-US" sz="1400" kern="1200" dirty="0"/>
            <a:t>UK wide coverage where each council operates differently</a:t>
          </a:r>
        </a:p>
        <a:p>
          <a:pPr marL="114300" lvl="1" indent="-114300" algn="l" defTabSz="622300">
            <a:lnSpc>
              <a:spcPct val="100000"/>
            </a:lnSpc>
            <a:spcBef>
              <a:spcPct val="0"/>
            </a:spcBef>
            <a:spcAft>
              <a:spcPct val="15000"/>
            </a:spcAft>
            <a:buChar char="•"/>
          </a:pPr>
          <a:r>
            <a:rPr lang="en-US" sz="1400" kern="1200" dirty="0"/>
            <a:t>Consumers with a negative income may have already exhausted available assistance</a:t>
          </a:r>
        </a:p>
        <a:p>
          <a:pPr marL="114300" lvl="1" indent="-114300" algn="l" defTabSz="666750" rtl="0">
            <a:lnSpc>
              <a:spcPct val="100000"/>
            </a:lnSpc>
            <a:spcBef>
              <a:spcPct val="0"/>
            </a:spcBef>
            <a:spcAft>
              <a:spcPct val="15000"/>
            </a:spcAft>
            <a:buChar char="•"/>
          </a:pPr>
          <a:r>
            <a:rPr lang="en-US" sz="1500" kern="1200" dirty="0"/>
            <a:t>High demand for advisory agencies providing debt advice as a requirement for applying for grant funding</a:t>
          </a:r>
          <a:r>
            <a:rPr lang="en-US" sz="1500" kern="1200" dirty="0">
              <a:latin typeface="Calibri Light" panose="020F0302020204030204"/>
            </a:rPr>
            <a:t> </a:t>
          </a:r>
          <a:endParaRPr lang="en-US" sz="1500" kern="1200" dirty="0"/>
        </a:p>
        <a:p>
          <a:pPr marL="114300" lvl="1" indent="-114300" algn="l" defTabSz="666750" rtl="0">
            <a:lnSpc>
              <a:spcPct val="100000"/>
            </a:lnSpc>
            <a:spcBef>
              <a:spcPct val="0"/>
            </a:spcBef>
            <a:spcAft>
              <a:spcPct val="15000"/>
            </a:spcAft>
            <a:buChar char="•"/>
          </a:pPr>
          <a:r>
            <a:rPr lang="en-US" sz="1500" kern="1200" dirty="0"/>
            <a:t>Applying for a disability benefit or grant funding takes time</a:t>
          </a:r>
          <a:r>
            <a:rPr lang="en-US" sz="1500" kern="1200" dirty="0">
              <a:latin typeface="Calibri Light" panose="020F0302020204030204"/>
            </a:rPr>
            <a:t> </a:t>
          </a:r>
          <a:endParaRPr lang="en-US" sz="1500" kern="1200" dirty="0"/>
        </a:p>
        <a:p>
          <a:pPr marL="114300" lvl="1" indent="-114300" algn="l" defTabSz="666750">
            <a:lnSpc>
              <a:spcPct val="100000"/>
            </a:lnSpc>
            <a:spcBef>
              <a:spcPct val="0"/>
            </a:spcBef>
            <a:spcAft>
              <a:spcPct val="15000"/>
            </a:spcAft>
            <a:buChar char="•"/>
          </a:pPr>
          <a:r>
            <a:rPr lang="en-US" sz="1500" kern="1200" dirty="0"/>
            <a:t>Difficulties to budget as the cost of living continues to rise.</a:t>
          </a:r>
        </a:p>
      </dsp:txBody>
      <dsp:txXfrm>
        <a:off x="4659781" y="576197"/>
        <a:ext cx="4087490" cy="3989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cdr:x>
      <cdr:y>0</cdr:y>
    </cdr:from>
    <cdr:to>
      <cdr:x>0.65464</cdr:x>
      <cdr:y>0.85379</cdr:y>
    </cdr:to>
    <cdr:pic>
      <cdr:nvPicPr>
        <cdr:cNvPr id="2" name="chart">
          <a:extLst xmlns:a="http://schemas.openxmlformats.org/drawingml/2006/main">
            <a:ext uri="{FF2B5EF4-FFF2-40B4-BE49-F238E27FC236}">
              <a16:creationId xmlns:a16="http://schemas.microsoft.com/office/drawing/2014/main" id="{526C0D28-9A08-49DF-A51E-976FB7118C6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876190" cy="325714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dd54d4e39b_0_389: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dd54d4e39b_0_389: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FFFFFF"/>
                </a:solidFill>
                <a:latin typeface="Open Sans"/>
                <a:ea typeface="Open Sans"/>
                <a:cs typeface="Open Sans"/>
                <a:sym typeface="Open Sans"/>
              </a:rPr>
              <a:t>Nation</a:t>
            </a:r>
            <a:endParaRPr sz="1600" b="1">
              <a:solidFill>
                <a:srgbClr val="FFFFFF"/>
              </a:solidFill>
              <a:latin typeface="Open Sans"/>
              <a:ea typeface="Open Sans"/>
              <a:cs typeface="Open Sans"/>
              <a:sym typeface="Open Sans"/>
            </a:endParaRPr>
          </a:p>
          <a:p>
            <a:pPr marL="0" lvl="0" indent="0" algn="l" rtl="0">
              <a:spcBef>
                <a:spcPts val="0"/>
              </a:spcBef>
              <a:spcAft>
                <a:spcPts val="0"/>
              </a:spcAft>
              <a:buNone/>
            </a:pPr>
            <a:r>
              <a:rPr lang="en-GB" sz="1600" b="1">
                <a:solidFill>
                  <a:srgbClr val="FFFFFF"/>
                </a:solidFill>
                <a:latin typeface="Open Sans"/>
                <a:ea typeface="Open Sans"/>
                <a:cs typeface="Open Sans"/>
                <a:sym typeface="Open Sans"/>
              </a:rPr>
              <a:t>%</a:t>
            </a:r>
            <a:endParaRPr sz="1000">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3d1b659b2_0_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63d1b659b2_0_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3fe581ac34_0_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13fe581ac34_0_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dbc4e703f4_0_12: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dbc4e703f4_0_12: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733fd41e7_0_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20733fd41e7_0_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DD20</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Credit meter affordability: direct debit or next bank transfer payment to cause financial detriment</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DD19</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Credit meter affordability: missed direct debit or bank transfer payment</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DD18</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PPM affordability: topping up causing financial detriment</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DD17</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PPM affordability: self-disconnection (unable to credit meter) - failed supplier</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DD16</a:t>
            </a:r>
            <a:endParaRPr sz="10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GB" sz="1000">
                <a:solidFill>
                  <a:srgbClr val="000000"/>
                </a:solidFill>
                <a:latin typeface="Open Sans"/>
                <a:ea typeface="Open Sans"/>
                <a:cs typeface="Open Sans"/>
                <a:sym typeface="Open Sans"/>
              </a:rPr>
              <a:t>PPM affordability self disconnection unable to credit meter</a:t>
            </a:r>
            <a:endParaRPr sz="1000">
              <a:solidFill>
                <a:srgbClr val="00000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0733fd41e7_0_19: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0733fd41e7_0_19: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fe581ac34_0_21: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fe581ac34_0_21: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fe581ac34_0_28: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fe581ac34_0_28: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is mostly suppliers - can’t split figures down to which suppliers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4: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dc85243b9d_0_1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dc85243b9d_0_17: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914400" marR="0" lvl="0" indent="0" algn="l" rtl="0">
              <a:lnSpc>
                <a:spcPct val="100000"/>
              </a:lnSpc>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e79a5c571_0_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8e79a5c571_0_0: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400"/>
              </a:spcBef>
              <a:spcAft>
                <a:spcPts val="0"/>
              </a:spcAft>
              <a:buNone/>
            </a:pPr>
            <a:r>
              <a:rPr lang="en-GB"/>
              <a:t>0345 number - vols have been monitored over the last 18 months and have plateaued for a considerable period of time, we now feel it is the right time to remove access to the number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dd54d4e39b_0_638: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dd54d4e39b_0_638: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dd54d4e39b_0_69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dd54d4e39b_0_69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Self Disconnection cases up by over 1000% when comparing August 21 and August 22</a:t>
            </a:r>
          </a:p>
          <a:p>
            <a:r>
              <a:rPr lang="en-US"/>
              <a:t>Q2 21/22 compared to q2 22/23 Self disconnection up by 851%</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6679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 Wales, 12% Scotland and 78% England</a:t>
            </a:r>
          </a:p>
          <a:p>
            <a:r>
              <a:rPr lang="en-US"/>
              <a:t>Any specific changes across the nations?</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221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3816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83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080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point is obvious and can elaborate a little bit on that. Some consumers with multiple top ups could be considered to have transient vulnerability – given age of children, temporary health conditions or situations were the level of detriment suggests ASC should continue to be provided, but its not necessary clear and obvious that a prepayment meter is not a safe and practical solution.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47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dd54d4e39b_0_51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dd54d4e39b_0_51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point is obvious and can elaborate a little bit on that. Some consumers with multiple top ups could be considered to have transient vulnerability – given age of children, temporary health conditions or situations were the level of detriment suggests ASC should continue to be provided, but its not necessary clear and obvious that a prepayment meter is not a safe and practical solution.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541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420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982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426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16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72725-2DDB-4B3B-A3E2-A57102D7B1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001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dd54d4e39b_0_70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1dd54d4e39b_0_70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dd54d4e39b_0_323: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g1dd54d4e39b_0_323: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0421d88073_0_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0421d88073_0_0:notes"/>
          <p:cNvSpPr txBox="1">
            <a:spLocks noGrp="1"/>
          </p:cNvSpPr>
          <p:nvPr>
            <p:ph type="body" idx="1"/>
          </p:nvPr>
        </p:nvSpPr>
        <p:spPr>
          <a:xfrm>
            <a:off x="679768" y="4715147"/>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ff9df11c06_0_1: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ff9df11c06_0_1: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400">
                <a:solidFill>
                  <a:srgbClr val="004B88"/>
                </a:solidFill>
                <a:latin typeface="Open Sans"/>
                <a:ea typeface="Open Sans"/>
                <a:cs typeface="Open Sans"/>
                <a:sym typeface="Open Sans"/>
              </a:rPr>
              <a:t>Failed MCTs Q3 - </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October 22</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783</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November 22</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873</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December 22</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1,076</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a:solidFill>
                  <a:srgbClr val="004B88"/>
                </a:solidFill>
                <a:latin typeface="Open Sans"/>
                <a:ea typeface="Open Sans"/>
                <a:cs typeface="Open Sans"/>
                <a:sym typeface="Open Sans"/>
              </a:rPr>
              <a:t>Important that if we cant do an MCT, the referral place is up to date, so also really important to make sure numbers and emails are up to date</a:t>
            </a:r>
            <a:endParaRPr sz="1400">
              <a:solidFill>
                <a:srgbClr val="004B88"/>
              </a:solidFill>
              <a:latin typeface="Open Sans"/>
              <a:ea typeface="Open Sans"/>
              <a:cs typeface="Open Sans"/>
              <a:sym typeface="Open Sans"/>
            </a:endParaRPr>
          </a:p>
          <a:p>
            <a:pPr marL="0" lvl="0" indent="0" algn="ctr" rtl="0">
              <a:spcBef>
                <a:spcPts val="0"/>
              </a:spcBef>
              <a:spcAft>
                <a:spcPts val="0"/>
              </a:spcAft>
              <a:buNone/>
            </a:pPr>
            <a:r>
              <a:rPr lang="en-GB" sz="1400" b="1">
                <a:solidFill>
                  <a:schemeClr val="lt1"/>
                </a:solidFill>
                <a:latin typeface="Open Sans"/>
                <a:ea typeface="Open Sans"/>
                <a:cs typeface="Open Sans"/>
                <a:sym typeface="Open Sans"/>
              </a:rPr>
              <a:t>Total failed MCT’s Q3</a:t>
            </a:r>
            <a:endParaRPr sz="1400" b="1">
              <a:solidFill>
                <a:schemeClr val="lt1"/>
              </a:solidFill>
              <a:latin typeface="Open Sans"/>
              <a:ea typeface="Open Sans"/>
              <a:cs typeface="Open Sans"/>
              <a:sym typeface="Open Sans"/>
            </a:endParaRPr>
          </a:p>
          <a:p>
            <a:pPr marL="0" lvl="0" indent="0" algn="ctr" rtl="0">
              <a:spcBef>
                <a:spcPts val="0"/>
              </a:spcBef>
              <a:spcAft>
                <a:spcPts val="0"/>
              </a:spcAft>
              <a:buNone/>
            </a:pPr>
            <a:r>
              <a:rPr lang="en-GB" sz="1400" b="1">
                <a:solidFill>
                  <a:schemeClr val="lt1"/>
                </a:solidFill>
                <a:latin typeface="Open Sans"/>
                <a:ea typeface="Open Sans"/>
                <a:cs typeface="Open Sans"/>
                <a:sym typeface="Open Sans"/>
              </a:rPr>
              <a:t>2,732</a:t>
            </a:r>
            <a:endParaRPr sz="1400" b="1">
              <a:solidFill>
                <a:schemeClr val="lt1"/>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dd54d4e39b_0_205: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dd54d4e39b_0_20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dc1ad92c0a_0_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dc1ad92c0a_0_7: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dc85243b9d_0_65: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1dc85243b9d_0_6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dd54d4e39b_0_724: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g1dd54d4e39b_0_72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ef99bc71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Open Sans"/>
              <a:ea typeface="Open Sans"/>
              <a:cs typeface="Open Sans"/>
              <a:sym typeface="Open Sans"/>
            </a:endParaRPr>
          </a:p>
        </p:txBody>
      </p:sp>
      <p:sp>
        <p:nvSpPr>
          <p:cNvPr id="71" name="Google Shape;71;g2ef99bc7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decf19018_4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8" name="Google Shape;78;g7decf19018_4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00"/>
              </a:spcBef>
              <a:spcAft>
                <a:spcPts val="1000"/>
              </a:spcAft>
              <a:buClr>
                <a:srgbClr val="000000"/>
              </a:buClr>
              <a:buSzPts val="1100"/>
              <a:buFont typeface="Arial"/>
              <a:buNone/>
            </a:pPr>
            <a:endParaRPr sz="1100">
              <a:latin typeface="Open Sans"/>
              <a:ea typeface="Open Sans"/>
              <a:cs typeface="Open Sans"/>
              <a:sym typeface="Open Sans"/>
            </a:endParaRPr>
          </a:p>
        </p:txBody>
      </p:sp>
      <p:sp>
        <p:nvSpPr>
          <p:cNvPr id="79" name="Google Shape;79;g7decf19018_4_3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62</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dd75641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5" name="Google Shape;85;g7dd75641a8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00"/>
              </a:spcBef>
              <a:spcAft>
                <a:spcPts val="1000"/>
              </a:spcAft>
              <a:buClr>
                <a:srgbClr val="000000"/>
              </a:buClr>
              <a:buSzPts val="1100"/>
              <a:buFont typeface="Arial"/>
              <a:buNone/>
            </a:pPr>
            <a:endParaRPr sz="1100">
              <a:latin typeface="Open Sans"/>
              <a:ea typeface="Open Sans"/>
              <a:cs typeface="Open Sans"/>
              <a:sym typeface="Open Sans"/>
            </a:endParaRPr>
          </a:p>
        </p:txBody>
      </p:sp>
      <p:sp>
        <p:nvSpPr>
          <p:cNvPr id="86" name="Google Shape;86;g7dd75641a8_0_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63</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78668a9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d78668a9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7e0b5a5a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7e0b5a5a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ef99bc7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endParaRPr sz="1200">
              <a:latin typeface="Open Sans"/>
              <a:ea typeface="Open Sans"/>
              <a:cs typeface="Open Sans"/>
              <a:sym typeface="Open Sans"/>
            </a:endParaRPr>
          </a:p>
        </p:txBody>
      </p:sp>
      <p:sp>
        <p:nvSpPr>
          <p:cNvPr id="104" name="Google Shape;104;g2ef99bc713_0_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f99bc71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endParaRPr sz="1100">
              <a:latin typeface="Open Sans"/>
              <a:ea typeface="Open Sans"/>
              <a:cs typeface="Open Sans"/>
              <a:sym typeface="Open Sans"/>
            </a:endParaRPr>
          </a:p>
        </p:txBody>
      </p:sp>
      <p:sp>
        <p:nvSpPr>
          <p:cNvPr id="112" name="Google Shape;112;g2ef99bc71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342900" lvl="0" indent="-171450" algn="l" rtl="0">
              <a:lnSpc>
                <a:spcPct val="130000"/>
              </a:lnSpc>
              <a:spcBef>
                <a:spcPts val="400"/>
              </a:spcBef>
              <a:spcAft>
                <a:spcPts val="0"/>
              </a:spcAft>
              <a:buClr>
                <a:srgbClr val="004888"/>
              </a:buClr>
              <a:buSzPts val="900"/>
              <a:buFont typeface="Arial" panose="020B0604020202020204" pitchFamily="34" charset="0"/>
              <a:buChar char="•"/>
            </a:pPr>
            <a:r>
              <a:rPr lang="en-GB" sz="900" dirty="0">
                <a:solidFill>
                  <a:srgbClr val="004888"/>
                </a:solidFill>
                <a:latin typeface="Open Sans"/>
                <a:ea typeface="Open Sans"/>
                <a:cs typeface="Open Sans"/>
                <a:sym typeface="Open Sans"/>
              </a:rPr>
              <a:t>97,987 contacts offered Q3 – 51,194 Q3 last year</a:t>
            </a:r>
          </a:p>
          <a:p>
            <a:pPr marL="342900" lvl="0" indent="-171450" algn="l" rtl="0">
              <a:lnSpc>
                <a:spcPct val="130000"/>
              </a:lnSpc>
              <a:spcBef>
                <a:spcPts val="400"/>
              </a:spcBef>
              <a:spcAft>
                <a:spcPts val="0"/>
              </a:spcAft>
              <a:buClr>
                <a:srgbClr val="004888"/>
              </a:buClr>
              <a:buSzPts val="900"/>
              <a:buFont typeface="Arial" panose="020B0604020202020204" pitchFamily="34" charset="0"/>
              <a:buChar char="•"/>
            </a:pPr>
            <a:endParaRPr lang="en-GB" sz="900" dirty="0">
              <a:solidFill>
                <a:srgbClr val="004888"/>
              </a:solidFill>
              <a:latin typeface="Open Sans"/>
              <a:ea typeface="Open Sans"/>
              <a:cs typeface="Open Sans"/>
              <a:sym typeface="Open Sans"/>
            </a:endParaRPr>
          </a:p>
          <a:p>
            <a:pPr marL="457200" lvl="0" indent="-285750" algn="l" rtl="0">
              <a:lnSpc>
                <a:spcPct val="130000"/>
              </a:lnSpc>
              <a:spcBef>
                <a:spcPts val="400"/>
              </a:spcBef>
              <a:spcAft>
                <a:spcPts val="0"/>
              </a:spcAft>
              <a:buClr>
                <a:srgbClr val="004888"/>
              </a:buClr>
              <a:buSzPts val="900"/>
              <a:buFont typeface="Open Sans"/>
              <a:buChar char="●"/>
            </a:pPr>
            <a:r>
              <a:rPr lang="en-GB" sz="900" dirty="0">
                <a:solidFill>
                  <a:srgbClr val="004888"/>
                </a:solidFill>
                <a:latin typeface="Open Sans"/>
                <a:ea typeface="Open Sans"/>
                <a:cs typeface="Open Sans"/>
                <a:sym typeface="Open Sans"/>
              </a:rPr>
              <a:t>focussing the last few months on the newly implemented EBSS codes</a:t>
            </a:r>
            <a:endParaRPr sz="900" dirty="0">
              <a:solidFill>
                <a:srgbClr val="004888"/>
              </a:solidFill>
              <a:latin typeface="Open Sans"/>
              <a:ea typeface="Open Sans"/>
              <a:cs typeface="Open Sans"/>
              <a:sym typeface="Open Sans"/>
            </a:endParaRPr>
          </a:p>
          <a:p>
            <a:pPr marL="457200" lvl="0" indent="0" algn="l" rtl="0">
              <a:lnSpc>
                <a:spcPct val="130000"/>
              </a:lnSpc>
              <a:spcBef>
                <a:spcPts val="400"/>
              </a:spcBef>
              <a:spcAft>
                <a:spcPts val="0"/>
              </a:spcAft>
              <a:buNone/>
            </a:pPr>
            <a:endParaRPr sz="900" dirty="0">
              <a:solidFill>
                <a:srgbClr val="004888"/>
              </a:solidFill>
              <a:latin typeface="Open Sans"/>
              <a:ea typeface="Open Sans"/>
              <a:cs typeface="Open Sans"/>
              <a:sym typeface="Open Sans"/>
            </a:endParaRPr>
          </a:p>
          <a:p>
            <a:pPr marL="457200" lvl="0" indent="-285750" algn="l" rtl="0">
              <a:lnSpc>
                <a:spcPct val="130000"/>
              </a:lnSpc>
              <a:spcBef>
                <a:spcPts val="400"/>
              </a:spcBef>
              <a:spcAft>
                <a:spcPts val="0"/>
              </a:spcAft>
              <a:buClr>
                <a:srgbClr val="004888"/>
              </a:buClr>
              <a:buSzPts val="900"/>
              <a:buFont typeface="Open Sans"/>
              <a:buChar char="●"/>
            </a:pPr>
            <a:r>
              <a:rPr lang="en-GB" sz="900" dirty="0">
                <a:solidFill>
                  <a:srgbClr val="004888"/>
                </a:solidFill>
                <a:latin typeface="Open Sans"/>
                <a:ea typeface="Open Sans"/>
                <a:cs typeface="Open Sans"/>
                <a:sym typeface="Open Sans"/>
              </a:rPr>
              <a:t> This project is to ensure referrals are sent to the right place and RAST contacts are up to date</a:t>
            </a:r>
            <a:endParaRPr sz="900" dirty="0">
              <a:solidFill>
                <a:srgbClr val="004888"/>
              </a:solidFill>
              <a:latin typeface="Open Sans"/>
              <a:ea typeface="Open Sans"/>
              <a:cs typeface="Open Sans"/>
              <a:sym typeface="Open Sans"/>
            </a:endParaRPr>
          </a:p>
          <a:p>
            <a:pPr marL="914400" marR="0" lvl="0" indent="0" algn="l" rtl="0">
              <a:lnSpc>
                <a:spcPct val="100000"/>
              </a:lnSpc>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f1d62f9ae_0_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f1d62f9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endParaRPr>
              <a:solidFill>
                <a:schemeClr val="dk1"/>
              </a:solidFill>
              <a:latin typeface="Open Sans"/>
              <a:ea typeface="Open Sans"/>
              <a:cs typeface="Open Sans"/>
              <a:sym typeface="Open San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d54d4e39b_0_718: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dd54d4e39b_0_718: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4ff85e306_0_0: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04ff85e306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420688" y="744538"/>
            <a:ext cx="59563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chemeClr val="dk1"/>
              </a:buClr>
              <a:buSzPts val="1400"/>
              <a:buFont typeface="Arial"/>
              <a:buNone/>
            </a:pPr>
            <a:r>
              <a:rPr lang="en-GB"/>
              <a:t>Price cap IVR was previously in the last position on our IVR. From Set moved to the number 1 position and hints and tips is now in the last position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izens Advice  - Two column Large body">
  <p:cSld name="Citizens Advice  - Two column Large body">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4598750" y="1893527"/>
            <a:ext cx="4055100" cy="3969900"/>
          </a:xfrm>
          <a:prstGeom prst="rect">
            <a:avLst/>
          </a:prstGeom>
          <a:noFill/>
          <a:ln>
            <a:noFill/>
          </a:ln>
        </p:spPr>
        <p:txBody>
          <a:bodyPr spcFirstLastPara="1" wrap="square" lIns="91425" tIns="91425" rIns="91425" bIns="91425" anchor="t" anchorCtr="0">
            <a:normAutofit/>
          </a:bodyPr>
          <a:lstStyle>
            <a:lvl1pPr marL="457200" marR="0" lvl="0" indent="-228600" algn="l" rtl="0">
              <a:lnSpc>
                <a:spcPct val="130000"/>
              </a:lnSpc>
              <a:spcBef>
                <a:spcPts val="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3pPr>
            <a:lvl4pPr marL="1828800" marR="0" lvl="3"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4pPr>
            <a:lvl5pPr marL="2286000" marR="0" lvl="4"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5pPr>
            <a:lvl6pPr marL="2743200" marR="0" lvl="5"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6pPr>
            <a:lvl7pPr marL="3200400" marR="0" lvl="6"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7pPr>
            <a:lvl8pPr marL="3657600" marR="0" lvl="7"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8pPr>
            <a:lvl9pPr marL="4114800" marR="0" lvl="8" indent="-228600" algn="l" rtl="0">
              <a:lnSpc>
                <a:spcPct val="130000"/>
              </a:lnSpc>
              <a:spcBef>
                <a:spcPts val="900"/>
              </a:spcBef>
              <a:spcAft>
                <a:spcPts val="90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9pPr>
          </a:lstStyle>
          <a:p>
            <a:endParaRPr/>
          </a:p>
        </p:txBody>
      </p:sp>
      <p:sp>
        <p:nvSpPr>
          <p:cNvPr id="52" name="Google Shape;52;p13"/>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3"/>
          </p:nvPr>
        </p:nvSpPr>
        <p:spPr>
          <a:xfrm>
            <a:off x="457200" y="989000"/>
            <a:ext cx="8229600" cy="4433400"/>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t" anchorCtr="0">
            <a:normAutofit/>
          </a:bodyPr>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54" name="Google Shape;54;p13"/>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pic>
        <p:nvPicPr>
          <p:cNvPr id="55" name="Google Shape;55;p13"/>
          <p:cNvPicPr preferRelativeResize="0"/>
          <p:nvPr/>
        </p:nvPicPr>
        <p:blipFill rotWithShape="1">
          <a:blip r:embed="rId2">
            <a:alphaModFix/>
          </a:blip>
          <a:srcRect/>
          <a:stretch/>
        </p:blipFill>
        <p:spPr>
          <a:xfrm>
            <a:off x="116775" y="4327650"/>
            <a:ext cx="866400" cy="866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tizens Advice  - Back cover_Heritage">
  <p:cSld name="Citizens Advice  - Back cover_Heritage">
    <p:bg>
      <p:bgPr>
        <a:solidFill>
          <a:srgbClr val="FCBB69"/>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subTitle" idx="1"/>
          </p:nvPr>
        </p:nvSpPr>
        <p:spPr>
          <a:xfrm>
            <a:off x="1640925" y="4142639"/>
            <a:ext cx="6996600" cy="11367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004888"/>
              </a:buClr>
              <a:buSzPts val="1400"/>
              <a:buFont typeface="Open Sans"/>
              <a:buNone/>
              <a:defRPr sz="2000" b="0" i="0" u="none" strike="noStrike" cap="none">
                <a:solidFill>
                  <a:srgbClr val="004888"/>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pic>
        <p:nvPicPr>
          <p:cNvPr id="58" name="Google Shape;58;p14"/>
          <p:cNvPicPr preferRelativeResize="0"/>
          <p:nvPr/>
        </p:nvPicPr>
        <p:blipFill rotWithShape="1">
          <a:blip r:embed="rId2">
            <a:alphaModFix/>
          </a:blip>
          <a:srcRect/>
          <a:stretch/>
        </p:blipFill>
        <p:spPr>
          <a:xfrm>
            <a:off x="270200" y="4288989"/>
            <a:ext cx="800768" cy="85260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st - option 3">
  <p:cSld name="CUSTOM_7">
    <p:spTree>
      <p:nvGrpSpPr>
        <p:cNvPr id="1" name="Shape 59"/>
        <p:cNvGrpSpPr/>
        <p:nvPr/>
      </p:nvGrpSpPr>
      <p:grpSpPr>
        <a:xfrm>
          <a:off x="0" y="0"/>
          <a:ext cx="0" cy="0"/>
          <a:chOff x="0" y="0"/>
          <a:chExt cx="0" cy="0"/>
        </a:xfrm>
      </p:grpSpPr>
      <p:cxnSp>
        <p:nvCxnSpPr>
          <p:cNvPr id="60" name="Google Shape;60;p15"/>
          <p:cNvCxnSpPr/>
          <p:nvPr/>
        </p:nvCxnSpPr>
        <p:spPr>
          <a:xfrm rot="10800000" flipH="1">
            <a:off x="662250" y="915550"/>
            <a:ext cx="7586400" cy="4073700"/>
          </a:xfrm>
          <a:prstGeom prst="curvedConnector3">
            <a:avLst>
              <a:gd name="adj1" fmla="val 50000"/>
            </a:avLst>
          </a:prstGeom>
          <a:noFill/>
          <a:ln w="38100" cap="flat" cmpd="sng">
            <a:solidFill>
              <a:srgbClr val="005743"/>
            </a:solidFill>
            <a:prstDash val="solid"/>
            <a:round/>
            <a:headEnd type="none" w="med" len="med"/>
            <a:tailEnd type="none" w="med" len="med"/>
          </a:ln>
        </p:spPr>
      </p:cxnSp>
      <p:sp>
        <p:nvSpPr>
          <p:cNvPr id="61" name="Google Shape;61;p15"/>
          <p:cNvSpPr txBox="1">
            <a:spLocks noGrp="1"/>
          </p:cNvSpPr>
          <p:nvPr>
            <p:ph type="body" idx="1"/>
          </p:nvPr>
        </p:nvSpPr>
        <p:spPr>
          <a:xfrm>
            <a:off x="3827800" y="3626486"/>
            <a:ext cx="2055600" cy="921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15"/>
          <p:cNvSpPr txBox="1">
            <a:spLocks noGrp="1"/>
          </p:cNvSpPr>
          <p:nvPr>
            <p:ph type="body" idx="2"/>
          </p:nvPr>
        </p:nvSpPr>
        <p:spPr>
          <a:xfrm>
            <a:off x="2264875" y="4695111"/>
            <a:ext cx="2055600" cy="921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cxnSp>
        <p:nvCxnSpPr>
          <p:cNvPr id="63" name="Google Shape;63;p15"/>
          <p:cNvCxnSpPr/>
          <p:nvPr/>
        </p:nvCxnSpPr>
        <p:spPr>
          <a:xfrm rot="10800000">
            <a:off x="0" y="4989250"/>
            <a:ext cx="667200" cy="0"/>
          </a:xfrm>
          <a:prstGeom prst="straightConnector1">
            <a:avLst/>
          </a:prstGeom>
          <a:noFill/>
          <a:ln w="38100" cap="flat" cmpd="sng">
            <a:solidFill>
              <a:srgbClr val="005743"/>
            </a:solidFill>
            <a:prstDash val="solid"/>
            <a:round/>
            <a:headEnd type="none" w="med" len="med"/>
            <a:tailEnd type="none" w="med" len="med"/>
          </a:ln>
        </p:spPr>
      </p:cxnSp>
      <p:cxnSp>
        <p:nvCxnSpPr>
          <p:cNvPr id="64" name="Google Shape;64;p15"/>
          <p:cNvCxnSpPr/>
          <p:nvPr/>
        </p:nvCxnSpPr>
        <p:spPr>
          <a:xfrm>
            <a:off x="8201100" y="915583"/>
            <a:ext cx="942900" cy="0"/>
          </a:xfrm>
          <a:prstGeom prst="straightConnector1">
            <a:avLst/>
          </a:prstGeom>
          <a:noFill/>
          <a:ln w="38100" cap="flat" cmpd="sng">
            <a:solidFill>
              <a:srgbClr val="005743"/>
            </a:solidFill>
            <a:prstDash val="solid"/>
            <a:round/>
            <a:headEnd type="none" w="med" len="med"/>
            <a:tailEnd type="none" w="med" len="med"/>
          </a:ln>
        </p:spPr>
      </p:cxnSp>
      <p:sp>
        <p:nvSpPr>
          <p:cNvPr id="65" name="Google Shape;65;p15"/>
          <p:cNvSpPr txBox="1">
            <a:spLocks noGrp="1"/>
          </p:cNvSpPr>
          <p:nvPr>
            <p:ph type="body" idx="3"/>
          </p:nvPr>
        </p:nvSpPr>
        <p:spPr>
          <a:xfrm>
            <a:off x="6778625" y="1181389"/>
            <a:ext cx="2055600" cy="1184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6" name="Google Shape;66;p15"/>
          <p:cNvSpPr/>
          <p:nvPr/>
        </p:nvSpPr>
        <p:spPr>
          <a:xfrm>
            <a:off x="1982575" y="4526942"/>
            <a:ext cx="371400" cy="391800"/>
          </a:xfrm>
          <a:prstGeom prst="ellipse">
            <a:avLst/>
          </a:prstGeom>
          <a:solidFill>
            <a:srgbClr val="005743"/>
          </a:solidFill>
          <a:ln w="9525" cap="flat" cmpd="sng">
            <a:solidFill>
              <a:srgbClr val="005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5743"/>
              </a:solidFill>
            </a:endParaRPr>
          </a:p>
        </p:txBody>
      </p:sp>
      <p:sp>
        <p:nvSpPr>
          <p:cNvPr id="67" name="Google Shape;67;p15"/>
          <p:cNvSpPr/>
          <p:nvPr/>
        </p:nvSpPr>
        <p:spPr>
          <a:xfrm>
            <a:off x="3511900" y="3528778"/>
            <a:ext cx="371400" cy="391800"/>
          </a:xfrm>
          <a:prstGeom prst="ellipse">
            <a:avLst/>
          </a:prstGeom>
          <a:solidFill>
            <a:srgbClr val="005743"/>
          </a:solidFill>
          <a:ln w="9525" cap="flat" cmpd="sng">
            <a:solidFill>
              <a:srgbClr val="005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5743"/>
              </a:solidFill>
            </a:endParaRPr>
          </a:p>
        </p:txBody>
      </p:sp>
      <p:sp>
        <p:nvSpPr>
          <p:cNvPr id="68" name="Google Shape;68;p15"/>
          <p:cNvSpPr/>
          <p:nvPr/>
        </p:nvSpPr>
        <p:spPr>
          <a:xfrm>
            <a:off x="5029200" y="1974861"/>
            <a:ext cx="371400" cy="391800"/>
          </a:xfrm>
          <a:prstGeom prst="ellipse">
            <a:avLst/>
          </a:prstGeom>
          <a:solidFill>
            <a:srgbClr val="005743"/>
          </a:solidFill>
          <a:ln w="9525" cap="flat" cmpd="sng">
            <a:solidFill>
              <a:srgbClr val="005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5743"/>
              </a:solidFill>
            </a:endParaRPr>
          </a:p>
        </p:txBody>
      </p:sp>
      <p:sp>
        <p:nvSpPr>
          <p:cNvPr id="69" name="Google Shape;69;p15"/>
          <p:cNvSpPr/>
          <p:nvPr/>
        </p:nvSpPr>
        <p:spPr>
          <a:xfrm>
            <a:off x="6457950" y="990611"/>
            <a:ext cx="371400" cy="391800"/>
          </a:xfrm>
          <a:prstGeom prst="ellipse">
            <a:avLst/>
          </a:prstGeom>
          <a:solidFill>
            <a:srgbClr val="005743"/>
          </a:solidFill>
          <a:ln w="9525" cap="flat" cmpd="sng">
            <a:solidFill>
              <a:srgbClr val="0057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5743"/>
              </a:solidFill>
            </a:endParaRPr>
          </a:p>
        </p:txBody>
      </p:sp>
      <p:sp>
        <p:nvSpPr>
          <p:cNvPr id="70" name="Google Shape;70;p15"/>
          <p:cNvSpPr txBox="1">
            <a:spLocks noGrp="1"/>
          </p:cNvSpPr>
          <p:nvPr>
            <p:ph type="title"/>
          </p:nvPr>
        </p:nvSpPr>
        <p:spPr>
          <a:xfrm>
            <a:off x="611825" y="490083"/>
            <a:ext cx="7897200" cy="6912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1" name="Google Shape;71;p15"/>
          <p:cNvSpPr txBox="1">
            <a:spLocks noGrp="1"/>
          </p:cNvSpPr>
          <p:nvPr>
            <p:ph type="body" idx="4"/>
          </p:nvPr>
        </p:nvSpPr>
        <p:spPr>
          <a:xfrm>
            <a:off x="5259175" y="2175111"/>
            <a:ext cx="2055600" cy="1184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TITLE">
    <p:bg>
      <p:bgPr>
        <a:solidFill>
          <a:srgbClr val="FCBB69"/>
        </a:solidFill>
        <a:effectLst/>
      </p:bgPr>
    </p:bg>
    <p:spTree>
      <p:nvGrpSpPr>
        <p:cNvPr id="1" name="Shape 76"/>
        <p:cNvGrpSpPr/>
        <p:nvPr/>
      </p:nvGrpSpPr>
      <p:grpSpPr>
        <a:xfrm>
          <a:off x="0" y="0"/>
          <a:ext cx="0" cy="0"/>
          <a:chOff x="0" y="0"/>
          <a:chExt cx="0" cy="0"/>
        </a:xfrm>
      </p:grpSpPr>
      <p:pic>
        <p:nvPicPr>
          <p:cNvPr id="77" name="Google Shape;77;p17"/>
          <p:cNvPicPr preferRelativeResize="0"/>
          <p:nvPr/>
        </p:nvPicPr>
        <p:blipFill rotWithShape="1">
          <a:blip r:embed="rId2">
            <a:alphaModFix/>
          </a:blip>
          <a:srcRect l="16352" t="52998"/>
          <a:stretch/>
        </p:blipFill>
        <p:spPr>
          <a:xfrm>
            <a:off x="0" y="0"/>
            <a:ext cx="6915647" cy="4597244"/>
          </a:xfrm>
          <a:prstGeom prst="rect">
            <a:avLst/>
          </a:prstGeom>
          <a:noFill/>
          <a:ln>
            <a:noFill/>
          </a:ln>
        </p:spPr>
      </p:pic>
      <p:sp>
        <p:nvSpPr>
          <p:cNvPr id="78" name="Google Shape;78;p17"/>
          <p:cNvSpPr txBox="1">
            <a:spLocks noGrp="1"/>
          </p:cNvSpPr>
          <p:nvPr>
            <p:ph type="ctrTitle"/>
          </p:nvPr>
        </p:nvSpPr>
        <p:spPr>
          <a:xfrm>
            <a:off x="443675" y="240527"/>
            <a:ext cx="5661600" cy="312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CBB69"/>
              </a:buClr>
              <a:buSzPts val="1400"/>
              <a:buFont typeface="Open Sans"/>
              <a:buNone/>
              <a:defRPr sz="4200" b="1" i="0" u="none" strike="noStrike" cap="none">
                <a:solidFill>
                  <a:srgbClr val="FCBB69"/>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Arial"/>
              <a:buNone/>
              <a:defRPr sz="4800" b="1">
                <a:solidFill>
                  <a:schemeClr val="dk1"/>
                </a:solidFill>
              </a:defRPr>
            </a:lvl2pPr>
            <a:lvl3pPr lvl="2" algn="ctr" rtl="0">
              <a:lnSpc>
                <a:spcPct val="100000"/>
              </a:lnSpc>
              <a:spcBef>
                <a:spcPts val="0"/>
              </a:spcBef>
              <a:spcAft>
                <a:spcPts val="0"/>
              </a:spcAft>
              <a:buClr>
                <a:schemeClr val="dk1"/>
              </a:buClr>
              <a:buSzPts val="1400"/>
              <a:buFont typeface="Arial"/>
              <a:buNone/>
              <a:defRPr sz="4800" b="1">
                <a:solidFill>
                  <a:schemeClr val="dk1"/>
                </a:solidFill>
              </a:defRPr>
            </a:lvl3pPr>
            <a:lvl4pPr lvl="3" algn="ctr" rtl="0">
              <a:lnSpc>
                <a:spcPct val="100000"/>
              </a:lnSpc>
              <a:spcBef>
                <a:spcPts val="0"/>
              </a:spcBef>
              <a:spcAft>
                <a:spcPts val="0"/>
              </a:spcAft>
              <a:buClr>
                <a:schemeClr val="dk1"/>
              </a:buClr>
              <a:buSzPts val="1400"/>
              <a:buFont typeface="Arial"/>
              <a:buNone/>
              <a:defRPr sz="4800" b="1">
                <a:solidFill>
                  <a:schemeClr val="dk1"/>
                </a:solidFill>
              </a:defRPr>
            </a:lvl4pPr>
            <a:lvl5pPr lvl="4" algn="ctr" rtl="0">
              <a:lnSpc>
                <a:spcPct val="100000"/>
              </a:lnSpc>
              <a:spcBef>
                <a:spcPts val="0"/>
              </a:spcBef>
              <a:spcAft>
                <a:spcPts val="0"/>
              </a:spcAft>
              <a:buClr>
                <a:schemeClr val="dk1"/>
              </a:buClr>
              <a:buSzPts val="1400"/>
              <a:buFont typeface="Arial"/>
              <a:buNone/>
              <a:defRPr sz="4800" b="1">
                <a:solidFill>
                  <a:schemeClr val="dk1"/>
                </a:solidFill>
              </a:defRPr>
            </a:lvl5pPr>
            <a:lvl6pPr lvl="5" algn="ctr" rtl="0">
              <a:lnSpc>
                <a:spcPct val="100000"/>
              </a:lnSpc>
              <a:spcBef>
                <a:spcPts val="0"/>
              </a:spcBef>
              <a:spcAft>
                <a:spcPts val="0"/>
              </a:spcAft>
              <a:buClr>
                <a:schemeClr val="dk1"/>
              </a:buClr>
              <a:buSzPts val="1400"/>
              <a:buFont typeface="Arial"/>
              <a:buNone/>
              <a:defRPr sz="4800" b="1">
                <a:solidFill>
                  <a:schemeClr val="dk1"/>
                </a:solidFill>
              </a:defRPr>
            </a:lvl6pPr>
            <a:lvl7pPr lvl="6" algn="ctr" rtl="0">
              <a:lnSpc>
                <a:spcPct val="100000"/>
              </a:lnSpc>
              <a:spcBef>
                <a:spcPts val="0"/>
              </a:spcBef>
              <a:spcAft>
                <a:spcPts val="0"/>
              </a:spcAft>
              <a:buClr>
                <a:schemeClr val="dk1"/>
              </a:buClr>
              <a:buSzPts val="1400"/>
              <a:buFont typeface="Arial"/>
              <a:buNone/>
              <a:defRPr sz="4800" b="1">
                <a:solidFill>
                  <a:schemeClr val="dk1"/>
                </a:solidFill>
              </a:defRPr>
            </a:lvl7pPr>
            <a:lvl8pPr lvl="7" algn="ctr" rtl="0">
              <a:lnSpc>
                <a:spcPct val="100000"/>
              </a:lnSpc>
              <a:spcBef>
                <a:spcPts val="0"/>
              </a:spcBef>
              <a:spcAft>
                <a:spcPts val="0"/>
              </a:spcAft>
              <a:buClr>
                <a:schemeClr val="dk1"/>
              </a:buClr>
              <a:buSzPts val="1400"/>
              <a:buFont typeface="Arial"/>
              <a:buNone/>
              <a:defRPr sz="4800" b="1">
                <a:solidFill>
                  <a:schemeClr val="dk1"/>
                </a:solidFill>
              </a:defRPr>
            </a:lvl8pPr>
            <a:lvl9pPr lvl="8" algn="ctr" rtl="0">
              <a:lnSpc>
                <a:spcPct val="100000"/>
              </a:lnSpc>
              <a:spcBef>
                <a:spcPts val="0"/>
              </a:spcBef>
              <a:spcAft>
                <a:spcPts val="0"/>
              </a:spcAft>
              <a:buClr>
                <a:schemeClr val="dk1"/>
              </a:buClr>
              <a:buSzPts val="1400"/>
              <a:buFont typeface="Arial"/>
              <a:buNone/>
              <a:defRPr sz="4800" b="1">
                <a:solidFill>
                  <a:schemeClr val="dk1"/>
                </a:solidFill>
              </a:defRPr>
            </a:lvl9pPr>
          </a:lstStyle>
          <a:p>
            <a:endParaRPr/>
          </a:p>
        </p:txBody>
      </p:sp>
      <p:pic>
        <p:nvPicPr>
          <p:cNvPr id="79" name="Google Shape;79;p17"/>
          <p:cNvPicPr preferRelativeResize="0"/>
          <p:nvPr/>
        </p:nvPicPr>
        <p:blipFill rotWithShape="1">
          <a:blip r:embed="rId3">
            <a:alphaModFix/>
          </a:blip>
          <a:srcRect/>
          <a:stretch/>
        </p:blipFill>
        <p:spPr>
          <a:xfrm>
            <a:off x="270200" y="4288989"/>
            <a:ext cx="800768" cy="852606"/>
          </a:xfrm>
          <a:prstGeom prst="rect">
            <a:avLst/>
          </a:prstGeom>
          <a:noFill/>
          <a:ln>
            <a:noFill/>
          </a:ln>
        </p:spPr>
      </p:pic>
      <p:sp>
        <p:nvSpPr>
          <p:cNvPr id="80" name="Google Shape;80;p17"/>
          <p:cNvSpPr txBox="1">
            <a:spLocks noGrp="1"/>
          </p:cNvSpPr>
          <p:nvPr>
            <p:ph type="subTitle" idx="1"/>
          </p:nvPr>
        </p:nvSpPr>
        <p:spPr>
          <a:xfrm>
            <a:off x="5842525" y="3642444"/>
            <a:ext cx="2804100" cy="1637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itizens Advice  - Two column Large body">
  <p:cSld name="Citizens Advice  - Two column Large body">
    <p:spTree>
      <p:nvGrpSpPr>
        <p:cNvPr id="1" name="Shape 81"/>
        <p:cNvGrpSpPr/>
        <p:nvPr/>
      </p:nvGrpSpPr>
      <p:grpSpPr>
        <a:xfrm>
          <a:off x="0" y="0"/>
          <a:ext cx="0" cy="0"/>
          <a:chOff x="0" y="0"/>
          <a:chExt cx="0" cy="0"/>
        </a:xfrm>
      </p:grpSpPr>
      <p:sp>
        <p:nvSpPr>
          <p:cNvPr id="82" name="Google Shape;82;p18"/>
          <p:cNvSpPr txBox="1">
            <a:spLocks noGrp="1"/>
          </p:cNvSpPr>
          <p:nvPr>
            <p:ph type="body" idx="1"/>
          </p:nvPr>
        </p:nvSpPr>
        <p:spPr>
          <a:xfrm>
            <a:off x="4598750" y="1893527"/>
            <a:ext cx="4055100" cy="396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ts val="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3pPr>
            <a:lvl4pPr marL="1828800" marR="0" lvl="3"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4pPr>
            <a:lvl5pPr marL="2286000" marR="0" lvl="4"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5pPr>
            <a:lvl6pPr marL="2743200" marR="0" lvl="5"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6pPr>
            <a:lvl7pPr marL="3200400" marR="0" lvl="6"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7pPr>
            <a:lvl8pPr marL="3657600" marR="0" lvl="7" indent="-228600" algn="l" rtl="0">
              <a:lnSpc>
                <a:spcPct val="130000"/>
              </a:lnSpc>
              <a:spcBef>
                <a:spcPts val="900"/>
              </a:spcBef>
              <a:spcAft>
                <a:spcPts val="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8pPr>
            <a:lvl9pPr marL="4114800" marR="0" lvl="8" indent="-228600" algn="l" rtl="0">
              <a:lnSpc>
                <a:spcPct val="130000"/>
              </a:lnSpc>
              <a:spcBef>
                <a:spcPts val="900"/>
              </a:spcBef>
              <a:spcAft>
                <a:spcPts val="900"/>
              </a:spcAft>
              <a:buClr>
                <a:srgbClr val="004888"/>
              </a:buClr>
              <a:buSzPts val="1400"/>
              <a:buFont typeface="Open Sans"/>
              <a:buNone/>
              <a:defRPr sz="1600" b="0" i="0" u="none" strike="noStrike" cap="none">
                <a:solidFill>
                  <a:schemeClr val="dk1"/>
                </a:solidFill>
                <a:latin typeface="Open Sans"/>
                <a:ea typeface="Open Sans"/>
                <a:cs typeface="Open Sans"/>
                <a:sym typeface="Open Sans"/>
              </a:defRPr>
            </a:lvl9pPr>
          </a:lstStyle>
          <a:p>
            <a:endParaRPr/>
          </a:p>
        </p:txBody>
      </p:sp>
      <p:sp>
        <p:nvSpPr>
          <p:cNvPr id="83" name="Google Shape;83;p18"/>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18"/>
          <p:cNvSpPr txBox="1">
            <a:spLocks noGrp="1"/>
          </p:cNvSpPr>
          <p:nvPr>
            <p:ph type="body" idx="3"/>
          </p:nvPr>
        </p:nvSpPr>
        <p:spPr>
          <a:xfrm>
            <a:off x="457200" y="989000"/>
            <a:ext cx="8229600" cy="4433400"/>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t" anchorCtr="0">
            <a:noAutofit/>
          </a:bodyPr>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85" name="Google Shape;85;p18"/>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pic>
        <p:nvPicPr>
          <p:cNvPr id="86" name="Google Shape;86;p18"/>
          <p:cNvPicPr preferRelativeResize="0"/>
          <p:nvPr/>
        </p:nvPicPr>
        <p:blipFill rotWithShape="1">
          <a:blip r:embed="rId2">
            <a:alphaModFix/>
          </a:blip>
          <a:srcRect/>
          <a:stretch/>
        </p:blipFill>
        <p:spPr>
          <a:xfrm>
            <a:off x="116775" y="4327650"/>
            <a:ext cx="866400" cy="866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itizens Advice_Cover_Heritage 2">
  <p:cSld name="Citizens Advice_Cover_Heritage 2">
    <p:bg>
      <p:bgPr>
        <a:solidFill>
          <a:srgbClr val="FCBB69"/>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subTitle" idx="1"/>
          </p:nvPr>
        </p:nvSpPr>
        <p:spPr>
          <a:xfrm>
            <a:off x="443675" y="2772860"/>
            <a:ext cx="3893400" cy="1698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
        <p:nvSpPr>
          <p:cNvPr id="89" name="Google Shape;89;p19"/>
          <p:cNvSpPr txBox="1">
            <a:spLocks noGrp="1"/>
          </p:cNvSpPr>
          <p:nvPr>
            <p:ph type="ctrTitle"/>
          </p:nvPr>
        </p:nvSpPr>
        <p:spPr>
          <a:xfrm>
            <a:off x="443675" y="409861"/>
            <a:ext cx="4123800" cy="312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4888"/>
              </a:buClr>
              <a:buSzPts val="1400"/>
              <a:buFont typeface="Open Sans"/>
              <a:buNone/>
              <a:defRPr sz="4200" b="1" i="0" u="none" strike="noStrike" cap="none">
                <a:solidFill>
                  <a:srgbClr val="004888"/>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Arial"/>
              <a:buNone/>
              <a:defRPr sz="4800" b="1">
                <a:solidFill>
                  <a:schemeClr val="dk1"/>
                </a:solidFill>
              </a:defRPr>
            </a:lvl2pPr>
            <a:lvl3pPr lvl="2" algn="ctr" rtl="0">
              <a:lnSpc>
                <a:spcPct val="100000"/>
              </a:lnSpc>
              <a:spcBef>
                <a:spcPts val="0"/>
              </a:spcBef>
              <a:spcAft>
                <a:spcPts val="0"/>
              </a:spcAft>
              <a:buClr>
                <a:schemeClr val="dk1"/>
              </a:buClr>
              <a:buSzPts val="1400"/>
              <a:buFont typeface="Arial"/>
              <a:buNone/>
              <a:defRPr sz="4800" b="1">
                <a:solidFill>
                  <a:schemeClr val="dk1"/>
                </a:solidFill>
              </a:defRPr>
            </a:lvl3pPr>
            <a:lvl4pPr lvl="3" algn="ctr" rtl="0">
              <a:lnSpc>
                <a:spcPct val="100000"/>
              </a:lnSpc>
              <a:spcBef>
                <a:spcPts val="0"/>
              </a:spcBef>
              <a:spcAft>
                <a:spcPts val="0"/>
              </a:spcAft>
              <a:buClr>
                <a:schemeClr val="dk1"/>
              </a:buClr>
              <a:buSzPts val="1400"/>
              <a:buFont typeface="Arial"/>
              <a:buNone/>
              <a:defRPr sz="4800" b="1">
                <a:solidFill>
                  <a:schemeClr val="dk1"/>
                </a:solidFill>
              </a:defRPr>
            </a:lvl4pPr>
            <a:lvl5pPr lvl="4" algn="ctr" rtl="0">
              <a:lnSpc>
                <a:spcPct val="100000"/>
              </a:lnSpc>
              <a:spcBef>
                <a:spcPts val="0"/>
              </a:spcBef>
              <a:spcAft>
                <a:spcPts val="0"/>
              </a:spcAft>
              <a:buClr>
                <a:schemeClr val="dk1"/>
              </a:buClr>
              <a:buSzPts val="1400"/>
              <a:buFont typeface="Arial"/>
              <a:buNone/>
              <a:defRPr sz="4800" b="1">
                <a:solidFill>
                  <a:schemeClr val="dk1"/>
                </a:solidFill>
              </a:defRPr>
            </a:lvl5pPr>
            <a:lvl6pPr lvl="5" algn="ctr" rtl="0">
              <a:lnSpc>
                <a:spcPct val="100000"/>
              </a:lnSpc>
              <a:spcBef>
                <a:spcPts val="0"/>
              </a:spcBef>
              <a:spcAft>
                <a:spcPts val="0"/>
              </a:spcAft>
              <a:buClr>
                <a:schemeClr val="dk1"/>
              </a:buClr>
              <a:buSzPts val="1400"/>
              <a:buFont typeface="Arial"/>
              <a:buNone/>
              <a:defRPr sz="4800" b="1">
                <a:solidFill>
                  <a:schemeClr val="dk1"/>
                </a:solidFill>
              </a:defRPr>
            </a:lvl6pPr>
            <a:lvl7pPr lvl="6" algn="ctr" rtl="0">
              <a:lnSpc>
                <a:spcPct val="100000"/>
              </a:lnSpc>
              <a:spcBef>
                <a:spcPts val="0"/>
              </a:spcBef>
              <a:spcAft>
                <a:spcPts val="0"/>
              </a:spcAft>
              <a:buClr>
                <a:schemeClr val="dk1"/>
              </a:buClr>
              <a:buSzPts val="1400"/>
              <a:buFont typeface="Arial"/>
              <a:buNone/>
              <a:defRPr sz="4800" b="1">
                <a:solidFill>
                  <a:schemeClr val="dk1"/>
                </a:solidFill>
              </a:defRPr>
            </a:lvl7pPr>
            <a:lvl8pPr lvl="7" algn="ctr" rtl="0">
              <a:lnSpc>
                <a:spcPct val="100000"/>
              </a:lnSpc>
              <a:spcBef>
                <a:spcPts val="0"/>
              </a:spcBef>
              <a:spcAft>
                <a:spcPts val="0"/>
              </a:spcAft>
              <a:buClr>
                <a:schemeClr val="dk1"/>
              </a:buClr>
              <a:buSzPts val="1400"/>
              <a:buFont typeface="Arial"/>
              <a:buNone/>
              <a:defRPr sz="4800" b="1">
                <a:solidFill>
                  <a:schemeClr val="dk1"/>
                </a:solidFill>
              </a:defRPr>
            </a:lvl8pPr>
            <a:lvl9pPr lvl="8" algn="ctr" rtl="0">
              <a:lnSpc>
                <a:spcPct val="100000"/>
              </a:lnSpc>
              <a:spcBef>
                <a:spcPts val="0"/>
              </a:spcBef>
              <a:spcAft>
                <a:spcPts val="0"/>
              </a:spcAft>
              <a:buClr>
                <a:schemeClr val="dk1"/>
              </a:buClr>
              <a:buSzPts val="1400"/>
              <a:buFont typeface="Arial"/>
              <a:buNone/>
              <a:defRPr sz="4800" b="1">
                <a:solidFill>
                  <a:schemeClr val="dk1"/>
                </a:solidFill>
              </a:defRPr>
            </a:lvl9pPr>
          </a:lstStyle>
          <a:p>
            <a:endParaRPr/>
          </a:p>
        </p:txBody>
      </p:sp>
      <p:pic>
        <p:nvPicPr>
          <p:cNvPr id="90" name="Google Shape;90;p19"/>
          <p:cNvPicPr preferRelativeResize="0"/>
          <p:nvPr/>
        </p:nvPicPr>
        <p:blipFill rotWithShape="1">
          <a:blip r:embed="rId2">
            <a:alphaModFix/>
          </a:blip>
          <a:srcRect/>
          <a:stretch/>
        </p:blipFill>
        <p:spPr>
          <a:xfrm>
            <a:off x="4122675" y="271722"/>
            <a:ext cx="5182705" cy="5171544"/>
          </a:xfrm>
          <a:prstGeom prst="rect">
            <a:avLst/>
          </a:prstGeom>
          <a:noFill/>
          <a:ln>
            <a:noFill/>
          </a:ln>
        </p:spPr>
      </p:pic>
      <p:pic>
        <p:nvPicPr>
          <p:cNvPr id="91" name="Google Shape;91;p19"/>
          <p:cNvPicPr preferRelativeResize="0"/>
          <p:nvPr/>
        </p:nvPicPr>
        <p:blipFill rotWithShape="1">
          <a:blip r:embed="rId3">
            <a:alphaModFix/>
          </a:blip>
          <a:srcRect/>
          <a:stretch/>
        </p:blipFill>
        <p:spPr>
          <a:xfrm>
            <a:off x="270200" y="4288989"/>
            <a:ext cx="800768" cy="8526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itizens Advice_Cover_Heritage 5">
  <p:cSld name="Citizens Advice_Cover_Heritage 5">
    <p:bg>
      <p:bgPr>
        <a:solidFill>
          <a:srgbClr val="FCBB69"/>
        </a:solidFill>
        <a:effectLst/>
      </p:bgPr>
    </p:bg>
    <p:spTree>
      <p:nvGrpSpPr>
        <p:cNvPr id="1" name="Shape 92"/>
        <p:cNvGrpSpPr/>
        <p:nvPr/>
      </p:nvGrpSpPr>
      <p:grpSpPr>
        <a:xfrm>
          <a:off x="0" y="0"/>
          <a:ext cx="0" cy="0"/>
          <a:chOff x="0" y="0"/>
          <a:chExt cx="0" cy="0"/>
        </a:xfrm>
      </p:grpSpPr>
      <p:sp>
        <p:nvSpPr>
          <p:cNvPr id="93" name="Google Shape;93;p20"/>
          <p:cNvSpPr txBox="1">
            <a:spLocks noGrp="1"/>
          </p:cNvSpPr>
          <p:nvPr>
            <p:ph type="subTitle" idx="1"/>
          </p:nvPr>
        </p:nvSpPr>
        <p:spPr>
          <a:xfrm>
            <a:off x="443675" y="2772860"/>
            <a:ext cx="3893400" cy="1698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4888"/>
              </a:buClr>
              <a:buSzPts val="1400"/>
              <a:buFont typeface="Open Sans"/>
              <a:buNone/>
              <a:defRPr sz="2800" b="0" i="0" u="none" strike="noStrike" cap="none">
                <a:solidFill>
                  <a:srgbClr val="004888"/>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sp>
        <p:nvSpPr>
          <p:cNvPr id="94" name="Google Shape;94;p20"/>
          <p:cNvSpPr txBox="1">
            <a:spLocks noGrp="1"/>
          </p:cNvSpPr>
          <p:nvPr>
            <p:ph type="ctrTitle"/>
          </p:nvPr>
        </p:nvSpPr>
        <p:spPr>
          <a:xfrm>
            <a:off x="443675" y="409861"/>
            <a:ext cx="4041000" cy="312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4888"/>
              </a:buClr>
              <a:buSzPts val="1400"/>
              <a:buFont typeface="Open Sans"/>
              <a:buNone/>
              <a:defRPr sz="4200" b="1" i="0" u="none" strike="noStrike" cap="none">
                <a:solidFill>
                  <a:srgbClr val="004888"/>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Arial"/>
              <a:buNone/>
              <a:defRPr sz="4800" b="1">
                <a:solidFill>
                  <a:schemeClr val="dk1"/>
                </a:solidFill>
              </a:defRPr>
            </a:lvl2pPr>
            <a:lvl3pPr lvl="2" algn="ctr" rtl="0">
              <a:lnSpc>
                <a:spcPct val="100000"/>
              </a:lnSpc>
              <a:spcBef>
                <a:spcPts val="0"/>
              </a:spcBef>
              <a:spcAft>
                <a:spcPts val="0"/>
              </a:spcAft>
              <a:buClr>
                <a:schemeClr val="dk1"/>
              </a:buClr>
              <a:buSzPts val="1400"/>
              <a:buFont typeface="Arial"/>
              <a:buNone/>
              <a:defRPr sz="4800" b="1">
                <a:solidFill>
                  <a:schemeClr val="dk1"/>
                </a:solidFill>
              </a:defRPr>
            </a:lvl3pPr>
            <a:lvl4pPr lvl="3" algn="ctr" rtl="0">
              <a:lnSpc>
                <a:spcPct val="100000"/>
              </a:lnSpc>
              <a:spcBef>
                <a:spcPts val="0"/>
              </a:spcBef>
              <a:spcAft>
                <a:spcPts val="0"/>
              </a:spcAft>
              <a:buClr>
                <a:schemeClr val="dk1"/>
              </a:buClr>
              <a:buSzPts val="1400"/>
              <a:buFont typeface="Arial"/>
              <a:buNone/>
              <a:defRPr sz="4800" b="1">
                <a:solidFill>
                  <a:schemeClr val="dk1"/>
                </a:solidFill>
              </a:defRPr>
            </a:lvl4pPr>
            <a:lvl5pPr lvl="4" algn="ctr" rtl="0">
              <a:lnSpc>
                <a:spcPct val="100000"/>
              </a:lnSpc>
              <a:spcBef>
                <a:spcPts val="0"/>
              </a:spcBef>
              <a:spcAft>
                <a:spcPts val="0"/>
              </a:spcAft>
              <a:buClr>
                <a:schemeClr val="dk1"/>
              </a:buClr>
              <a:buSzPts val="1400"/>
              <a:buFont typeface="Arial"/>
              <a:buNone/>
              <a:defRPr sz="4800" b="1">
                <a:solidFill>
                  <a:schemeClr val="dk1"/>
                </a:solidFill>
              </a:defRPr>
            </a:lvl5pPr>
            <a:lvl6pPr lvl="5" algn="ctr" rtl="0">
              <a:lnSpc>
                <a:spcPct val="100000"/>
              </a:lnSpc>
              <a:spcBef>
                <a:spcPts val="0"/>
              </a:spcBef>
              <a:spcAft>
                <a:spcPts val="0"/>
              </a:spcAft>
              <a:buClr>
                <a:schemeClr val="dk1"/>
              </a:buClr>
              <a:buSzPts val="1400"/>
              <a:buFont typeface="Arial"/>
              <a:buNone/>
              <a:defRPr sz="4800" b="1">
                <a:solidFill>
                  <a:schemeClr val="dk1"/>
                </a:solidFill>
              </a:defRPr>
            </a:lvl6pPr>
            <a:lvl7pPr lvl="6" algn="ctr" rtl="0">
              <a:lnSpc>
                <a:spcPct val="100000"/>
              </a:lnSpc>
              <a:spcBef>
                <a:spcPts val="0"/>
              </a:spcBef>
              <a:spcAft>
                <a:spcPts val="0"/>
              </a:spcAft>
              <a:buClr>
                <a:schemeClr val="dk1"/>
              </a:buClr>
              <a:buSzPts val="1400"/>
              <a:buFont typeface="Arial"/>
              <a:buNone/>
              <a:defRPr sz="4800" b="1">
                <a:solidFill>
                  <a:schemeClr val="dk1"/>
                </a:solidFill>
              </a:defRPr>
            </a:lvl7pPr>
            <a:lvl8pPr lvl="7" algn="ctr" rtl="0">
              <a:lnSpc>
                <a:spcPct val="100000"/>
              </a:lnSpc>
              <a:spcBef>
                <a:spcPts val="0"/>
              </a:spcBef>
              <a:spcAft>
                <a:spcPts val="0"/>
              </a:spcAft>
              <a:buClr>
                <a:schemeClr val="dk1"/>
              </a:buClr>
              <a:buSzPts val="1400"/>
              <a:buFont typeface="Arial"/>
              <a:buNone/>
              <a:defRPr sz="4800" b="1">
                <a:solidFill>
                  <a:schemeClr val="dk1"/>
                </a:solidFill>
              </a:defRPr>
            </a:lvl8pPr>
            <a:lvl9pPr lvl="8" algn="ctr" rtl="0">
              <a:lnSpc>
                <a:spcPct val="100000"/>
              </a:lnSpc>
              <a:spcBef>
                <a:spcPts val="0"/>
              </a:spcBef>
              <a:spcAft>
                <a:spcPts val="0"/>
              </a:spcAft>
              <a:buClr>
                <a:schemeClr val="dk1"/>
              </a:buClr>
              <a:buSzPts val="1400"/>
              <a:buFont typeface="Arial"/>
              <a:buNone/>
              <a:defRPr sz="4800" b="1">
                <a:solidFill>
                  <a:schemeClr val="dk1"/>
                </a:solidFill>
              </a:defRPr>
            </a:lvl9pPr>
          </a:lstStyle>
          <a:p>
            <a:endParaRPr/>
          </a:p>
        </p:txBody>
      </p:sp>
      <p:pic>
        <p:nvPicPr>
          <p:cNvPr id="95" name="Google Shape;95;p20"/>
          <p:cNvPicPr preferRelativeResize="0"/>
          <p:nvPr/>
        </p:nvPicPr>
        <p:blipFill rotWithShape="1">
          <a:blip r:embed="rId2">
            <a:alphaModFix/>
          </a:blip>
          <a:srcRect/>
          <a:stretch/>
        </p:blipFill>
        <p:spPr>
          <a:xfrm>
            <a:off x="270200" y="4288989"/>
            <a:ext cx="800768" cy="852606"/>
          </a:xfrm>
          <a:prstGeom prst="rect">
            <a:avLst/>
          </a:prstGeom>
          <a:noFill/>
          <a:ln>
            <a:noFill/>
          </a:ln>
        </p:spPr>
      </p:pic>
      <p:pic>
        <p:nvPicPr>
          <p:cNvPr id="96" name="Google Shape;96;p20"/>
          <p:cNvPicPr preferRelativeResize="0"/>
          <p:nvPr/>
        </p:nvPicPr>
        <p:blipFill rotWithShape="1">
          <a:blip r:embed="rId3">
            <a:alphaModFix/>
          </a:blip>
          <a:srcRect l="10770" t="8946" b="15238"/>
          <a:stretch/>
        </p:blipFill>
        <p:spPr>
          <a:xfrm>
            <a:off x="4369850" y="581333"/>
            <a:ext cx="4679024" cy="47034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itizens Advice  - Back cover_Heritage">
  <p:cSld name="Citizens Advice  - Back cover_Heritage">
    <p:bg>
      <p:bgPr>
        <a:solidFill>
          <a:srgbClr val="FCBB69"/>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subTitle" idx="1"/>
          </p:nvPr>
        </p:nvSpPr>
        <p:spPr>
          <a:xfrm>
            <a:off x="1640925" y="4142639"/>
            <a:ext cx="6996600" cy="1136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4888"/>
              </a:buClr>
              <a:buSzPts val="1400"/>
              <a:buFont typeface="Open Sans"/>
              <a:buNone/>
              <a:defRPr sz="2000" b="0" i="0" u="none" strike="noStrike" cap="none">
                <a:solidFill>
                  <a:srgbClr val="004888"/>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9pPr>
          </a:lstStyle>
          <a:p>
            <a:endParaRPr/>
          </a:p>
        </p:txBody>
      </p:sp>
      <p:pic>
        <p:nvPicPr>
          <p:cNvPr id="99" name="Google Shape;99;p21"/>
          <p:cNvPicPr preferRelativeResize="0"/>
          <p:nvPr/>
        </p:nvPicPr>
        <p:blipFill rotWithShape="1">
          <a:blip r:embed="rId2">
            <a:alphaModFix/>
          </a:blip>
          <a:srcRect/>
          <a:stretch/>
        </p:blipFill>
        <p:spPr>
          <a:xfrm>
            <a:off x="270200" y="4288989"/>
            <a:ext cx="800768" cy="8526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itizens Advice  - Two column Large body and quote">
  <p:cSld name="Citizens Advice  - Two column Large body and quote">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4598750" y="1893527"/>
            <a:ext cx="4055100" cy="3969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0000"/>
              </a:lnSpc>
              <a:spcBef>
                <a:spcPts val="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1pPr>
            <a:lvl2pPr marL="914400" marR="0" lvl="1"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2pPr>
            <a:lvl3pPr marL="1371600" marR="0" lvl="2"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3pPr>
            <a:lvl4pPr marL="1828800" marR="0" lvl="3"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4pPr>
            <a:lvl5pPr marL="2286000" marR="0" lvl="4"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5pPr>
            <a:lvl6pPr marL="2743200" marR="0" lvl="5"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6pPr>
            <a:lvl7pPr marL="3200400" marR="0" lvl="6"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7pPr>
            <a:lvl8pPr marL="3657600" marR="0" lvl="7" indent="-228600" algn="l" rtl="0">
              <a:lnSpc>
                <a:spcPct val="120000"/>
              </a:lnSpc>
              <a:spcBef>
                <a:spcPts val="900"/>
              </a:spcBef>
              <a:spcAft>
                <a:spcPts val="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8pPr>
            <a:lvl9pPr marL="4114800" marR="0" lvl="8" indent="-228600" algn="l" rtl="0">
              <a:lnSpc>
                <a:spcPct val="120000"/>
              </a:lnSpc>
              <a:spcBef>
                <a:spcPts val="900"/>
              </a:spcBef>
              <a:spcAft>
                <a:spcPts val="900"/>
              </a:spcAft>
              <a:buClr>
                <a:srgbClr val="004888"/>
              </a:buClr>
              <a:buSzPts val="1400"/>
              <a:buFont typeface="Open Sans"/>
              <a:buNone/>
              <a:defRPr sz="2000" b="1" i="0" u="none" strike="noStrike" cap="none">
                <a:solidFill>
                  <a:srgbClr val="004888"/>
                </a:solidFill>
                <a:latin typeface="Open Sans"/>
                <a:ea typeface="Open Sans"/>
                <a:cs typeface="Open Sans"/>
                <a:sym typeface="Open Sans"/>
              </a:defRPr>
            </a:lvl9pPr>
          </a:lstStyle>
          <a:p>
            <a:endParaRPr/>
          </a:p>
        </p:txBody>
      </p:sp>
      <p:sp>
        <p:nvSpPr>
          <p:cNvPr id="102" name="Google Shape;102;p22"/>
          <p:cNvSpPr txBox="1">
            <a:spLocks noGrp="1"/>
          </p:cNvSpPr>
          <p:nvPr>
            <p:ph type="subTitle" idx="2"/>
          </p:nvPr>
        </p:nvSpPr>
        <p:spPr>
          <a:xfrm>
            <a:off x="457200" y="520555"/>
            <a:ext cx="5261100" cy="383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Open Sans"/>
              <a:buNone/>
              <a:defRPr sz="900" b="0" i="0" u="none" strike="noStrike" cap="none">
                <a:solidFill>
                  <a:srgbClr val="004888"/>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3" name="Google Shape;103;p22"/>
          <p:cNvSpPr txBox="1">
            <a:spLocks noGrp="1"/>
          </p:cNvSpPr>
          <p:nvPr>
            <p:ph type="body" idx="3"/>
          </p:nvPr>
        </p:nvSpPr>
        <p:spPr>
          <a:xfrm>
            <a:off x="457200" y="1893527"/>
            <a:ext cx="3932700" cy="3528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30000"/>
              </a:lnSpc>
              <a:spcBef>
                <a:spcPts val="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1pPr>
            <a:lvl2pPr marL="914400" marR="0" lvl="1"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6pPr>
            <a:lvl7pPr marL="3200400" marR="0" lvl="6"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7pPr>
            <a:lvl8pPr marL="3657600" marR="0" lvl="7" indent="-330200" algn="l" rtl="0">
              <a:lnSpc>
                <a:spcPct val="130000"/>
              </a:lnSpc>
              <a:spcBef>
                <a:spcPts val="900"/>
              </a:spcBef>
              <a:spcAft>
                <a:spcPts val="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8pPr>
            <a:lvl9pPr marL="4114800" marR="0" lvl="8" indent="-330200" algn="l" rtl="0">
              <a:lnSpc>
                <a:spcPct val="130000"/>
              </a:lnSpc>
              <a:spcBef>
                <a:spcPts val="900"/>
              </a:spcBef>
              <a:spcAft>
                <a:spcPts val="900"/>
              </a:spcAft>
              <a:buClr>
                <a:srgbClr val="004888"/>
              </a:buClr>
              <a:buSzPts val="1600"/>
              <a:buFont typeface="Open Sans"/>
              <a:buChar char="■"/>
              <a:defRPr sz="1600" b="0" i="0" u="none" strike="noStrike" cap="none">
                <a:solidFill>
                  <a:schemeClr val="dk1"/>
                </a:solidFill>
                <a:latin typeface="Open Sans"/>
                <a:ea typeface="Open Sans"/>
                <a:cs typeface="Open Sans"/>
                <a:sym typeface="Open Sans"/>
              </a:defRPr>
            </a:lvl9pPr>
          </a:lstStyle>
          <a:p>
            <a:endParaRPr/>
          </a:p>
        </p:txBody>
      </p:sp>
      <p:sp>
        <p:nvSpPr>
          <p:cNvPr id="104" name="Google Shape;104;p22"/>
          <p:cNvSpPr txBox="1">
            <a:spLocks noGrp="1"/>
          </p:cNvSpPr>
          <p:nvPr>
            <p:ph type="title"/>
          </p:nvPr>
        </p:nvSpPr>
        <p:spPr>
          <a:xfrm>
            <a:off x="457200" y="775083"/>
            <a:ext cx="8229600" cy="952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4888"/>
              </a:buClr>
              <a:buSzPts val="1400"/>
              <a:buFont typeface="Open Sans"/>
              <a:buNone/>
              <a:defRPr sz="2800" b="1" i="0" u="none" strike="noStrike" cap="none">
                <a:solidFill>
                  <a:srgbClr val="004888"/>
                </a:solidFill>
                <a:latin typeface="Open Sans"/>
                <a:ea typeface="Open Sans"/>
                <a:cs typeface="Open Sans"/>
                <a:sym typeface="Open Sans"/>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457200" y="228864"/>
            <a:ext cx="8229600" cy="952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sp>
        <p:nvSpPr>
          <p:cNvPr id="107" name="Google Shape;107;p23"/>
          <p:cNvSpPr txBox="1">
            <a:spLocks noGrp="1"/>
          </p:cNvSpPr>
          <p:nvPr>
            <p:ph type="body" idx="1"/>
          </p:nvPr>
        </p:nvSpPr>
        <p:spPr>
          <a:xfrm>
            <a:off x="457200" y="1333500"/>
            <a:ext cx="8229600" cy="4139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8" name="Google Shape;108;p23"/>
          <p:cNvSpPr txBox="1">
            <a:spLocks noGrp="1"/>
          </p:cNvSpPr>
          <p:nvPr>
            <p:ph type="sldNum" idx="12"/>
          </p:nvPr>
        </p:nvSpPr>
        <p:spPr>
          <a:xfrm>
            <a:off x="8556791" y="5277612"/>
            <a:ext cx="548700" cy="43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457200" y="228864"/>
            <a:ext cx="8229600" cy="95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sp>
        <p:nvSpPr>
          <p:cNvPr id="111" name="Google Shape;111;p24"/>
          <p:cNvSpPr txBox="1">
            <a:spLocks noGrp="1"/>
          </p:cNvSpPr>
          <p:nvPr>
            <p:ph type="body" idx="1"/>
          </p:nvPr>
        </p:nvSpPr>
        <p:spPr>
          <a:xfrm>
            <a:off x="457200" y="1333500"/>
            <a:ext cx="3994500" cy="4139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4"/>
          <p:cNvSpPr txBox="1">
            <a:spLocks noGrp="1"/>
          </p:cNvSpPr>
          <p:nvPr>
            <p:ph type="body" idx="2"/>
          </p:nvPr>
        </p:nvSpPr>
        <p:spPr>
          <a:xfrm>
            <a:off x="4692273" y="1333500"/>
            <a:ext cx="3994500" cy="4139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24"/>
          <p:cNvSpPr txBox="1">
            <a:spLocks noGrp="1"/>
          </p:cNvSpPr>
          <p:nvPr>
            <p:ph type="sldNum" idx="12"/>
          </p:nvPr>
        </p:nvSpPr>
        <p:spPr>
          <a:xfrm>
            <a:off x="8556791" y="5277612"/>
            <a:ext cx="548700" cy="43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457200" y="228864"/>
            <a:ext cx="8229600" cy="95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3600" b="1">
                <a:solidFill>
                  <a:schemeClr val="dk1"/>
                </a:solidFill>
              </a:defRPr>
            </a:lvl2pPr>
            <a:lvl3pPr lvl="2" algn="l" rtl="0">
              <a:lnSpc>
                <a:spcPct val="100000"/>
              </a:lnSpc>
              <a:spcBef>
                <a:spcPts val="0"/>
              </a:spcBef>
              <a:spcAft>
                <a:spcPts val="0"/>
              </a:spcAft>
              <a:buClr>
                <a:schemeClr val="dk1"/>
              </a:buClr>
              <a:buSzPts val="1400"/>
              <a:buFont typeface="Arial"/>
              <a:buNone/>
              <a:defRPr sz="3600" b="1">
                <a:solidFill>
                  <a:schemeClr val="dk1"/>
                </a:solidFill>
              </a:defRPr>
            </a:lvl3pPr>
            <a:lvl4pPr lvl="3" algn="l" rtl="0">
              <a:lnSpc>
                <a:spcPct val="100000"/>
              </a:lnSpc>
              <a:spcBef>
                <a:spcPts val="0"/>
              </a:spcBef>
              <a:spcAft>
                <a:spcPts val="0"/>
              </a:spcAft>
              <a:buClr>
                <a:schemeClr val="dk1"/>
              </a:buClr>
              <a:buSzPts val="1400"/>
              <a:buFont typeface="Arial"/>
              <a:buNone/>
              <a:defRPr sz="3600" b="1">
                <a:solidFill>
                  <a:schemeClr val="dk1"/>
                </a:solidFill>
              </a:defRPr>
            </a:lvl4pPr>
            <a:lvl5pPr lvl="4" algn="l" rtl="0">
              <a:lnSpc>
                <a:spcPct val="100000"/>
              </a:lnSpc>
              <a:spcBef>
                <a:spcPts val="0"/>
              </a:spcBef>
              <a:spcAft>
                <a:spcPts val="0"/>
              </a:spcAft>
              <a:buClr>
                <a:schemeClr val="dk1"/>
              </a:buClr>
              <a:buSzPts val="1400"/>
              <a:buFont typeface="Arial"/>
              <a:buNone/>
              <a:defRPr sz="3600" b="1">
                <a:solidFill>
                  <a:schemeClr val="dk1"/>
                </a:solidFill>
              </a:defRPr>
            </a:lvl5pPr>
            <a:lvl6pPr lvl="5" algn="l" rtl="0">
              <a:lnSpc>
                <a:spcPct val="100000"/>
              </a:lnSpc>
              <a:spcBef>
                <a:spcPts val="0"/>
              </a:spcBef>
              <a:spcAft>
                <a:spcPts val="0"/>
              </a:spcAft>
              <a:buClr>
                <a:schemeClr val="dk1"/>
              </a:buClr>
              <a:buSzPts val="1400"/>
              <a:buFont typeface="Arial"/>
              <a:buNone/>
              <a:defRPr sz="3600" b="1">
                <a:solidFill>
                  <a:schemeClr val="dk1"/>
                </a:solidFill>
              </a:defRPr>
            </a:lvl6pPr>
            <a:lvl7pPr lvl="6" algn="l" rtl="0">
              <a:lnSpc>
                <a:spcPct val="100000"/>
              </a:lnSpc>
              <a:spcBef>
                <a:spcPts val="0"/>
              </a:spcBef>
              <a:spcAft>
                <a:spcPts val="0"/>
              </a:spcAft>
              <a:buClr>
                <a:schemeClr val="dk1"/>
              </a:buClr>
              <a:buSzPts val="1400"/>
              <a:buFont typeface="Arial"/>
              <a:buNone/>
              <a:defRPr sz="3600" b="1">
                <a:solidFill>
                  <a:schemeClr val="dk1"/>
                </a:solidFill>
              </a:defRPr>
            </a:lvl7pPr>
            <a:lvl8pPr lvl="7" algn="l" rtl="0">
              <a:lnSpc>
                <a:spcPct val="100000"/>
              </a:lnSpc>
              <a:spcBef>
                <a:spcPts val="0"/>
              </a:spcBef>
              <a:spcAft>
                <a:spcPts val="0"/>
              </a:spcAft>
              <a:buClr>
                <a:schemeClr val="dk1"/>
              </a:buClr>
              <a:buSzPts val="1400"/>
              <a:buFont typeface="Arial"/>
              <a:buNone/>
              <a:defRPr sz="3600" b="1">
                <a:solidFill>
                  <a:schemeClr val="dk1"/>
                </a:solidFill>
              </a:defRPr>
            </a:lvl8pPr>
            <a:lvl9pPr lvl="8" algn="l" rtl="0">
              <a:lnSpc>
                <a:spcPct val="100000"/>
              </a:lnSpc>
              <a:spcBef>
                <a:spcPts val="0"/>
              </a:spcBef>
              <a:spcAft>
                <a:spcPts val="0"/>
              </a:spcAft>
              <a:buClr>
                <a:schemeClr val="dk1"/>
              </a:buClr>
              <a:buSzPts val="1400"/>
              <a:buFont typeface="Arial"/>
              <a:buNone/>
              <a:defRPr sz="3600" b="1">
                <a:solidFill>
                  <a:schemeClr val="dk1"/>
                </a:solidFill>
              </a:defRPr>
            </a:lvl9pPr>
          </a:lstStyle>
          <a:p>
            <a:endParaRPr/>
          </a:p>
        </p:txBody>
      </p:sp>
      <p:sp>
        <p:nvSpPr>
          <p:cNvPr id="116" name="Google Shape;116;p25"/>
          <p:cNvSpPr txBox="1">
            <a:spLocks noGrp="1"/>
          </p:cNvSpPr>
          <p:nvPr>
            <p:ph type="sldNum" idx="12"/>
          </p:nvPr>
        </p:nvSpPr>
        <p:spPr>
          <a:xfrm>
            <a:off x="8556791" y="5277612"/>
            <a:ext cx="548700" cy="43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7"/>
        <p:cNvGrpSpPr/>
        <p:nvPr/>
      </p:nvGrpSpPr>
      <p:grpSpPr>
        <a:xfrm>
          <a:off x="0" y="0"/>
          <a:ext cx="0" cy="0"/>
          <a:chOff x="0" y="0"/>
          <a:chExt cx="0" cy="0"/>
        </a:xfrm>
      </p:grpSpPr>
      <p:sp>
        <p:nvSpPr>
          <p:cNvPr id="118" name="Google Shape;118;p26"/>
          <p:cNvSpPr txBox="1">
            <a:spLocks noGrp="1"/>
          </p:cNvSpPr>
          <p:nvPr>
            <p:ph type="body" idx="1"/>
          </p:nvPr>
        </p:nvSpPr>
        <p:spPr>
          <a:xfrm>
            <a:off x="457200" y="4895899"/>
            <a:ext cx="8229600" cy="5772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26"/>
          <p:cNvSpPr txBox="1">
            <a:spLocks noGrp="1"/>
          </p:cNvSpPr>
          <p:nvPr>
            <p:ph type="sldNum" idx="12"/>
          </p:nvPr>
        </p:nvSpPr>
        <p:spPr>
          <a:xfrm>
            <a:off x="8556791" y="5277612"/>
            <a:ext cx="548700" cy="43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27"/>
          <p:cNvSpPr txBox="1">
            <a:spLocks noGrp="1"/>
          </p:cNvSpPr>
          <p:nvPr>
            <p:ph type="sldNum" idx="12"/>
          </p:nvPr>
        </p:nvSpPr>
        <p:spPr>
          <a:xfrm>
            <a:off x="8556791" y="5277612"/>
            <a:ext cx="548700" cy="437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mauve background">
  <p:cSld name="Heritage cover slide">
    <p:bg>
      <p:bgPr>
        <a:solidFill>
          <a:srgbClr val="C2BDDE"/>
        </a:solidFill>
        <a:effectLst/>
      </p:bgPr>
    </p:bg>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157161" y="239889"/>
            <a:ext cx="5424600" cy="2522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Font typeface="Open Sans"/>
              <a:buNone/>
              <a:defRPr sz="4400" b="1" i="0" u="none" strike="noStrike" cap="none">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24" name="Google Shape;124;p28"/>
          <p:cNvSpPr txBox="1">
            <a:spLocks noGrp="1"/>
          </p:cNvSpPr>
          <p:nvPr>
            <p:ph type="body" idx="1"/>
          </p:nvPr>
        </p:nvSpPr>
        <p:spPr>
          <a:xfrm>
            <a:off x="5775160" y="4359591"/>
            <a:ext cx="3195000" cy="1153800"/>
          </a:xfrm>
          <a:prstGeom prst="rect">
            <a:avLst/>
          </a:prstGeom>
          <a:noFill/>
          <a:ln>
            <a:noFill/>
          </a:ln>
        </p:spPr>
        <p:txBody>
          <a:bodyPr spcFirstLastPara="1" wrap="square" lIns="91425" tIns="91425" rIns="91425" bIns="91425" anchor="b" anchorCtr="0">
            <a:noAutofit/>
          </a:bodyPr>
          <a:lstStyle>
            <a:lvl1pPr marL="457200" marR="0" lvl="0" indent="-228600" rtl="0">
              <a:lnSpc>
                <a:spcPct val="100000"/>
              </a:lnSpc>
              <a:spcBef>
                <a:spcPts val="400"/>
              </a:spcBef>
              <a:spcAft>
                <a:spcPts val="0"/>
              </a:spcAft>
              <a:buSzPts val="1400"/>
              <a:buNone/>
              <a:defRPr sz="2000" i="0" u="none" strike="noStrike" cap="none"/>
            </a:lvl1pPr>
            <a:lvl2pPr marL="914400" marR="0" lvl="1" indent="-406400" rtl="0">
              <a:lnSpc>
                <a:spcPct val="100000"/>
              </a:lnSpc>
              <a:spcBef>
                <a:spcPts val="560"/>
              </a:spcBef>
              <a:spcAft>
                <a:spcPts val="0"/>
              </a:spcAft>
              <a:buSzPts val="2800"/>
              <a:buChar char="–"/>
              <a:defRPr sz="2800" i="0" u="none" strike="noStrike" cap="none"/>
            </a:lvl2pPr>
            <a:lvl3pPr marL="1371600" marR="0" lvl="2" indent="-381000" rtl="0">
              <a:lnSpc>
                <a:spcPct val="100000"/>
              </a:lnSpc>
              <a:spcBef>
                <a:spcPts val="480"/>
              </a:spcBef>
              <a:spcAft>
                <a:spcPts val="0"/>
              </a:spcAft>
              <a:buSzPts val="2400"/>
              <a:buChar char="•"/>
              <a:defRPr sz="2400" i="0" u="none" strike="noStrike" cap="none"/>
            </a:lvl3pPr>
            <a:lvl4pPr marL="1828800" marR="0" lvl="3" indent="-355600" rtl="0">
              <a:lnSpc>
                <a:spcPct val="100000"/>
              </a:lnSpc>
              <a:spcBef>
                <a:spcPts val="400"/>
              </a:spcBef>
              <a:spcAft>
                <a:spcPts val="0"/>
              </a:spcAft>
              <a:buSzPts val="2000"/>
              <a:buChar char="–"/>
              <a:defRPr sz="2000" i="0" u="none" strike="noStrike" cap="none"/>
            </a:lvl4pPr>
            <a:lvl5pPr marL="2286000" marR="0" lvl="4" indent="-355600" rtl="0">
              <a:lnSpc>
                <a:spcPct val="100000"/>
              </a:lnSpc>
              <a:spcBef>
                <a:spcPts val="400"/>
              </a:spcBef>
              <a:spcAft>
                <a:spcPts val="0"/>
              </a:spcAft>
              <a:buSzPts val="2000"/>
              <a:buChar char="»"/>
              <a:defRPr sz="2000" i="0" u="none" strike="noStrike" cap="none"/>
            </a:lvl5pPr>
            <a:lvl6pPr marL="2743200" marR="0" lvl="5" indent="-355600" rtl="0">
              <a:lnSpc>
                <a:spcPct val="100000"/>
              </a:lnSpc>
              <a:spcBef>
                <a:spcPts val="400"/>
              </a:spcBef>
              <a:spcAft>
                <a:spcPts val="0"/>
              </a:spcAft>
              <a:buSzPts val="2000"/>
              <a:buChar char="•"/>
              <a:defRPr sz="2000" i="0" u="none" strike="noStrike" cap="none"/>
            </a:lvl6pPr>
            <a:lvl7pPr marL="3200400" marR="0" lvl="6" indent="-355600" rtl="0">
              <a:lnSpc>
                <a:spcPct val="100000"/>
              </a:lnSpc>
              <a:spcBef>
                <a:spcPts val="400"/>
              </a:spcBef>
              <a:spcAft>
                <a:spcPts val="0"/>
              </a:spcAft>
              <a:buSzPts val="2000"/>
              <a:buChar char="•"/>
              <a:defRPr sz="2000" i="0" u="none" strike="noStrike" cap="none"/>
            </a:lvl7pPr>
            <a:lvl8pPr marL="3657600" marR="0" lvl="7" indent="-355600" rtl="0">
              <a:lnSpc>
                <a:spcPct val="100000"/>
              </a:lnSpc>
              <a:spcBef>
                <a:spcPts val="400"/>
              </a:spcBef>
              <a:spcAft>
                <a:spcPts val="0"/>
              </a:spcAft>
              <a:buSzPts val="2000"/>
              <a:buChar char="•"/>
              <a:defRPr sz="2000" i="0" u="none" strike="noStrike" cap="none"/>
            </a:lvl8pPr>
            <a:lvl9pPr marL="4114800" marR="0" lvl="8" indent="-355600" rtl="0">
              <a:lnSpc>
                <a:spcPct val="100000"/>
              </a:lnSpc>
              <a:spcBef>
                <a:spcPts val="400"/>
              </a:spcBef>
              <a:spcAft>
                <a:spcPts val="0"/>
              </a:spcAft>
              <a:buSzPts val="2000"/>
              <a:buChar char="•"/>
              <a:defRPr sz="2000" i="0" u="none" strike="noStrike" cap="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57162" y="239889"/>
            <a:ext cx="5424600" cy="2522333"/>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9pPr>
          </a:lstStyle>
          <a:p>
            <a:endParaRPr/>
          </a:p>
        </p:txBody>
      </p:sp>
      <p:sp>
        <p:nvSpPr>
          <p:cNvPr id="55" name="Google Shape;55;p14"/>
          <p:cNvSpPr txBox="1">
            <a:spLocks noGrp="1"/>
          </p:cNvSpPr>
          <p:nvPr>
            <p:ph type="body" idx="1"/>
          </p:nvPr>
        </p:nvSpPr>
        <p:spPr>
          <a:xfrm>
            <a:off x="5775160" y="4359591"/>
            <a:ext cx="3195000" cy="115366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76966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214610" y="229305"/>
            <a:ext cx="8229600" cy="952667"/>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9pPr>
          </a:lstStyle>
          <a:p>
            <a:endParaRPr/>
          </a:p>
        </p:txBody>
      </p:sp>
      <p:sp>
        <p:nvSpPr>
          <p:cNvPr id="61" name="Google Shape;61;p16"/>
          <p:cNvSpPr txBox="1">
            <a:spLocks noGrp="1"/>
          </p:cNvSpPr>
          <p:nvPr>
            <p:ph type="body" idx="1"/>
          </p:nvPr>
        </p:nvSpPr>
        <p:spPr>
          <a:xfrm>
            <a:off x="214610" y="1333500"/>
            <a:ext cx="4109100" cy="377133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2pPr>
            <a:lvl3pPr marL="1371600" marR="0" lvl="2"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3pPr>
            <a:lvl4pPr marL="1828800" marR="0" lvl="3"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64954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214610" y="229305"/>
            <a:ext cx="8229600" cy="952667"/>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9pPr>
          </a:lstStyle>
          <a:p>
            <a:endParaRPr/>
          </a:p>
        </p:txBody>
      </p:sp>
      <p:sp>
        <p:nvSpPr>
          <p:cNvPr id="64" name="Google Shape;64;p17"/>
          <p:cNvSpPr txBox="1">
            <a:spLocks noGrp="1"/>
          </p:cNvSpPr>
          <p:nvPr>
            <p:ph type="body" idx="1"/>
          </p:nvPr>
        </p:nvSpPr>
        <p:spPr>
          <a:xfrm>
            <a:off x="214313" y="1270000"/>
            <a:ext cx="8704200" cy="4311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2pPr>
            <a:lvl3pPr marL="1371600" marR="0" lvl="2"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3pPr>
            <a:lvl4pPr marL="1828800" marR="0" lvl="3"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9802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A5AD-F309-CFEB-5D6A-1AF848E89175}"/>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29D8E62-F2FC-C7CD-BE9A-FE9CADD9AE73}"/>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265A1E-3A20-3484-A85D-2C6A2771F993}"/>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5" name="Footer Placeholder 4">
            <a:extLst>
              <a:ext uri="{FF2B5EF4-FFF2-40B4-BE49-F238E27FC236}">
                <a16:creationId xmlns:a16="http://schemas.microsoft.com/office/drawing/2014/main" id="{82029F5A-B410-EC7A-EC5D-D0F24CA2E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290A8-EBC6-7B98-AEF2-D4996875C70D}"/>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324212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608D-B37E-0B72-D089-0DB15E713E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C614FE-652E-0BA6-0366-DFAF353239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C93A4-742C-E0CD-E934-863F31D91C83}"/>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5" name="Footer Placeholder 4">
            <a:extLst>
              <a:ext uri="{FF2B5EF4-FFF2-40B4-BE49-F238E27FC236}">
                <a16:creationId xmlns:a16="http://schemas.microsoft.com/office/drawing/2014/main" id="{065D6644-1626-2FEF-E125-CFF10ED3A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E0AA3-38FC-0920-B719-4006208D4762}"/>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662618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1AB3-2334-DAED-ACC2-0F00C494757F}"/>
              </a:ext>
            </a:extLst>
          </p:cNvPr>
          <p:cNvSpPr>
            <a:spLocks noGrp="1"/>
          </p:cNvSpPr>
          <p:nvPr>
            <p:ph type="title"/>
          </p:nvPr>
        </p:nvSpPr>
        <p:spPr>
          <a:xfrm>
            <a:off x="623888" y="1424783"/>
            <a:ext cx="7886700" cy="2377281"/>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4F7DA3-DF08-A03C-4E78-B5FD56FF143E}"/>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E7FBB1-E563-B8D5-FCD9-7D70D4DAF76F}"/>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5" name="Footer Placeholder 4">
            <a:extLst>
              <a:ext uri="{FF2B5EF4-FFF2-40B4-BE49-F238E27FC236}">
                <a16:creationId xmlns:a16="http://schemas.microsoft.com/office/drawing/2014/main" id="{BE5F9980-AF17-0CF7-A460-2F492D8AE8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8B11D-C883-CFD7-9014-359449BE18F6}"/>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1114715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31C9-EA5D-AA0B-4C35-A373EA3754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E3B1A-AD08-41BB-F784-A02C5B8CAB80}"/>
              </a:ext>
            </a:extLst>
          </p:cNvPr>
          <p:cNvSpPr>
            <a:spLocks noGrp="1"/>
          </p:cNvSpPr>
          <p:nvPr>
            <p:ph sz="half" idx="1"/>
          </p:nvPr>
        </p:nvSpPr>
        <p:spPr>
          <a:xfrm>
            <a:off x="628650" y="1521354"/>
            <a:ext cx="3886200" cy="3626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3CB598-E2F3-2680-E271-D9E5568BBC24}"/>
              </a:ext>
            </a:extLst>
          </p:cNvPr>
          <p:cNvSpPr>
            <a:spLocks noGrp="1"/>
          </p:cNvSpPr>
          <p:nvPr>
            <p:ph sz="half" idx="2"/>
          </p:nvPr>
        </p:nvSpPr>
        <p:spPr>
          <a:xfrm>
            <a:off x="4629150" y="1521354"/>
            <a:ext cx="3886200" cy="3626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C47105-1740-B044-1644-1A64BE9464E9}"/>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6" name="Footer Placeholder 5">
            <a:extLst>
              <a:ext uri="{FF2B5EF4-FFF2-40B4-BE49-F238E27FC236}">
                <a16:creationId xmlns:a16="http://schemas.microsoft.com/office/drawing/2014/main" id="{3E641816-03DA-C14E-9367-A2D4F262DB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B5E45B-91AB-B852-DCE0-20279AA8AF8D}"/>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592097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F014-97AC-FC9E-9107-7B5495E7A785}"/>
              </a:ext>
            </a:extLst>
          </p:cNvPr>
          <p:cNvSpPr>
            <a:spLocks noGrp="1"/>
          </p:cNvSpPr>
          <p:nvPr>
            <p:ph type="title"/>
          </p:nvPr>
        </p:nvSpPr>
        <p:spPr>
          <a:xfrm>
            <a:off x="629841" y="304271"/>
            <a:ext cx="7886700" cy="11046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D44848-1144-0CF4-EBDA-882F7DF52B02}"/>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4DAD3-AFBB-F9C4-3F8D-F2A7161D5995}"/>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140080-AB8D-422F-05B2-099CC47CF9E7}"/>
              </a:ext>
            </a:extLst>
          </p:cNvPr>
          <p:cNvSpPr>
            <a:spLocks noGrp="1"/>
          </p:cNvSpPr>
          <p:nvPr>
            <p:ph type="body" sz="quarter" idx="3"/>
          </p:nvPr>
        </p:nvSpPr>
        <p:spPr>
          <a:xfrm>
            <a:off x="4629151"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9E4A4D-4402-B552-1BF8-9956C69CF753}"/>
              </a:ext>
            </a:extLst>
          </p:cNvPr>
          <p:cNvSpPr>
            <a:spLocks noGrp="1"/>
          </p:cNvSpPr>
          <p:nvPr>
            <p:ph sz="quarter" idx="4"/>
          </p:nvPr>
        </p:nvSpPr>
        <p:spPr>
          <a:xfrm>
            <a:off x="4629151"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E925EF6-5146-8052-9AAC-FCEBADE0908C}"/>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8" name="Footer Placeholder 7">
            <a:extLst>
              <a:ext uri="{FF2B5EF4-FFF2-40B4-BE49-F238E27FC236}">
                <a16:creationId xmlns:a16="http://schemas.microsoft.com/office/drawing/2014/main" id="{8E54F3DA-E6BE-373A-4819-8F66715CD9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4293F9-76CB-5276-1713-76FB9689F132}"/>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602725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2B85-8B49-BE3E-C094-D5704646EB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10E8EA-0099-4D30-BDCB-D10F680084E7}"/>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4" name="Footer Placeholder 3">
            <a:extLst>
              <a:ext uri="{FF2B5EF4-FFF2-40B4-BE49-F238E27FC236}">
                <a16:creationId xmlns:a16="http://schemas.microsoft.com/office/drawing/2014/main" id="{52FF33A4-AA99-D9AE-2231-A91BF1ED9A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ABB163-8CC9-124F-6B58-570E315A2137}"/>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1434266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4C795-FF8D-5082-D38D-6043EAF67F67}"/>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3" name="Footer Placeholder 2">
            <a:extLst>
              <a:ext uri="{FF2B5EF4-FFF2-40B4-BE49-F238E27FC236}">
                <a16:creationId xmlns:a16="http://schemas.microsoft.com/office/drawing/2014/main" id="{3DB85A76-32C9-2905-8757-C19EEF4B72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818C6A-648C-BEEC-307A-1D745DF9EC33}"/>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903470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45E5-837B-0DEE-6469-D3FD63369EE9}"/>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0D4E5F-2186-7899-263C-FC1F6BA010C2}"/>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48E160-5C3E-2DD5-DF37-78EDBAC77572}"/>
              </a:ext>
            </a:extLst>
          </p:cNvPr>
          <p:cNvSpPr>
            <a:spLocks noGrp="1"/>
          </p:cNvSpPr>
          <p:nvPr>
            <p:ph type="body" sz="half" idx="2"/>
          </p:nvPr>
        </p:nvSpPr>
        <p:spPr>
          <a:xfrm>
            <a:off x="629841" y="1714501"/>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AC3C540-07AB-1C60-E303-375F8AFB0645}"/>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6" name="Footer Placeholder 5">
            <a:extLst>
              <a:ext uri="{FF2B5EF4-FFF2-40B4-BE49-F238E27FC236}">
                <a16:creationId xmlns:a16="http://schemas.microsoft.com/office/drawing/2014/main" id="{E792A443-051E-772C-AC6D-DDB80F007E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1BB73-0587-AFF0-F027-2EDCDF056DF0}"/>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1902938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18FA2-1A55-8D91-0262-E88CC6A09A50}"/>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1445B-660D-6C90-1ED8-0E429D08D05C}"/>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2B6BB40-14A7-DAF3-9BE0-3B2B09AB7D18}"/>
              </a:ext>
            </a:extLst>
          </p:cNvPr>
          <p:cNvSpPr>
            <a:spLocks noGrp="1"/>
          </p:cNvSpPr>
          <p:nvPr>
            <p:ph type="body" sz="half" idx="2"/>
          </p:nvPr>
        </p:nvSpPr>
        <p:spPr>
          <a:xfrm>
            <a:off x="629841" y="1714501"/>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805EB9-A944-A8C7-2301-982E8A2620DB}"/>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6" name="Footer Placeholder 5">
            <a:extLst>
              <a:ext uri="{FF2B5EF4-FFF2-40B4-BE49-F238E27FC236}">
                <a16:creationId xmlns:a16="http://schemas.microsoft.com/office/drawing/2014/main" id="{9AD2A845-83B3-6B5A-D771-D3523CE45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BD1DE3-54EF-7B17-9BE0-A107578D6CDF}"/>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3606501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B813-0DB0-7879-F97C-DD6EE97FBE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6F5C2-4122-1194-F29C-6984AC6A7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9950F8-D012-56A6-2D8E-FE72D5D262BD}"/>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5" name="Footer Placeholder 4">
            <a:extLst>
              <a:ext uri="{FF2B5EF4-FFF2-40B4-BE49-F238E27FC236}">
                <a16:creationId xmlns:a16="http://schemas.microsoft.com/office/drawing/2014/main" id="{7055D22B-C072-3CA2-D042-E68FDBABEB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92A55F-E946-8D27-C7D0-A78245BF71D2}"/>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24462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A8CC4-345A-2422-C040-F375E4A310A8}"/>
              </a:ext>
            </a:extLst>
          </p:cNvPr>
          <p:cNvSpPr>
            <a:spLocks noGrp="1"/>
          </p:cNvSpPr>
          <p:nvPr>
            <p:ph type="title" orient="vert"/>
          </p:nvPr>
        </p:nvSpPr>
        <p:spPr>
          <a:xfrm>
            <a:off x="6543676" y="304272"/>
            <a:ext cx="1971675" cy="484319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48CB09-4473-2802-4A56-D90D9A905B96}"/>
              </a:ext>
            </a:extLst>
          </p:cNvPr>
          <p:cNvSpPr>
            <a:spLocks noGrp="1"/>
          </p:cNvSpPr>
          <p:nvPr>
            <p:ph type="body" orient="vert" idx="1"/>
          </p:nvPr>
        </p:nvSpPr>
        <p:spPr>
          <a:xfrm>
            <a:off x="628651" y="304272"/>
            <a:ext cx="5800725" cy="4843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76A2FE-7C43-F5C9-8127-2D89676BDCEC}"/>
              </a:ext>
            </a:extLst>
          </p:cNvPr>
          <p:cNvSpPr>
            <a:spLocks noGrp="1"/>
          </p:cNvSpPr>
          <p:nvPr>
            <p:ph type="dt" sz="half" idx="10"/>
          </p:nvPr>
        </p:nvSpPr>
        <p:spPr/>
        <p:txBody>
          <a:bodyPr/>
          <a:lstStyle/>
          <a:p>
            <a:fld id="{3EF167BD-5087-4C63-9BB7-0F550400B0AD}" type="datetimeFigureOut">
              <a:rPr lang="en-GB" smtClean="0"/>
              <a:t>22/02/2023</a:t>
            </a:fld>
            <a:endParaRPr lang="en-GB"/>
          </a:p>
        </p:txBody>
      </p:sp>
      <p:sp>
        <p:nvSpPr>
          <p:cNvPr id="5" name="Footer Placeholder 4">
            <a:extLst>
              <a:ext uri="{FF2B5EF4-FFF2-40B4-BE49-F238E27FC236}">
                <a16:creationId xmlns:a16="http://schemas.microsoft.com/office/drawing/2014/main" id="{AAC450DA-CD55-1D55-0E9B-36FF1A295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FB4C2-A110-856C-DB90-8886CE11D7FA}"/>
              </a:ext>
            </a:extLst>
          </p:cNvPr>
          <p:cNvSpPr>
            <a:spLocks noGrp="1"/>
          </p:cNvSpPr>
          <p:nvPr>
            <p:ph type="sldNum" sz="quarter" idx="12"/>
          </p:nvPr>
        </p:nvSpPr>
        <p:spPr/>
        <p:txBody>
          <a:bodyPr/>
          <a:lstStyle/>
          <a:p>
            <a:fld id="{3CEF214C-CBB3-4BD3-90FC-44C54AA05BCB}" type="slidenum">
              <a:rPr lang="en-GB" smtClean="0"/>
              <a:t>‹#›</a:t>
            </a:fld>
            <a:endParaRPr lang="en-GB"/>
          </a:p>
        </p:txBody>
      </p:sp>
    </p:spTree>
    <p:extLst>
      <p:ext uri="{BB962C8B-B14F-4D97-AF65-F5344CB8AC3E}">
        <p14:creationId xmlns:p14="http://schemas.microsoft.com/office/powerpoint/2010/main" val="1271941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AEB24D1-11B2-4EF8-83B8-AFC5395828AD}"/>
              </a:ext>
            </a:extLst>
          </p:cNvPr>
          <p:cNvSpPr>
            <a:spLocks noGrp="1"/>
          </p:cNvSpPr>
          <p:nvPr>
            <p:ph type="pic" sz="quarter" idx="13"/>
          </p:nvPr>
        </p:nvSpPr>
        <p:spPr>
          <a:xfrm>
            <a:off x="-263" y="0"/>
            <a:ext cx="9108000" cy="5760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15586 w 9159586"/>
              <a:gd name="connsiteY3" fmla="*/ 6858000 h 6858000"/>
              <a:gd name="connsiteX4" fmla="*/ 0 w 9159586"/>
              <a:gd name="connsiteY4" fmla="*/ 1963882 h 6858000"/>
              <a:gd name="connsiteX5" fmla="*/ 15586 w 9159586"/>
              <a:gd name="connsiteY5"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15586 w 9159586"/>
              <a:gd name="connsiteY3" fmla="*/ 6858000 h 6858000"/>
              <a:gd name="connsiteX4" fmla="*/ 0 w 9159586"/>
              <a:gd name="connsiteY4" fmla="*/ 1963882 h 6858000"/>
              <a:gd name="connsiteX5" fmla="*/ 15586 w 9159586"/>
              <a:gd name="connsiteY5"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15586 w 9159586"/>
              <a:gd name="connsiteY4" fmla="*/ 68580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15586 w 9159586"/>
              <a:gd name="connsiteY4" fmla="*/ 68580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92881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411480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78559 w 9159586"/>
              <a:gd name="connsiteY4" fmla="*/ 4294314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78559 w 9159586"/>
              <a:gd name="connsiteY4" fmla="*/ 4294314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01151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34810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0 w 9159586"/>
              <a:gd name="connsiteY5" fmla="*/ 1963882 h 6858000"/>
              <a:gd name="connsiteX6" fmla="*/ 15586 w 9159586"/>
              <a:gd name="connsiteY6"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1799507 w 9159586"/>
              <a:gd name="connsiteY5" fmla="*/ 2344903 h 6858000"/>
              <a:gd name="connsiteX6" fmla="*/ 0 w 9159586"/>
              <a:gd name="connsiteY6" fmla="*/ 1963882 h 6858000"/>
              <a:gd name="connsiteX7" fmla="*/ 15586 w 9159586"/>
              <a:gd name="connsiteY7"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2921471 w 9159586"/>
              <a:gd name="connsiteY5" fmla="*/ 2737590 h 6858000"/>
              <a:gd name="connsiteX6" fmla="*/ 0 w 9159586"/>
              <a:gd name="connsiteY6" fmla="*/ 1963882 h 6858000"/>
              <a:gd name="connsiteX7" fmla="*/ 15586 w 9159586"/>
              <a:gd name="connsiteY7" fmla="*/ 0 h 6858000"/>
              <a:gd name="connsiteX0" fmla="*/ 15586 w 9159586"/>
              <a:gd name="connsiteY0" fmla="*/ 0 h 6858000"/>
              <a:gd name="connsiteX1" fmla="*/ 9159586 w 9159586"/>
              <a:gd name="connsiteY1" fmla="*/ 0 h 6858000"/>
              <a:gd name="connsiteX2" fmla="*/ 9159586 w 9159586"/>
              <a:gd name="connsiteY2" fmla="*/ 6858000 h 6858000"/>
              <a:gd name="connsiteX3" fmla="*/ 5380689 w 9159586"/>
              <a:gd name="connsiteY3" fmla="*/ 6858000 h 6858000"/>
              <a:gd name="connsiteX4" fmla="*/ 6811241 w 9159586"/>
              <a:gd name="connsiteY4" fmla="*/ 5057249 h 6858000"/>
              <a:gd name="connsiteX5" fmla="*/ 2921471 w 9159586"/>
              <a:gd name="connsiteY5" fmla="*/ 2737590 h 6858000"/>
              <a:gd name="connsiteX6" fmla="*/ 0 w 9159586"/>
              <a:gd name="connsiteY6" fmla="*/ 1963882 h 6858000"/>
              <a:gd name="connsiteX7" fmla="*/ 15586 w 9159586"/>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2910252 w 9148367"/>
              <a:gd name="connsiteY5" fmla="*/ 2737590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4367 w 9148367"/>
              <a:gd name="connsiteY0" fmla="*/ 0 h 6858000"/>
              <a:gd name="connsiteX1" fmla="*/ 9148367 w 9148367"/>
              <a:gd name="connsiteY1" fmla="*/ 0 h 6858000"/>
              <a:gd name="connsiteX2" fmla="*/ 9148367 w 9148367"/>
              <a:gd name="connsiteY2" fmla="*/ 6858000 h 6858000"/>
              <a:gd name="connsiteX3" fmla="*/ 5369470 w 9148367"/>
              <a:gd name="connsiteY3" fmla="*/ 6858000 h 6858000"/>
              <a:gd name="connsiteX4" fmla="*/ 6800022 w 9148367"/>
              <a:gd name="connsiteY4" fmla="*/ 5057249 h 6858000"/>
              <a:gd name="connsiteX5" fmla="*/ 5322473 w 9148367"/>
              <a:gd name="connsiteY5" fmla="*/ 3410768 h 6858000"/>
              <a:gd name="connsiteX6" fmla="*/ 0 w 9148367"/>
              <a:gd name="connsiteY6" fmla="*/ 1941443 h 6858000"/>
              <a:gd name="connsiteX7" fmla="*/ 4367 w 9148367"/>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5318369 w 9144263"/>
              <a:gd name="connsiteY5" fmla="*/ 3410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119880 w 9144263"/>
              <a:gd name="connsiteY5" fmla="*/ 3625257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64768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 name="connsiteX0" fmla="*/ 263 w 9144263"/>
              <a:gd name="connsiteY0" fmla="*/ 0 h 6858000"/>
              <a:gd name="connsiteX1" fmla="*/ 9144263 w 9144263"/>
              <a:gd name="connsiteY1" fmla="*/ 0 h 6858000"/>
              <a:gd name="connsiteX2" fmla="*/ 9144263 w 9144263"/>
              <a:gd name="connsiteY2" fmla="*/ 6858000 h 6858000"/>
              <a:gd name="connsiteX3" fmla="*/ 5365366 w 9144263"/>
              <a:gd name="connsiteY3" fmla="*/ 6858000 h 6858000"/>
              <a:gd name="connsiteX4" fmla="*/ 6795918 w 9144263"/>
              <a:gd name="connsiteY4" fmla="*/ 5057249 h 6858000"/>
              <a:gd name="connsiteX5" fmla="*/ 6255347 w 9144263"/>
              <a:gd name="connsiteY5" fmla="*/ 3659124 h 6858000"/>
              <a:gd name="connsiteX6" fmla="*/ 2499 w 9144263"/>
              <a:gd name="connsiteY6" fmla="*/ 1961249 h 6858000"/>
              <a:gd name="connsiteX7" fmla="*/ 263 w 914426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263" h="6858000">
                <a:moveTo>
                  <a:pt x="263" y="0"/>
                </a:moveTo>
                <a:lnTo>
                  <a:pt x="9144263" y="0"/>
                </a:lnTo>
                <a:lnTo>
                  <a:pt x="9144263" y="6858000"/>
                </a:lnTo>
                <a:lnTo>
                  <a:pt x="5365366" y="6858000"/>
                </a:lnTo>
                <a:cubicBezTo>
                  <a:pt x="6638252" y="5247409"/>
                  <a:pt x="6420205" y="5566467"/>
                  <a:pt x="6795918" y="5057249"/>
                </a:cubicBezTo>
                <a:cubicBezTo>
                  <a:pt x="7102054" y="4514075"/>
                  <a:pt x="6794009" y="3825146"/>
                  <a:pt x="6255347" y="3659124"/>
                </a:cubicBezTo>
                <a:lnTo>
                  <a:pt x="2499" y="1961249"/>
                </a:lnTo>
                <a:cubicBezTo>
                  <a:pt x="3955" y="1314101"/>
                  <a:pt x="-1193" y="647148"/>
                  <a:pt x="263" y="0"/>
                </a:cubicBezTo>
                <a:close/>
              </a:path>
            </a:pathLst>
          </a:custGeom>
          <a:solidFill>
            <a:schemeClr val="bg1">
              <a:lumMod val="85000"/>
            </a:schemeClr>
          </a:solidFill>
        </p:spPr>
        <p:txBody>
          <a:bodyPr/>
          <a:lstStyle>
            <a:lvl1pPr algn="r">
              <a:defRPr sz="1200"/>
            </a:lvl1pPr>
          </a:lstStyle>
          <a:p>
            <a:r>
              <a:rPr lang="en-US"/>
              <a:t>Click icon to add picture</a:t>
            </a:r>
            <a:endParaRPr lang="en-GB"/>
          </a:p>
        </p:txBody>
      </p:sp>
      <p:sp>
        <p:nvSpPr>
          <p:cNvPr id="2" name="Title 1"/>
          <p:cNvSpPr>
            <a:spLocks noGrp="1"/>
          </p:cNvSpPr>
          <p:nvPr>
            <p:ph type="ctrTitle"/>
          </p:nvPr>
        </p:nvSpPr>
        <p:spPr>
          <a:xfrm>
            <a:off x="792000" y="2933453"/>
            <a:ext cx="4176000" cy="687291"/>
          </a:xfrm>
        </p:spPr>
        <p:txBody>
          <a:bodyPr anchor="b" anchorCtr="0"/>
          <a:lstStyle>
            <a:lvl1pPr algn="l">
              <a:defRPr sz="3000"/>
            </a:lvl1pPr>
          </a:lstStyle>
          <a:p>
            <a:r>
              <a:rPr lang="en-US"/>
              <a:t>Click to edit Master title style</a:t>
            </a:r>
            <a:endParaRPr lang="en-GB"/>
          </a:p>
        </p:txBody>
      </p:sp>
      <p:sp>
        <p:nvSpPr>
          <p:cNvPr id="3" name="Subtitle 2"/>
          <p:cNvSpPr>
            <a:spLocks noGrp="1"/>
          </p:cNvSpPr>
          <p:nvPr>
            <p:ph type="subTitle" idx="1"/>
          </p:nvPr>
        </p:nvSpPr>
        <p:spPr>
          <a:xfrm>
            <a:off x="792001" y="3971303"/>
            <a:ext cx="4176000" cy="68729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792002" y="4725001"/>
            <a:ext cx="3047441" cy="392522"/>
          </a:xfrm>
        </p:spPr>
        <p:txBody>
          <a:bodyPr/>
          <a:lstStyle>
            <a:lvl1pPr>
              <a:spcAft>
                <a:spcPts val="0"/>
              </a:spcAft>
              <a:defRPr sz="12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792000" y="3786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6267" y="3264888"/>
            <a:ext cx="1108667" cy="1231852"/>
          </a:xfrm>
          <a:prstGeom prst="rect">
            <a:avLst/>
          </a:prstGeom>
        </p:spPr>
      </p:pic>
    </p:spTree>
    <p:extLst>
      <p:ext uri="{BB962C8B-B14F-4D97-AF65-F5344CB8AC3E}">
        <p14:creationId xmlns:p14="http://schemas.microsoft.com/office/powerpoint/2010/main" val="3935553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bwMode="ltGray">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35751"/>
            <a:ext cx="6948000" cy="4097264"/>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792002" y="4725001"/>
            <a:ext cx="3047441" cy="392522"/>
          </a:xfrm>
        </p:spPr>
        <p:txBody>
          <a:bodyPr/>
          <a:lstStyle>
            <a:lvl1pPr>
              <a:spcAft>
                <a:spcPts val="0"/>
              </a:spcAft>
              <a:defRPr sz="12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792000" y="3786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EF9F3E1-6781-4525-A226-91583605D5CC}"/>
              </a:ext>
            </a:extLst>
          </p:cNvPr>
          <p:cNvSpPr>
            <a:spLocks noGrp="1"/>
          </p:cNvSpPr>
          <p:nvPr>
            <p:ph type="ctrTitle"/>
          </p:nvPr>
        </p:nvSpPr>
        <p:spPr>
          <a:xfrm>
            <a:off x="792000" y="2933453"/>
            <a:ext cx="4176000" cy="687291"/>
          </a:xfrm>
        </p:spPr>
        <p:txBody>
          <a:bodyPr anchor="b" anchorCtr="0"/>
          <a:lstStyle>
            <a:lvl1pPr algn="l">
              <a:defRPr sz="3000"/>
            </a:lvl1pPr>
          </a:lstStyle>
          <a:p>
            <a:r>
              <a:rPr lang="en-US"/>
              <a:t>Click to edit Master title style</a:t>
            </a:r>
            <a:endParaRPr lang="en-GB"/>
          </a:p>
        </p:txBody>
      </p:sp>
      <p:sp>
        <p:nvSpPr>
          <p:cNvPr id="9" name="Subtitle 2">
            <a:extLst>
              <a:ext uri="{FF2B5EF4-FFF2-40B4-BE49-F238E27FC236}">
                <a16:creationId xmlns:a16="http://schemas.microsoft.com/office/drawing/2014/main" id="{B1898ED8-05A6-45CF-96B5-C6A38570BD17}"/>
              </a:ext>
            </a:extLst>
          </p:cNvPr>
          <p:cNvSpPr>
            <a:spLocks noGrp="1"/>
          </p:cNvSpPr>
          <p:nvPr>
            <p:ph type="subTitle" idx="1"/>
          </p:nvPr>
        </p:nvSpPr>
        <p:spPr>
          <a:xfrm>
            <a:off x="792001" y="3971303"/>
            <a:ext cx="4176000" cy="68729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6267" y="3264888"/>
            <a:ext cx="1108667" cy="1231852"/>
          </a:xfrm>
          <a:prstGeom prst="rect">
            <a:avLst/>
          </a:prstGeom>
        </p:spPr>
      </p:pic>
    </p:spTree>
    <p:extLst>
      <p:ext uri="{BB962C8B-B14F-4D97-AF65-F5344CB8AC3E}">
        <p14:creationId xmlns:p14="http://schemas.microsoft.com/office/powerpoint/2010/main" val="3052161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Turquoise">
    <p:bg bwMode="ltGray">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35751"/>
            <a:ext cx="6948000" cy="4097264"/>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792002" y="4725001"/>
            <a:ext cx="3047441" cy="392522"/>
          </a:xfrm>
        </p:spPr>
        <p:txBody>
          <a:bodyPr/>
          <a:lstStyle>
            <a:lvl1pPr>
              <a:spcAft>
                <a:spcPts val="0"/>
              </a:spcAft>
              <a:defRPr sz="12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792000" y="3786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2607B7E-2055-414F-A33B-0E2289E3ABE3}"/>
              </a:ext>
            </a:extLst>
          </p:cNvPr>
          <p:cNvSpPr>
            <a:spLocks noGrp="1"/>
          </p:cNvSpPr>
          <p:nvPr>
            <p:ph type="ctrTitle"/>
          </p:nvPr>
        </p:nvSpPr>
        <p:spPr>
          <a:xfrm>
            <a:off x="792000" y="2933453"/>
            <a:ext cx="4176000" cy="687291"/>
          </a:xfrm>
        </p:spPr>
        <p:txBody>
          <a:bodyPr anchor="b" anchorCtr="0"/>
          <a:lstStyle>
            <a:lvl1pPr algn="l">
              <a:defRPr sz="3000"/>
            </a:lvl1pPr>
          </a:lstStyle>
          <a:p>
            <a:r>
              <a:rPr lang="en-US"/>
              <a:t>Click to edit Master title style</a:t>
            </a:r>
            <a:endParaRPr lang="en-GB"/>
          </a:p>
        </p:txBody>
      </p:sp>
      <p:sp>
        <p:nvSpPr>
          <p:cNvPr id="9" name="Subtitle 2">
            <a:extLst>
              <a:ext uri="{FF2B5EF4-FFF2-40B4-BE49-F238E27FC236}">
                <a16:creationId xmlns:a16="http://schemas.microsoft.com/office/drawing/2014/main" id="{0D1C1C5B-96DC-46A4-AD20-40757B580105}"/>
              </a:ext>
            </a:extLst>
          </p:cNvPr>
          <p:cNvSpPr>
            <a:spLocks noGrp="1"/>
          </p:cNvSpPr>
          <p:nvPr>
            <p:ph type="subTitle" idx="1"/>
          </p:nvPr>
        </p:nvSpPr>
        <p:spPr>
          <a:xfrm>
            <a:off x="792001" y="3971303"/>
            <a:ext cx="4176000" cy="68729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6267" y="3264888"/>
            <a:ext cx="1108667" cy="1231852"/>
          </a:xfrm>
          <a:prstGeom prst="rect">
            <a:avLst/>
          </a:prstGeom>
        </p:spPr>
      </p:pic>
    </p:spTree>
    <p:extLst>
      <p:ext uri="{BB962C8B-B14F-4D97-AF65-F5344CB8AC3E}">
        <p14:creationId xmlns:p14="http://schemas.microsoft.com/office/powerpoint/2010/main" val="3040708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Teal">
    <p:bg bwMode="ltGray">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B482-99FC-46D1-9967-0EBFF52E6B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35751"/>
            <a:ext cx="6948000" cy="4097264"/>
          </a:xfrm>
          <a:prstGeom prst="rect">
            <a:avLst/>
          </a:prstGeom>
        </p:spPr>
      </p:pic>
      <p:sp>
        <p:nvSpPr>
          <p:cNvPr id="10" name="Text Placeholder 9">
            <a:extLst>
              <a:ext uri="{FF2B5EF4-FFF2-40B4-BE49-F238E27FC236}">
                <a16:creationId xmlns:a16="http://schemas.microsoft.com/office/drawing/2014/main" id="{08CDCF25-D7EC-4BC0-988F-AB2E28759953}"/>
              </a:ext>
            </a:extLst>
          </p:cNvPr>
          <p:cNvSpPr>
            <a:spLocks noGrp="1"/>
          </p:cNvSpPr>
          <p:nvPr>
            <p:ph type="body" sz="quarter" idx="14"/>
          </p:nvPr>
        </p:nvSpPr>
        <p:spPr>
          <a:xfrm>
            <a:off x="792002" y="4725001"/>
            <a:ext cx="3047441" cy="392522"/>
          </a:xfrm>
        </p:spPr>
        <p:txBody>
          <a:bodyPr/>
          <a:lstStyle>
            <a:lvl1pPr>
              <a:spcAft>
                <a:spcPts val="0"/>
              </a:spcAft>
              <a:defRPr sz="12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B9DBEFCF-17D2-4B4F-9CCB-D86F53AA7277}"/>
              </a:ext>
            </a:extLst>
          </p:cNvPr>
          <p:cNvCxnSpPr/>
          <p:nvPr userDrawn="1"/>
        </p:nvCxnSpPr>
        <p:spPr>
          <a:xfrm>
            <a:off x="792000" y="3786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68DF000-7C80-486C-9EDE-C2FBC677BD5C}"/>
              </a:ext>
            </a:extLst>
          </p:cNvPr>
          <p:cNvSpPr>
            <a:spLocks noGrp="1"/>
          </p:cNvSpPr>
          <p:nvPr>
            <p:ph type="ctrTitle"/>
          </p:nvPr>
        </p:nvSpPr>
        <p:spPr>
          <a:xfrm>
            <a:off x="792000" y="2933453"/>
            <a:ext cx="4176000" cy="687291"/>
          </a:xfrm>
        </p:spPr>
        <p:txBody>
          <a:bodyPr anchor="b" anchorCtr="0"/>
          <a:lstStyle>
            <a:lvl1pPr algn="l">
              <a:defRPr sz="3000"/>
            </a:lvl1pPr>
          </a:lstStyle>
          <a:p>
            <a:r>
              <a:rPr lang="en-US"/>
              <a:t>Click to edit Master title style</a:t>
            </a:r>
            <a:endParaRPr lang="en-GB"/>
          </a:p>
        </p:txBody>
      </p:sp>
      <p:sp>
        <p:nvSpPr>
          <p:cNvPr id="9" name="Subtitle 2">
            <a:extLst>
              <a:ext uri="{FF2B5EF4-FFF2-40B4-BE49-F238E27FC236}">
                <a16:creationId xmlns:a16="http://schemas.microsoft.com/office/drawing/2014/main" id="{9D231C22-49E4-4709-9D0B-F8BE0778AA77}"/>
              </a:ext>
            </a:extLst>
          </p:cNvPr>
          <p:cNvSpPr>
            <a:spLocks noGrp="1"/>
          </p:cNvSpPr>
          <p:nvPr>
            <p:ph type="subTitle" idx="1"/>
          </p:nvPr>
        </p:nvSpPr>
        <p:spPr>
          <a:xfrm>
            <a:off x="792001" y="3971303"/>
            <a:ext cx="4176000" cy="68729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6267" y="3264888"/>
            <a:ext cx="1108667" cy="1231852"/>
          </a:xfrm>
          <a:prstGeom prst="rect">
            <a:avLst/>
          </a:prstGeom>
        </p:spPr>
      </p:pic>
    </p:spTree>
    <p:extLst>
      <p:ext uri="{BB962C8B-B14F-4D97-AF65-F5344CB8AC3E}">
        <p14:creationId xmlns:p14="http://schemas.microsoft.com/office/powerpoint/2010/main" val="2360879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5886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DC170A6A-0483-48FF-8067-4AD43A3E59BD}"/>
              </a:ext>
            </a:extLst>
          </p:cNvPr>
          <p:cNvSpPr>
            <a:spLocks noGrp="1"/>
          </p:cNvSpPr>
          <p:nvPr>
            <p:ph type="pic" sz="quarter" idx="10"/>
          </p:nvPr>
        </p:nvSpPr>
        <p:spPr>
          <a:xfrm>
            <a:off x="5387975" y="0"/>
            <a:ext cx="3744000" cy="5760000"/>
          </a:xfrm>
          <a:custGeom>
            <a:avLst/>
            <a:gdLst>
              <a:gd name="connsiteX0" fmla="*/ 0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0 w 3756025"/>
              <a:gd name="connsiteY4" fmla="*/ 0 h 6858000"/>
              <a:gd name="connsiteX0" fmla="*/ 1517073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517073 w 3756025"/>
              <a:gd name="connsiteY4" fmla="*/ 0 h 6858000"/>
              <a:gd name="connsiteX0" fmla="*/ 1787237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787237 w 3756025"/>
              <a:gd name="connsiteY4" fmla="*/ 0 h 6858000"/>
              <a:gd name="connsiteX0" fmla="*/ 1652155 w 3756025"/>
              <a:gd name="connsiteY0" fmla="*/ 0 h 6858000"/>
              <a:gd name="connsiteX1" fmla="*/ 3756025 w 3756025"/>
              <a:gd name="connsiteY1" fmla="*/ 0 h 6858000"/>
              <a:gd name="connsiteX2" fmla="*/ 3756025 w 3756025"/>
              <a:gd name="connsiteY2" fmla="*/ 6858000 h 6858000"/>
              <a:gd name="connsiteX3" fmla="*/ 0 w 3756025"/>
              <a:gd name="connsiteY3" fmla="*/ 6858000 h 6858000"/>
              <a:gd name="connsiteX4" fmla="*/ 1652155 w 375602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025" h="6858000">
                <a:moveTo>
                  <a:pt x="1652155" y="0"/>
                </a:moveTo>
                <a:lnTo>
                  <a:pt x="3756025" y="0"/>
                </a:lnTo>
                <a:lnTo>
                  <a:pt x="3756025" y="6858000"/>
                </a:lnTo>
                <a:lnTo>
                  <a:pt x="0" y="6858000"/>
                </a:lnTo>
                <a:lnTo>
                  <a:pt x="1652155" y="0"/>
                </a:lnTo>
                <a:close/>
              </a:path>
            </a:pathLst>
          </a:custGeom>
          <a:solidFill>
            <a:schemeClr val="bg1">
              <a:lumMod val="85000"/>
            </a:schemeClr>
          </a:solidFill>
        </p:spPr>
        <p:txBody>
          <a:bodyPr/>
          <a:lstStyle>
            <a:lvl1pPr algn="r">
              <a:defRPr sz="1200"/>
            </a:lvl1pPr>
          </a:lstStyle>
          <a:p>
            <a:r>
              <a:rPr lang="en-US"/>
              <a:t>Click icon to add picture</a:t>
            </a:r>
            <a:endParaRPr lang="en-GB"/>
          </a:p>
        </p:txBody>
      </p:sp>
    </p:spTree>
    <p:extLst>
      <p:ext uri="{BB962C8B-B14F-4D97-AF65-F5344CB8AC3E}">
        <p14:creationId xmlns:p14="http://schemas.microsoft.com/office/powerpoint/2010/main" val="513321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Content and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792000" y="2022001"/>
            <a:ext cx="5400000" cy="283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369600F4-98FE-4136-9969-034185ABC336}"/>
              </a:ext>
            </a:extLst>
          </p:cNvPr>
          <p:cNvSpPr>
            <a:spLocks noGrp="1"/>
          </p:cNvSpPr>
          <p:nvPr>
            <p:ph type="pic" sz="quarter" idx="10"/>
          </p:nvPr>
        </p:nvSpPr>
        <p:spPr>
          <a:xfrm>
            <a:off x="5540745" y="2061104"/>
            <a:ext cx="3564000" cy="3640000"/>
          </a:xfrm>
          <a:custGeom>
            <a:avLst/>
            <a:gdLst>
              <a:gd name="connsiteX0" fmla="*/ 0 w 1833562"/>
              <a:gd name="connsiteY0" fmla="*/ 0 h 4384675"/>
              <a:gd name="connsiteX1" fmla="*/ 1833562 w 1833562"/>
              <a:gd name="connsiteY1" fmla="*/ 0 h 4384675"/>
              <a:gd name="connsiteX2" fmla="*/ 1833562 w 1833562"/>
              <a:gd name="connsiteY2" fmla="*/ 4384675 h 4384675"/>
              <a:gd name="connsiteX3" fmla="*/ 0 w 1833562"/>
              <a:gd name="connsiteY3" fmla="*/ 4384675 h 4384675"/>
              <a:gd name="connsiteX4" fmla="*/ 0 w 1833562"/>
              <a:gd name="connsiteY4" fmla="*/ 0 h 4384675"/>
              <a:gd name="connsiteX0" fmla="*/ 0 w 3080472"/>
              <a:gd name="connsiteY0" fmla="*/ 1995055 h 4384675"/>
              <a:gd name="connsiteX1" fmla="*/ 3080472 w 3080472"/>
              <a:gd name="connsiteY1" fmla="*/ 0 h 4384675"/>
              <a:gd name="connsiteX2" fmla="*/ 3080472 w 3080472"/>
              <a:gd name="connsiteY2" fmla="*/ 4384675 h 4384675"/>
              <a:gd name="connsiteX3" fmla="*/ 1246910 w 3080472"/>
              <a:gd name="connsiteY3" fmla="*/ 4384675 h 4384675"/>
              <a:gd name="connsiteX4" fmla="*/ 0 w 3080472"/>
              <a:gd name="connsiteY4" fmla="*/ 1995055 h 4384675"/>
              <a:gd name="connsiteX0" fmla="*/ 0 w 3080472"/>
              <a:gd name="connsiteY0" fmla="*/ 1995055 h 4384675"/>
              <a:gd name="connsiteX1" fmla="*/ 3080472 w 3080472"/>
              <a:gd name="connsiteY1" fmla="*/ 0 h 4384675"/>
              <a:gd name="connsiteX2" fmla="*/ 3080472 w 3080472"/>
              <a:gd name="connsiteY2" fmla="*/ 4384675 h 4384675"/>
              <a:gd name="connsiteX3" fmla="*/ 1246910 w 3080472"/>
              <a:gd name="connsiteY3" fmla="*/ 4384675 h 4384675"/>
              <a:gd name="connsiteX4" fmla="*/ 529504 w 3080472"/>
              <a:gd name="connsiteY4" fmla="*/ 2997489 h 4384675"/>
              <a:gd name="connsiteX5" fmla="*/ 0 w 3080472"/>
              <a:gd name="connsiteY5" fmla="*/ 1995055 h 4384675"/>
              <a:gd name="connsiteX0" fmla="*/ 114733 w 3195205"/>
              <a:gd name="connsiteY0" fmla="*/ 1995055 h 4384675"/>
              <a:gd name="connsiteX1" fmla="*/ 3195205 w 3195205"/>
              <a:gd name="connsiteY1" fmla="*/ 0 h 4384675"/>
              <a:gd name="connsiteX2" fmla="*/ 3195205 w 3195205"/>
              <a:gd name="connsiteY2" fmla="*/ 4384675 h 4384675"/>
              <a:gd name="connsiteX3" fmla="*/ 1361643 w 3195205"/>
              <a:gd name="connsiteY3" fmla="*/ 4384675 h 4384675"/>
              <a:gd name="connsiteX4" fmla="*/ 0 w 3195205"/>
              <a:gd name="connsiteY4" fmla="*/ 3506643 h 4384675"/>
              <a:gd name="connsiteX5" fmla="*/ 114733 w 3195205"/>
              <a:gd name="connsiteY5" fmla="*/ 1995055 h 4384675"/>
              <a:gd name="connsiteX0" fmla="*/ 445870 w 3526342"/>
              <a:gd name="connsiteY0" fmla="*/ 1995055 h 4384675"/>
              <a:gd name="connsiteX1" fmla="*/ 3526342 w 3526342"/>
              <a:gd name="connsiteY1" fmla="*/ 0 h 4384675"/>
              <a:gd name="connsiteX2" fmla="*/ 3526342 w 3526342"/>
              <a:gd name="connsiteY2" fmla="*/ 4384675 h 4384675"/>
              <a:gd name="connsiteX3" fmla="*/ 1692780 w 3526342"/>
              <a:gd name="connsiteY3" fmla="*/ 4384675 h 4384675"/>
              <a:gd name="connsiteX4" fmla="*/ 331137 w 3526342"/>
              <a:gd name="connsiteY4" fmla="*/ 3506643 h 4384675"/>
              <a:gd name="connsiteX5" fmla="*/ 445870 w 3526342"/>
              <a:gd name="connsiteY5" fmla="*/ 1995055 h 4384675"/>
              <a:gd name="connsiteX0" fmla="*/ 455078 w 3535550"/>
              <a:gd name="connsiteY0" fmla="*/ 1995055 h 4384675"/>
              <a:gd name="connsiteX1" fmla="*/ 3535550 w 3535550"/>
              <a:gd name="connsiteY1" fmla="*/ 0 h 4384675"/>
              <a:gd name="connsiteX2" fmla="*/ 3535550 w 3535550"/>
              <a:gd name="connsiteY2" fmla="*/ 4384675 h 4384675"/>
              <a:gd name="connsiteX3" fmla="*/ 1701988 w 3535550"/>
              <a:gd name="connsiteY3" fmla="*/ 4384675 h 4384675"/>
              <a:gd name="connsiteX4" fmla="*/ 340345 w 3535550"/>
              <a:gd name="connsiteY4" fmla="*/ 3506643 h 4384675"/>
              <a:gd name="connsiteX5" fmla="*/ 455078 w 3535550"/>
              <a:gd name="connsiteY5" fmla="*/ 1995055 h 4384675"/>
              <a:gd name="connsiteX0" fmla="*/ 603704 w 3684176"/>
              <a:gd name="connsiteY0" fmla="*/ 1995055 h 4384675"/>
              <a:gd name="connsiteX1" fmla="*/ 3684176 w 3684176"/>
              <a:gd name="connsiteY1" fmla="*/ 0 h 4384675"/>
              <a:gd name="connsiteX2" fmla="*/ 3684176 w 3684176"/>
              <a:gd name="connsiteY2" fmla="*/ 4384675 h 4384675"/>
              <a:gd name="connsiteX3" fmla="*/ 1850614 w 3684176"/>
              <a:gd name="connsiteY3" fmla="*/ 4384675 h 4384675"/>
              <a:gd name="connsiteX4" fmla="*/ 488971 w 3684176"/>
              <a:gd name="connsiteY4" fmla="*/ 3506643 h 4384675"/>
              <a:gd name="connsiteX5" fmla="*/ 603704 w 3684176"/>
              <a:gd name="connsiteY5" fmla="*/ 1995055 h 4384675"/>
              <a:gd name="connsiteX0" fmla="*/ 489914 w 3570386"/>
              <a:gd name="connsiteY0" fmla="*/ 1995055 h 4384675"/>
              <a:gd name="connsiteX1" fmla="*/ 3570386 w 3570386"/>
              <a:gd name="connsiteY1" fmla="*/ 0 h 4384675"/>
              <a:gd name="connsiteX2" fmla="*/ 3570386 w 3570386"/>
              <a:gd name="connsiteY2" fmla="*/ 4384675 h 4384675"/>
              <a:gd name="connsiteX3" fmla="*/ 1736824 w 3570386"/>
              <a:gd name="connsiteY3" fmla="*/ 4384675 h 4384675"/>
              <a:gd name="connsiteX4" fmla="*/ 375181 w 3570386"/>
              <a:gd name="connsiteY4" fmla="*/ 3506643 h 4384675"/>
              <a:gd name="connsiteX5" fmla="*/ 489914 w 3570386"/>
              <a:gd name="connsiteY5" fmla="*/ 1995055 h 4384675"/>
              <a:gd name="connsiteX0" fmla="*/ 521381 w 3601853"/>
              <a:gd name="connsiteY0" fmla="*/ 1995055 h 4384675"/>
              <a:gd name="connsiteX1" fmla="*/ 3601853 w 3601853"/>
              <a:gd name="connsiteY1" fmla="*/ 0 h 4384675"/>
              <a:gd name="connsiteX2" fmla="*/ 3601853 w 3601853"/>
              <a:gd name="connsiteY2" fmla="*/ 4384675 h 4384675"/>
              <a:gd name="connsiteX3" fmla="*/ 1768291 w 3601853"/>
              <a:gd name="connsiteY3" fmla="*/ 4384675 h 4384675"/>
              <a:gd name="connsiteX4" fmla="*/ 406648 w 3601853"/>
              <a:gd name="connsiteY4" fmla="*/ 3506643 h 4384675"/>
              <a:gd name="connsiteX5" fmla="*/ 521381 w 3601853"/>
              <a:gd name="connsiteY5" fmla="*/ 1995055 h 4384675"/>
              <a:gd name="connsiteX0" fmla="*/ 521381 w 3601853"/>
              <a:gd name="connsiteY0" fmla="*/ 1995055 h 4384675"/>
              <a:gd name="connsiteX1" fmla="*/ 3601853 w 3601853"/>
              <a:gd name="connsiteY1" fmla="*/ 0 h 4384675"/>
              <a:gd name="connsiteX2" fmla="*/ 3601853 w 3601853"/>
              <a:gd name="connsiteY2" fmla="*/ 4384675 h 4384675"/>
              <a:gd name="connsiteX3" fmla="*/ 1768291 w 3601853"/>
              <a:gd name="connsiteY3" fmla="*/ 4384675 h 4384675"/>
              <a:gd name="connsiteX4" fmla="*/ 406648 w 3601853"/>
              <a:gd name="connsiteY4" fmla="*/ 3506643 h 4384675"/>
              <a:gd name="connsiteX5" fmla="*/ 521381 w 3601853"/>
              <a:gd name="connsiteY5" fmla="*/ 1995055 h 4384675"/>
              <a:gd name="connsiteX0" fmla="*/ 513835 w 3594307"/>
              <a:gd name="connsiteY0" fmla="*/ 1995055 h 4384675"/>
              <a:gd name="connsiteX1" fmla="*/ 3594307 w 3594307"/>
              <a:gd name="connsiteY1" fmla="*/ 0 h 4384675"/>
              <a:gd name="connsiteX2" fmla="*/ 3594307 w 3594307"/>
              <a:gd name="connsiteY2" fmla="*/ 4384675 h 4384675"/>
              <a:gd name="connsiteX3" fmla="*/ 1760745 w 3594307"/>
              <a:gd name="connsiteY3" fmla="*/ 4384675 h 4384675"/>
              <a:gd name="connsiteX4" fmla="*/ 399102 w 3594307"/>
              <a:gd name="connsiteY4" fmla="*/ 3506643 h 4384675"/>
              <a:gd name="connsiteX5" fmla="*/ 513835 w 3594307"/>
              <a:gd name="connsiteY5" fmla="*/ 1995055 h 4384675"/>
              <a:gd name="connsiteX0" fmla="*/ 505807 w 3586279"/>
              <a:gd name="connsiteY0" fmla="*/ 1995055 h 4384675"/>
              <a:gd name="connsiteX1" fmla="*/ 3586279 w 3586279"/>
              <a:gd name="connsiteY1" fmla="*/ 0 h 4384675"/>
              <a:gd name="connsiteX2" fmla="*/ 3586279 w 3586279"/>
              <a:gd name="connsiteY2" fmla="*/ 4384675 h 4384675"/>
              <a:gd name="connsiteX3" fmla="*/ 1752717 w 3586279"/>
              <a:gd name="connsiteY3" fmla="*/ 4384675 h 4384675"/>
              <a:gd name="connsiteX4" fmla="*/ 391074 w 3586279"/>
              <a:gd name="connsiteY4" fmla="*/ 3506643 h 4384675"/>
              <a:gd name="connsiteX5" fmla="*/ 505807 w 3586279"/>
              <a:gd name="connsiteY5" fmla="*/ 1995055 h 4384675"/>
              <a:gd name="connsiteX0" fmla="*/ 513419 w 3593891"/>
              <a:gd name="connsiteY0" fmla="*/ 1995055 h 4384675"/>
              <a:gd name="connsiteX1" fmla="*/ 3593891 w 3593891"/>
              <a:gd name="connsiteY1" fmla="*/ 0 h 4384675"/>
              <a:gd name="connsiteX2" fmla="*/ 3593891 w 3593891"/>
              <a:gd name="connsiteY2" fmla="*/ 4384675 h 4384675"/>
              <a:gd name="connsiteX3" fmla="*/ 1760329 w 3593891"/>
              <a:gd name="connsiteY3" fmla="*/ 4384675 h 4384675"/>
              <a:gd name="connsiteX4" fmla="*/ 398686 w 3593891"/>
              <a:gd name="connsiteY4" fmla="*/ 3506643 h 4384675"/>
              <a:gd name="connsiteX5" fmla="*/ 513419 w 3593891"/>
              <a:gd name="connsiteY5" fmla="*/ 1995055 h 4384675"/>
              <a:gd name="connsiteX0" fmla="*/ 521103 w 3601575"/>
              <a:gd name="connsiteY0" fmla="*/ 1995055 h 4384675"/>
              <a:gd name="connsiteX1" fmla="*/ 3601575 w 3601575"/>
              <a:gd name="connsiteY1" fmla="*/ 0 h 4384675"/>
              <a:gd name="connsiteX2" fmla="*/ 3601575 w 3601575"/>
              <a:gd name="connsiteY2" fmla="*/ 4384675 h 4384675"/>
              <a:gd name="connsiteX3" fmla="*/ 1768013 w 3601575"/>
              <a:gd name="connsiteY3" fmla="*/ 4384675 h 4384675"/>
              <a:gd name="connsiteX4" fmla="*/ 406370 w 3601575"/>
              <a:gd name="connsiteY4" fmla="*/ 3506643 h 4384675"/>
              <a:gd name="connsiteX5" fmla="*/ 521103 w 3601575"/>
              <a:gd name="connsiteY5" fmla="*/ 1995055 h 4384675"/>
              <a:gd name="connsiteX0" fmla="*/ 336124 w 3416596"/>
              <a:gd name="connsiteY0" fmla="*/ 2051784 h 4441404"/>
              <a:gd name="connsiteX1" fmla="*/ 3416596 w 3416596"/>
              <a:gd name="connsiteY1" fmla="*/ 56729 h 4441404"/>
              <a:gd name="connsiteX2" fmla="*/ 3416596 w 3416596"/>
              <a:gd name="connsiteY2" fmla="*/ 4441404 h 4441404"/>
              <a:gd name="connsiteX3" fmla="*/ 1583034 w 3416596"/>
              <a:gd name="connsiteY3" fmla="*/ 4441404 h 4441404"/>
              <a:gd name="connsiteX4" fmla="*/ 221391 w 3416596"/>
              <a:gd name="connsiteY4" fmla="*/ 3563372 h 4441404"/>
              <a:gd name="connsiteX5" fmla="*/ 336124 w 3416596"/>
              <a:gd name="connsiteY5" fmla="*/ 2051784 h 4441404"/>
              <a:gd name="connsiteX0" fmla="*/ 389542 w 3470014"/>
              <a:gd name="connsiteY0" fmla="*/ 2047783 h 4437403"/>
              <a:gd name="connsiteX1" fmla="*/ 3470014 w 3470014"/>
              <a:gd name="connsiteY1" fmla="*/ 52728 h 4437403"/>
              <a:gd name="connsiteX2" fmla="*/ 3470014 w 3470014"/>
              <a:gd name="connsiteY2" fmla="*/ 4437403 h 4437403"/>
              <a:gd name="connsiteX3" fmla="*/ 1636452 w 3470014"/>
              <a:gd name="connsiteY3" fmla="*/ 4437403 h 4437403"/>
              <a:gd name="connsiteX4" fmla="*/ 274809 w 3470014"/>
              <a:gd name="connsiteY4" fmla="*/ 3559371 h 4437403"/>
              <a:gd name="connsiteX5" fmla="*/ 389542 w 3470014"/>
              <a:gd name="connsiteY5" fmla="*/ 2047783 h 4437403"/>
              <a:gd name="connsiteX0" fmla="*/ 512816 w 3593288"/>
              <a:gd name="connsiteY0" fmla="*/ 2047881 h 4437501"/>
              <a:gd name="connsiteX1" fmla="*/ 3593288 w 3593288"/>
              <a:gd name="connsiteY1" fmla="*/ 52826 h 4437501"/>
              <a:gd name="connsiteX2" fmla="*/ 3593288 w 3593288"/>
              <a:gd name="connsiteY2" fmla="*/ 4437501 h 4437501"/>
              <a:gd name="connsiteX3" fmla="*/ 1759726 w 3593288"/>
              <a:gd name="connsiteY3" fmla="*/ 4437501 h 4437501"/>
              <a:gd name="connsiteX4" fmla="*/ 398083 w 3593288"/>
              <a:gd name="connsiteY4" fmla="*/ 3559469 h 4437501"/>
              <a:gd name="connsiteX5" fmla="*/ 512816 w 3593288"/>
              <a:gd name="connsiteY5" fmla="*/ 2047881 h 4437501"/>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95055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95055 h 4384675"/>
              <a:gd name="connsiteX0" fmla="*/ 512816 w 3593288"/>
              <a:gd name="connsiteY0" fmla="*/ 1984664 h 4384675"/>
              <a:gd name="connsiteX1" fmla="*/ 3593288 w 3593288"/>
              <a:gd name="connsiteY1" fmla="*/ 0 h 4384675"/>
              <a:gd name="connsiteX2" fmla="*/ 3593288 w 3593288"/>
              <a:gd name="connsiteY2" fmla="*/ 4384675 h 4384675"/>
              <a:gd name="connsiteX3" fmla="*/ 1759726 w 3593288"/>
              <a:gd name="connsiteY3" fmla="*/ 4384675 h 4384675"/>
              <a:gd name="connsiteX4" fmla="*/ 398083 w 3593288"/>
              <a:gd name="connsiteY4" fmla="*/ 3506643 h 4384675"/>
              <a:gd name="connsiteX5" fmla="*/ 512816 w 3593288"/>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336124 w 3416596"/>
              <a:gd name="connsiteY0" fmla="*/ 1984664 h 4384675"/>
              <a:gd name="connsiteX1" fmla="*/ 3416596 w 3416596"/>
              <a:gd name="connsiteY1" fmla="*/ 0 h 4384675"/>
              <a:gd name="connsiteX2" fmla="*/ 3416596 w 3416596"/>
              <a:gd name="connsiteY2" fmla="*/ 4384675 h 4384675"/>
              <a:gd name="connsiteX3" fmla="*/ 1583034 w 3416596"/>
              <a:gd name="connsiteY3" fmla="*/ 4384675 h 4384675"/>
              <a:gd name="connsiteX4" fmla="*/ 221391 w 3416596"/>
              <a:gd name="connsiteY4" fmla="*/ 3506643 h 4384675"/>
              <a:gd name="connsiteX5" fmla="*/ 336124 w 3416596"/>
              <a:gd name="connsiteY5" fmla="*/ 1984664 h 4384675"/>
              <a:gd name="connsiteX0" fmla="*/ 499026 w 3579498"/>
              <a:gd name="connsiteY0" fmla="*/ 1984664 h 4384675"/>
              <a:gd name="connsiteX1" fmla="*/ 3579498 w 3579498"/>
              <a:gd name="connsiteY1" fmla="*/ 0 h 4384675"/>
              <a:gd name="connsiteX2" fmla="*/ 3579498 w 3579498"/>
              <a:gd name="connsiteY2" fmla="*/ 4384675 h 4384675"/>
              <a:gd name="connsiteX3" fmla="*/ 1745936 w 3579498"/>
              <a:gd name="connsiteY3" fmla="*/ 4384675 h 4384675"/>
              <a:gd name="connsiteX4" fmla="*/ 384293 w 3579498"/>
              <a:gd name="connsiteY4" fmla="*/ 3506643 h 4384675"/>
              <a:gd name="connsiteX5" fmla="*/ 499026 w 3579498"/>
              <a:gd name="connsiteY5" fmla="*/ 1984664 h 4384675"/>
              <a:gd name="connsiteX0" fmla="*/ 522782 w 3603254"/>
              <a:gd name="connsiteY0" fmla="*/ 1984664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84664 h 4384675"/>
              <a:gd name="connsiteX0" fmla="*/ 365407 w 3445879"/>
              <a:gd name="connsiteY0" fmla="*/ 1963882 h 4384675"/>
              <a:gd name="connsiteX1" fmla="*/ 3445879 w 3445879"/>
              <a:gd name="connsiteY1" fmla="*/ 0 h 4384675"/>
              <a:gd name="connsiteX2" fmla="*/ 3445879 w 3445879"/>
              <a:gd name="connsiteY2" fmla="*/ 4384675 h 4384675"/>
              <a:gd name="connsiteX3" fmla="*/ 1612317 w 3445879"/>
              <a:gd name="connsiteY3" fmla="*/ 4384675 h 4384675"/>
              <a:gd name="connsiteX4" fmla="*/ 250674 w 3445879"/>
              <a:gd name="connsiteY4" fmla="*/ 3506643 h 4384675"/>
              <a:gd name="connsiteX5" fmla="*/ 365407 w 3445879"/>
              <a:gd name="connsiteY5" fmla="*/ 1963882 h 4384675"/>
              <a:gd name="connsiteX0" fmla="*/ 365407 w 3445879"/>
              <a:gd name="connsiteY0" fmla="*/ 1963882 h 4384675"/>
              <a:gd name="connsiteX1" fmla="*/ 3445879 w 3445879"/>
              <a:gd name="connsiteY1" fmla="*/ 0 h 4384675"/>
              <a:gd name="connsiteX2" fmla="*/ 3445879 w 3445879"/>
              <a:gd name="connsiteY2" fmla="*/ 4384675 h 4384675"/>
              <a:gd name="connsiteX3" fmla="*/ 1612317 w 3445879"/>
              <a:gd name="connsiteY3" fmla="*/ 4384675 h 4384675"/>
              <a:gd name="connsiteX4" fmla="*/ 250674 w 3445879"/>
              <a:gd name="connsiteY4" fmla="*/ 3506643 h 4384675"/>
              <a:gd name="connsiteX5" fmla="*/ 365407 w 3445879"/>
              <a:gd name="connsiteY5" fmla="*/ 1963882 h 4384675"/>
              <a:gd name="connsiteX0" fmla="*/ 522782 w 3603254"/>
              <a:gd name="connsiteY0" fmla="*/ 1963882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63882 h 4384675"/>
              <a:gd name="connsiteX0" fmla="*/ 522782 w 3603254"/>
              <a:gd name="connsiteY0" fmla="*/ 1963882 h 4384675"/>
              <a:gd name="connsiteX1" fmla="*/ 3603254 w 3603254"/>
              <a:gd name="connsiteY1" fmla="*/ 0 h 4384675"/>
              <a:gd name="connsiteX2" fmla="*/ 3603254 w 3603254"/>
              <a:gd name="connsiteY2" fmla="*/ 4384675 h 4384675"/>
              <a:gd name="connsiteX3" fmla="*/ 1769692 w 3603254"/>
              <a:gd name="connsiteY3" fmla="*/ 4384675 h 4384675"/>
              <a:gd name="connsiteX4" fmla="*/ 408049 w 3603254"/>
              <a:gd name="connsiteY4" fmla="*/ 3506643 h 4384675"/>
              <a:gd name="connsiteX5" fmla="*/ 522782 w 3603254"/>
              <a:gd name="connsiteY5" fmla="*/ 1963882 h 438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54" h="4384675">
                <a:moveTo>
                  <a:pt x="522782" y="1963882"/>
                </a:moveTo>
                <a:cubicBezTo>
                  <a:pt x="1559884" y="1318559"/>
                  <a:pt x="2576430" y="661555"/>
                  <a:pt x="3603254" y="0"/>
                </a:cubicBezTo>
                <a:lnTo>
                  <a:pt x="3603254" y="4384675"/>
                </a:lnTo>
                <a:lnTo>
                  <a:pt x="1769692" y="4384675"/>
                </a:lnTo>
                <a:cubicBezTo>
                  <a:pt x="1070903" y="3926608"/>
                  <a:pt x="780349" y="3766190"/>
                  <a:pt x="408049" y="3506643"/>
                </a:cubicBezTo>
                <a:cubicBezTo>
                  <a:pt x="-215405" y="3072005"/>
                  <a:pt x="-82489" y="2340504"/>
                  <a:pt x="522782" y="1963882"/>
                </a:cubicBezTo>
                <a:close/>
              </a:path>
            </a:pathLst>
          </a:custGeom>
          <a:solidFill>
            <a:schemeClr val="bg1">
              <a:lumMod val="85000"/>
            </a:schemeClr>
          </a:solidFill>
        </p:spPr>
        <p:txBody>
          <a:bodyPr anchor="b"/>
          <a:lstStyle>
            <a:lvl1pPr algn="r">
              <a:defRPr sz="1200"/>
            </a:lvl1pPr>
          </a:lstStyle>
          <a:p>
            <a:r>
              <a:rPr lang="en-US"/>
              <a:t>Click icon to add picture</a:t>
            </a:r>
            <a:endParaRPr lang="en-GB"/>
          </a:p>
        </p:txBody>
      </p:sp>
      <p:pic>
        <p:nvPicPr>
          <p:cNvPr id="7" name="Picture 6">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400" y="235704"/>
            <a:ext cx="1108667" cy="1231852"/>
          </a:xfrm>
          <a:prstGeom prst="rect">
            <a:avLst/>
          </a:prstGeom>
        </p:spPr>
      </p:pic>
    </p:spTree>
    <p:extLst>
      <p:ext uri="{BB962C8B-B14F-4D97-AF65-F5344CB8AC3E}">
        <p14:creationId xmlns:p14="http://schemas.microsoft.com/office/powerpoint/2010/main" val="1330089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Content and Imag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a:extLst>
              <a:ext uri="{FF2B5EF4-FFF2-40B4-BE49-F238E27FC236}">
                <a16:creationId xmlns:a16="http://schemas.microsoft.com/office/drawing/2014/main" id="{F55E9B31-91C4-44B1-A472-FF996D1027AE}"/>
              </a:ext>
            </a:extLst>
          </p:cNvPr>
          <p:cNvSpPr>
            <a:spLocks noGrp="1"/>
          </p:cNvSpPr>
          <p:nvPr>
            <p:ph type="pic" sz="quarter" idx="10"/>
          </p:nvPr>
        </p:nvSpPr>
        <p:spPr>
          <a:xfrm>
            <a:off x="5140014" y="0"/>
            <a:ext cx="3996000" cy="5760000"/>
          </a:xfrm>
          <a:custGeom>
            <a:avLst/>
            <a:gdLst>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0 w 4025900"/>
              <a:gd name="connsiteY4" fmla="*/ 0 h 6858000"/>
              <a:gd name="connsiteX0" fmla="*/ 577 w 4026477"/>
              <a:gd name="connsiteY0" fmla="*/ 0 h 6858000"/>
              <a:gd name="connsiteX1" fmla="*/ 4026477 w 4026477"/>
              <a:gd name="connsiteY1" fmla="*/ 0 h 6858000"/>
              <a:gd name="connsiteX2" fmla="*/ 4026477 w 4026477"/>
              <a:gd name="connsiteY2" fmla="*/ 6858000 h 6858000"/>
              <a:gd name="connsiteX3" fmla="*/ 577 w 4026477"/>
              <a:gd name="connsiteY3" fmla="*/ 6858000 h 6858000"/>
              <a:gd name="connsiteX4" fmla="*/ 0 w 4026477"/>
              <a:gd name="connsiteY4" fmla="*/ 1163782 h 6858000"/>
              <a:gd name="connsiteX5" fmla="*/ 577 w 4026477"/>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012788 w 4025901"/>
              <a:gd name="connsiteY4" fmla="*/ 2867891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438815 w 4025901"/>
              <a:gd name="connsiteY4" fmla="*/ 3938154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821381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92106 w 4025901"/>
              <a:gd name="connsiteY4" fmla="*/ 4405745 h 6858000"/>
              <a:gd name="connsiteX5" fmla="*/ 1 w 4025901"/>
              <a:gd name="connsiteY5" fmla="*/ 0 h 6858000"/>
              <a:gd name="connsiteX0" fmla="*/ 1 w 4025901"/>
              <a:gd name="connsiteY0" fmla="*/ 0 h 6858000"/>
              <a:gd name="connsiteX1" fmla="*/ 4025901 w 4025901"/>
              <a:gd name="connsiteY1" fmla="*/ 0 h 6858000"/>
              <a:gd name="connsiteX2" fmla="*/ 4025901 w 4025901"/>
              <a:gd name="connsiteY2" fmla="*/ 6858000 h 6858000"/>
              <a:gd name="connsiteX3" fmla="*/ 1 w 4025901"/>
              <a:gd name="connsiteY3" fmla="*/ 6858000 h 6858000"/>
              <a:gd name="connsiteX4" fmla="*/ 3740151 w 4025901"/>
              <a:gd name="connsiteY4" fmla="*/ 4675908 h 6858000"/>
              <a:gd name="connsiteX5" fmla="*/ 1 w 4025901"/>
              <a:gd name="connsiteY5" fmla="*/ 0 h 6858000"/>
              <a:gd name="connsiteX0" fmla="*/ 137862 w 4163762"/>
              <a:gd name="connsiteY0" fmla="*/ 0 h 6858000"/>
              <a:gd name="connsiteX1" fmla="*/ 4163762 w 4163762"/>
              <a:gd name="connsiteY1" fmla="*/ 0 h 6858000"/>
              <a:gd name="connsiteX2" fmla="*/ 4163762 w 4163762"/>
              <a:gd name="connsiteY2" fmla="*/ 6858000 h 6858000"/>
              <a:gd name="connsiteX3" fmla="*/ 137862 w 4163762"/>
              <a:gd name="connsiteY3" fmla="*/ 6858000 h 6858000"/>
              <a:gd name="connsiteX4" fmla="*/ 1207549 w 4163762"/>
              <a:gd name="connsiteY4" fmla="*/ 5860473 h 6858000"/>
              <a:gd name="connsiteX5" fmla="*/ 3878012 w 4163762"/>
              <a:gd name="connsiteY5" fmla="*/ 4675908 h 6858000"/>
              <a:gd name="connsiteX6" fmla="*/ 137862 w 4163762"/>
              <a:gd name="connsiteY6" fmla="*/ 0 h 6858000"/>
              <a:gd name="connsiteX0" fmla="*/ 56011 w 4081911"/>
              <a:gd name="connsiteY0" fmla="*/ 0 h 6858000"/>
              <a:gd name="connsiteX1" fmla="*/ 4081911 w 4081911"/>
              <a:gd name="connsiteY1" fmla="*/ 0 h 6858000"/>
              <a:gd name="connsiteX2" fmla="*/ 4081911 w 4081911"/>
              <a:gd name="connsiteY2" fmla="*/ 6858000 h 6858000"/>
              <a:gd name="connsiteX3" fmla="*/ 56011 w 4081911"/>
              <a:gd name="connsiteY3" fmla="*/ 6858000 h 6858000"/>
              <a:gd name="connsiteX4" fmla="*/ 3089580 w 4081911"/>
              <a:gd name="connsiteY4" fmla="*/ 6151418 h 6858000"/>
              <a:gd name="connsiteX5" fmla="*/ 3796161 w 4081911"/>
              <a:gd name="connsiteY5" fmla="*/ 4675908 h 6858000"/>
              <a:gd name="connsiteX6" fmla="*/ 56011 w 4081911"/>
              <a:gd name="connsiteY6" fmla="*/ 0 h 6858000"/>
              <a:gd name="connsiteX0" fmla="*/ 57658 w 4083558"/>
              <a:gd name="connsiteY0" fmla="*/ 0 h 6858000"/>
              <a:gd name="connsiteX1" fmla="*/ 4083558 w 4083558"/>
              <a:gd name="connsiteY1" fmla="*/ 0 h 6858000"/>
              <a:gd name="connsiteX2" fmla="*/ 4083558 w 4083558"/>
              <a:gd name="connsiteY2" fmla="*/ 6858000 h 6858000"/>
              <a:gd name="connsiteX3" fmla="*/ 57658 w 4083558"/>
              <a:gd name="connsiteY3" fmla="*/ 6858000 h 6858000"/>
              <a:gd name="connsiteX4" fmla="*/ 2997709 w 4083558"/>
              <a:gd name="connsiteY4" fmla="*/ 6047509 h 6858000"/>
              <a:gd name="connsiteX5" fmla="*/ 3797808 w 4083558"/>
              <a:gd name="connsiteY5" fmla="*/ 4675908 h 6858000"/>
              <a:gd name="connsiteX6" fmla="*/ 57658 w 4083558"/>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354 w 4035254"/>
              <a:gd name="connsiteY0" fmla="*/ 0 h 6858000"/>
              <a:gd name="connsiteX1" fmla="*/ 4035254 w 4035254"/>
              <a:gd name="connsiteY1" fmla="*/ 0 h 6858000"/>
              <a:gd name="connsiteX2" fmla="*/ 4035254 w 4035254"/>
              <a:gd name="connsiteY2" fmla="*/ 6858000 h 6858000"/>
              <a:gd name="connsiteX3" fmla="*/ 9354 w 4035254"/>
              <a:gd name="connsiteY3" fmla="*/ 6858000 h 6858000"/>
              <a:gd name="connsiteX4" fmla="*/ 2949405 w 4035254"/>
              <a:gd name="connsiteY4" fmla="*/ 6047509 h 6858000"/>
              <a:gd name="connsiteX5" fmla="*/ 3749504 w 4035254"/>
              <a:gd name="connsiteY5" fmla="*/ 4675908 h 6858000"/>
              <a:gd name="connsiteX6" fmla="*/ 9354 w 4035254"/>
              <a:gd name="connsiteY6" fmla="*/ 0 h 6858000"/>
              <a:gd name="connsiteX0" fmla="*/ 9411 w 4035311"/>
              <a:gd name="connsiteY0" fmla="*/ 0 h 6858000"/>
              <a:gd name="connsiteX1" fmla="*/ 4035311 w 4035311"/>
              <a:gd name="connsiteY1" fmla="*/ 0 h 6858000"/>
              <a:gd name="connsiteX2" fmla="*/ 4035311 w 4035311"/>
              <a:gd name="connsiteY2" fmla="*/ 6858000 h 6858000"/>
              <a:gd name="connsiteX3" fmla="*/ 9411 w 4035311"/>
              <a:gd name="connsiteY3" fmla="*/ 6858000 h 6858000"/>
              <a:gd name="connsiteX4" fmla="*/ 2949462 w 4035311"/>
              <a:gd name="connsiteY4" fmla="*/ 6047509 h 6858000"/>
              <a:gd name="connsiteX5" fmla="*/ 3848274 w 4035311"/>
              <a:gd name="connsiteY5" fmla="*/ 3990108 h 6858000"/>
              <a:gd name="connsiteX6" fmla="*/ 9411 w 4035311"/>
              <a:gd name="connsiteY6" fmla="*/ 0 h 6858000"/>
              <a:gd name="connsiteX0" fmla="*/ 9242 w 4035142"/>
              <a:gd name="connsiteY0" fmla="*/ 0 h 6858000"/>
              <a:gd name="connsiteX1" fmla="*/ 4035142 w 4035142"/>
              <a:gd name="connsiteY1" fmla="*/ 0 h 6858000"/>
              <a:gd name="connsiteX2" fmla="*/ 4035142 w 4035142"/>
              <a:gd name="connsiteY2" fmla="*/ 6858000 h 6858000"/>
              <a:gd name="connsiteX3" fmla="*/ 9242 w 4035142"/>
              <a:gd name="connsiteY3" fmla="*/ 6858000 h 6858000"/>
              <a:gd name="connsiteX4" fmla="*/ 2949293 w 4035142"/>
              <a:gd name="connsiteY4" fmla="*/ 6047509 h 6858000"/>
              <a:gd name="connsiteX5" fmla="*/ 3555709 w 4035142"/>
              <a:gd name="connsiteY5" fmla="*/ 4309085 h 6858000"/>
              <a:gd name="connsiteX6" fmla="*/ 9242 w 4035142"/>
              <a:gd name="connsiteY6" fmla="*/ 0 h 6858000"/>
              <a:gd name="connsiteX0" fmla="*/ 9242 w 4035142"/>
              <a:gd name="connsiteY0" fmla="*/ 0 h 6858000"/>
              <a:gd name="connsiteX1" fmla="*/ 4035142 w 4035142"/>
              <a:gd name="connsiteY1" fmla="*/ 0 h 6858000"/>
              <a:gd name="connsiteX2" fmla="*/ 4035142 w 4035142"/>
              <a:gd name="connsiteY2" fmla="*/ 6858000 h 6858000"/>
              <a:gd name="connsiteX3" fmla="*/ 9242 w 4035142"/>
              <a:gd name="connsiteY3" fmla="*/ 6858000 h 6858000"/>
              <a:gd name="connsiteX4" fmla="*/ 2949293 w 4035142"/>
              <a:gd name="connsiteY4" fmla="*/ 6047509 h 6858000"/>
              <a:gd name="connsiteX5" fmla="*/ 3555709 w 4035142"/>
              <a:gd name="connsiteY5" fmla="*/ 4309085 h 6858000"/>
              <a:gd name="connsiteX6" fmla="*/ 9242 w 4035142"/>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46467 w 4025900"/>
              <a:gd name="connsiteY5" fmla="*/ 4309085 h 6858000"/>
              <a:gd name="connsiteX6" fmla="*/ 0 w 4025900"/>
              <a:gd name="connsiteY6"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55360 w 4025900"/>
              <a:gd name="connsiteY5" fmla="*/ 55282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786842 w 4025900"/>
              <a:gd name="connsiteY5" fmla="*/ 5635812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607548 w 4025900"/>
              <a:gd name="connsiteY5" fmla="*/ 5552141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727077 w 4025900"/>
              <a:gd name="connsiteY5" fmla="*/ 573143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047509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940051 w 4025900"/>
              <a:gd name="connsiteY4" fmla="*/ 6370238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0 w 4025900"/>
              <a:gd name="connsiteY0" fmla="*/ 0 h 6858000"/>
              <a:gd name="connsiteX1" fmla="*/ 4025900 w 4025900"/>
              <a:gd name="connsiteY1" fmla="*/ 0 h 6858000"/>
              <a:gd name="connsiteX2" fmla="*/ 4025900 w 4025900"/>
              <a:gd name="connsiteY2" fmla="*/ 6858000 h 6858000"/>
              <a:gd name="connsiteX3" fmla="*/ 0 w 4025900"/>
              <a:gd name="connsiteY3" fmla="*/ 6858000 h 6858000"/>
              <a:gd name="connsiteX4" fmla="*/ 2772710 w 4025900"/>
              <a:gd name="connsiteY4" fmla="*/ 6107273 h 6858000"/>
              <a:gd name="connsiteX5" fmla="*/ 3595595 w 4025900"/>
              <a:gd name="connsiteY5" fmla="*/ 5647765 h 6858000"/>
              <a:gd name="connsiteX6" fmla="*/ 3546467 w 4025900"/>
              <a:gd name="connsiteY6" fmla="*/ 4309085 h 6858000"/>
              <a:gd name="connsiteX7" fmla="*/ 0 w 4025900"/>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107273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107273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07548 w 4037853"/>
              <a:gd name="connsiteY5" fmla="*/ 5647765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655360 w 4037853"/>
              <a:gd name="connsiteY5" fmla="*/ 5719482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 name="connsiteX0" fmla="*/ 11953 w 4037853"/>
              <a:gd name="connsiteY0" fmla="*/ 0 h 6858000"/>
              <a:gd name="connsiteX1" fmla="*/ 4037853 w 4037853"/>
              <a:gd name="connsiteY1" fmla="*/ 0 h 6858000"/>
              <a:gd name="connsiteX2" fmla="*/ 4037853 w 4037853"/>
              <a:gd name="connsiteY2" fmla="*/ 6858000 h 6858000"/>
              <a:gd name="connsiteX3" fmla="*/ 0 w 4037853"/>
              <a:gd name="connsiteY3" fmla="*/ 6858000 h 6858000"/>
              <a:gd name="connsiteX4" fmla="*/ 2784663 w 4037853"/>
              <a:gd name="connsiteY4" fmla="*/ 6095320 h 6858000"/>
              <a:gd name="connsiteX5" fmla="*/ 3595595 w 4037853"/>
              <a:gd name="connsiteY5" fmla="*/ 5683623 h 6858000"/>
              <a:gd name="connsiteX6" fmla="*/ 3558420 w 4037853"/>
              <a:gd name="connsiteY6" fmla="*/ 4309085 h 6858000"/>
              <a:gd name="connsiteX7" fmla="*/ 11953 w 403785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7853" h="6858000">
                <a:moveTo>
                  <a:pt x="11953" y="0"/>
                </a:moveTo>
                <a:lnTo>
                  <a:pt x="4037853" y="0"/>
                </a:lnTo>
                <a:lnTo>
                  <a:pt x="4037853" y="6858000"/>
                </a:lnTo>
                <a:lnTo>
                  <a:pt x="0" y="6858000"/>
                </a:lnTo>
                <a:cubicBezTo>
                  <a:pt x="1528295" y="6448001"/>
                  <a:pt x="2185397" y="6291049"/>
                  <a:pt x="2784663" y="6095320"/>
                </a:cubicBezTo>
                <a:cubicBezTo>
                  <a:pt x="3383929" y="5899591"/>
                  <a:pt x="3490542" y="5790081"/>
                  <a:pt x="3595595" y="5683623"/>
                </a:cubicBezTo>
                <a:cubicBezTo>
                  <a:pt x="3700648" y="5577165"/>
                  <a:pt x="4048118" y="4909719"/>
                  <a:pt x="3558420" y="4309085"/>
                </a:cubicBezTo>
                <a:cubicBezTo>
                  <a:pt x="2850789" y="3441148"/>
                  <a:pt x="1071633" y="1219200"/>
                  <a:pt x="11953" y="0"/>
                </a:cubicBezTo>
                <a:close/>
              </a:path>
            </a:pathLst>
          </a:custGeom>
          <a:solidFill>
            <a:schemeClr val="bg1">
              <a:lumMod val="85000"/>
            </a:schemeClr>
          </a:solidFill>
        </p:spPr>
        <p:txBody>
          <a:bodyPr/>
          <a:lstStyle>
            <a:lvl1pPr>
              <a:defRPr sz="1200"/>
            </a:lvl1pPr>
          </a:lstStyle>
          <a:p>
            <a:r>
              <a:rPr lang="en-US"/>
              <a:t>Click icon to add picture</a:t>
            </a:r>
            <a:endParaRPr lang="en-GB"/>
          </a:p>
        </p:txBody>
      </p:sp>
      <p:pic>
        <p:nvPicPr>
          <p:cNvPr id="6" name="Picture 5">
            <a:extLst>
              <a:ext uri="{FF2B5EF4-FFF2-40B4-BE49-F238E27FC236}">
                <a16:creationId xmlns:a16="http://schemas.microsoft.com/office/drawing/2014/main" id="{A2A1ABBF-00DF-4E17-8D1B-B2E7DC6D4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534" y="3518888"/>
            <a:ext cx="1108667" cy="1231852"/>
          </a:xfrm>
          <a:prstGeom prst="rect">
            <a:avLst/>
          </a:prstGeom>
        </p:spPr>
      </p:pic>
    </p:spTree>
    <p:extLst>
      <p:ext uri="{BB962C8B-B14F-4D97-AF65-F5344CB8AC3E}">
        <p14:creationId xmlns:p14="http://schemas.microsoft.com/office/powerpoint/2010/main" val="3761293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964000" cy="5738602"/>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792000" y="1695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0534" y="3518888"/>
            <a:ext cx="1108667" cy="1231852"/>
          </a:xfrm>
          <a:prstGeom prst="rect">
            <a:avLst/>
          </a:prstGeom>
        </p:spPr>
      </p:pic>
    </p:spTree>
    <p:extLst>
      <p:ext uri="{BB962C8B-B14F-4D97-AF65-F5344CB8AC3E}">
        <p14:creationId xmlns:p14="http://schemas.microsoft.com/office/powerpoint/2010/main" val="222580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Turquoise">
    <p:bg bwMode="ltGray">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92000" cy="56925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792000" y="1695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0534" y="3518888"/>
            <a:ext cx="1108667" cy="1231852"/>
          </a:xfrm>
          <a:prstGeom prst="rect">
            <a:avLst/>
          </a:prstGeom>
        </p:spPr>
      </p:pic>
    </p:spTree>
    <p:extLst>
      <p:ext uri="{BB962C8B-B14F-4D97-AF65-F5344CB8AC3E}">
        <p14:creationId xmlns:p14="http://schemas.microsoft.com/office/powerpoint/2010/main" val="1420207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Teal">
    <p:bg bwMode="ltGray">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AC2BF-B4C1-48CC-950D-F9BD6206A0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964000" cy="5738602"/>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C4FE492E-021C-403E-915D-EBCCE22652B8}"/>
              </a:ext>
            </a:extLst>
          </p:cNvPr>
          <p:cNvCxnSpPr/>
          <p:nvPr userDrawn="1"/>
        </p:nvCxnSpPr>
        <p:spPr>
          <a:xfrm>
            <a:off x="792000" y="1695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A1ABBF-00DF-4E17-8D1B-B2E7DC6D41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0534" y="3518888"/>
            <a:ext cx="1108667" cy="1231852"/>
          </a:xfrm>
          <a:prstGeom prst="rect">
            <a:avLst/>
          </a:prstGeom>
        </p:spPr>
      </p:pic>
    </p:spTree>
    <p:extLst>
      <p:ext uri="{BB962C8B-B14F-4D97-AF65-F5344CB8AC3E}">
        <p14:creationId xmlns:p14="http://schemas.microsoft.com/office/powerpoint/2010/main" val="4074105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HU Green">
    <p:bg bwMode="ltGray">
      <p:bgPr>
        <a:solidFill>
          <a:srgbClr val="008D9B"/>
        </a:solidFill>
        <a:effectLst/>
      </p:bgPr>
    </p:bg>
    <p:spTree>
      <p:nvGrpSpPr>
        <p:cNvPr id="1" name=""/>
        <p:cNvGrpSpPr/>
        <p:nvPr/>
      </p:nvGrpSpPr>
      <p:grpSpPr>
        <a:xfrm>
          <a:off x="0" y="0"/>
          <a:ext cx="0" cy="0"/>
          <a:chOff x="0" y="0"/>
          <a:chExt cx="0" cy="0"/>
        </a:xfrm>
      </p:grpSpPr>
      <p:pic>
        <p:nvPicPr>
          <p:cNvPr id="2" name="Picture 1" descr="Shape, icon&#10;&#10;Description automatically generated with medium confidence">
            <a:extLst>
              <a:ext uri="{FF2B5EF4-FFF2-40B4-BE49-F238E27FC236}">
                <a16:creationId xmlns:a16="http://schemas.microsoft.com/office/drawing/2014/main" id="{E8C32F2E-A2C6-1D41-A80E-DB1AB8788E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539"/>
          <a:stretch/>
        </p:blipFill>
        <p:spPr>
          <a:xfrm rot="5400000">
            <a:off x="5527858" y="2098859"/>
            <a:ext cx="3291654" cy="3940629"/>
          </a:xfrm>
          <a:prstGeom prst="rect">
            <a:avLst/>
          </a:prstGeom>
        </p:spPr>
      </p:pic>
      <p:pic>
        <p:nvPicPr>
          <p:cNvPr id="3" name="Picture 2">
            <a:extLst>
              <a:ext uri="{FF2B5EF4-FFF2-40B4-BE49-F238E27FC236}">
                <a16:creationId xmlns:a16="http://schemas.microsoft.com/office/drawing/2014/main" id="{F4016259-F8B2-834F-BCB6-3E68A63364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247439" y="3741100"/>
            <a:ext cx="2280417" cy="1348396"/>
          </a:xfrm>
          <a:prstGeom prst="rect">
            <a:avLst/>
          </a:prstGeom>
        </p:spPr>
      </p:pic>
    </p:spTree>
    <p:extLst>
      <p:ext uri="{BB962C8B-B14F-4D97-AF65-F5344CB8AC3E}">
        <p14:creationId xmlns:p14="http://schemas.microsoft.com/office/powerpoint/2010/main" val="3818559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EHU Blank">
    <p:bg bwMode="ltGray">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C9A59F-7678-6F41-8D5F-EF2CA9500E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247439" y="3741100"/>
            <a:ext cx="2280417" cy="1348396"/>
          </a:xfrm>
          <a:prstGeom prst="rect">
            <a:avLst/>
          </a:prstGeom>
        </p:spPr>
      </p:pic>
    </p:spTree>
    <p:extLst>
      <p:ext uri="{BB962C8B-B14F-4D97-AF65-F5344CB8AC3E}">
        <p14:creationId xmlns:p14="http://schemas.microsoft.com/office/powerpoint/2010/main" val="39600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1_EHU Blank">
    <p:bg bwMode="ltGray">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C7C94-6222-464F-922B-11CE2E2F8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0697" y="4034840"/>
            <a:ext cx="1083472" cy="1203858"/>
          </a:xfrm>
          <a:prstGeom prst="rect">
            <a:avLst/>
          </a:prstGeom>
        </p:spPr>
      </p:pic>
    </p:spTree>
    <p:extLst>
      <p:ext uri="{BB962C8B-B14F-4D97-AF65-F5344CB8AC3E}">
        <p14:creationId xmlns:p14="http://schemas.microsoft.com/office/powerpoint/2010/main" val="2747475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7" name="Google Shape;17;p2"/>
          <p:cNvSpPr txBox="1">
            <a:spLocks noGrp="1"/>
          </p:cNvSpPr>
          <p:nvPr>
            <p:ph type="body" idx="1"/>
          </p:nvPr>
        </p:nvSpPr>
        <p:spPr>
          <a:xfrm>
            <a:off x="457200" y="1333501"/>
            <a:ext cx="8229600" cy="3771636"/>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42207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2" y="227541"/>
            <a:ext cx="3008313" cy="96837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0" name="Google Shape;60;p9"/>
          <p:cNvSpPr txBox="1">
            <a:spLocks noGrp="1"/>
          </p:cNvSpPr>
          <p:nvPr>
            <p:ph type="body" idx="1"/>
          </p:nvPr>
        </p:nvSpPr>
        <p:spPr>
          <a:xfrm>
            <a:off x="3575050" y="227544"/>
            <a:ext cx="5111750" cy="4877594"/>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2" y="1195918"/>
            <a:ext cx="3008313" cy="3909219"/>
          </a:xfrm>
          <a:prstGeom prst="rect">
            <a:avLst/>
          </a:prstGeom>
          <a:noFill/>
          <a:ln>
            <a:noFill/>
          </a:ln>
        </p:spPr>
        <p:txBody>
          <a:bodyPr spcFirstLastPara="1" wrap="square" lIns="91425" tIns="45700" rIns="91425" bIns="45700" anchor="t" anchorCtr="0"/>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65519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000500"/>
            <a:ext cx="5486400" cy="47228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7" name="Google Shape;67;p10"/>
          <p:cNvSpPr>
            <a:spLocks noGrp="1"/>
          </p:cNvSpPr>
          <p:nvPr>
            <p:ph type="pic" idx="2"/>
          </p:nvPr>
        </p:nvSpPr>
        <p:spPr>
          <a:xfrm>
            <a:off x="1792288" y="510646"/>
            <a:ext cx="5486400" cy="3429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472782"/>
            <a:ext cx="5486400" cy="670719"/>
          </a:xfrm>
          <a:prstGeom prst="rect">
            <a:avLst/>
          </a:prstGeom>
          <a:noFill/>
          <a:ln>
            <a:noFill/>
          </a:ln>
        </p:spPr>
        <p:txBody>
          <a:bodyPr spcFirstLastPara="1" wrap="square" lIns="91425" tIns="45700" rIns="91425" bIns="45700" anchor="t" anchorCtr="0"/>
          <a:lstStyle>
            <a:lvl1pPr marL="342900" marR="0" lvl="0" indent="-171450" algn="l" rtl="0">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685800" marR="0" lvl="1" indent="-171450" algn="l" rtl="0">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028700" marR="0" lvl="2" indent="-171450" algn="l" rtl="0">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371600" marR="0" lvl="3"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1714500" marR="0" lvl="4"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057400" marR="0" lvl="5"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300" marR="0" lvl="6"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200" marR="0" lvl="7"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100" marR="0" lvl="8" indent="-171450"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807946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4" name="Google Shape;74;p11"/>
          <p:cNvSpPr txBox="1">
            <a:spLocks noGrp="1"/>
          </p:cNvSpPr>
          <p:nvPr>
            <p:ph type="body" idx="1"/>
          </p:nvPr>
        </p:nvSpPr>
        <p:spPr>
          <a:xfrm rot="5400000">
            <a:off x="2686183" y="-895482"/>
            <a:ext cx="3771636" cy="8229600"/>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00953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19966" y="1638300"/>
            <a:ext cx="4876271"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0" name="Google Shape;80;p12"/>
          <p:cNvSpPr txBox="1">
            <a:spLocks noGrp="1"/>
          </p:cNvSpPr>
          <p:nvPr>
            <p:ph type="body" idx="1"/>
          </p:nvPr>
        </p:nvSpPr>
        <p:spPr>
          <a:xfrm rot="5400000">
            <a:off x="1028967" y="-342899"/>
            <a:ext cx="4876271" cy="6019800"/>
          </a:xfrm>
          <a:prstGeom prst="rect">
            <a:avLst/>
          </a:prstGeom>
          <a:noFill/>
          <a:ln>
            <a:noFill/>
          </a:ln>
        </p:spPr>
        <p:txBody>
          <a:bodyPr spcFirstLastPara="1" wrap="square" lIns="91425" tIns="45700" rIns="91425" bIns="45700"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1347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082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28864"/>
            <a:ext cx="8229600" cy="95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9pPr>
          </a:lstStyle>
          <a:p>
            <a:endParaRPr/>
          </a:p>
        </p:txBody>
      </p:sp>
      <p:sp>
        <p:nvSpPr>
          <p:cNvPr id="74" name="Google Shape;74;p16"/>
          <p:cNvSpPr txBox="1">
            <a:spLocks noGrp="1"/>
          </p:cNvSpPr>
          <p:nvPr>
            <p:ph type="body" idx="1"/>
          </p:nvPr>
        </p:nvSpPr>
        <p:spPr>
          <a:xfrm>
            <a:off x="457200" y="1333500"/>
            <a:ext cx="8229600" cy="4139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00"/>
              </a:spcBef>
              <a:spcAft>
                <a:spcPts val="0"/>
              </a:spcAft>
              <a:buClr>
                <a:schemeClr val="dk1"/>
              </a:buClr>
              <a:buSzPts val="1400"/>
              <a:buFont typeface="Arial"/>
              <a:buNone/>
              <a:defRPr sz="30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Google Shape;75;p16"/>
          <p:cNvSpPr txBox="1">
            <a:spLocks noGrp="1"/>
          </p:cNvSpPr>
          <p:nvPr>
            <p:ph type="sldNum" idx="12"/>
          </p:nvPr>
        </p:nvSpPr>
        <p:spPr>
          <a:xfrm>
            <a:off x="8556791" y="5277612"/>
            <a:ext cx="548700" cy="437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0" r:id="rId13"/>
    <p:sldLayoutId id="2147483711" r:id="rId14"/>
    <p:sldLayoutId id="214748371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E62CB-B454-3809-C986-0F8247E8C5BF}"/>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F56AC7-081B-FF05-7BFE-BE2608FB90CE}"/>
              </a:ext>
            </a:extLst>
          </p:cNvPr>
          <p:cNvSpPr>
            <a:spLocks noGrp="1"/>
          </p:cNvSpPr>
          <p:nvPr>
            <p:ph type="body" idx="1"/>
          </p:nvPr>
        </p:nvSpPr>
        <p:spPr>
          <a:xfrm>
            <a:off x="628650" y="1521354"/>
            <a:ext cx="7886700" cy="3626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B7641C-991C-358F-17AF-26D79E53070E}"/>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EF167BD-5087-4C63-9BB7-0F550400B0AD}" type="datetimeFigureOut">
              <a:rPr lang="en-GB" smtClean="0"/>
              <a:t>22/02/2023</a:t>
            </a:fld>
            <a:endParaRPr lang="en-GB"/>
          </a:p>
        </p:txBody>
      </p:sp>
      <p:sp>
        <p:nvSpPr>
          <p:cNvPr id="5" name="Footer Placeholder 4">
            <a:extLst>
              <a:ext uri="{FF2B5EF4-FFF2-40B4-BE49-F238E27FC236}">
                <a16:creationId xmlns:a16="http://schemas.microsoft.com/office/drawing/2014/main" id="{B1FFDA4B-3911-B133-2120-A065776458DA}"/>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524301-BC4C-F7F7-23BE-C193885FCB90}"/>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CEF214C-CBB3-4BD3-90FC-44C54AA05BCB}" type="slidenum">
              <a:rPr lang="en-GB" smtClean="0"/>
              <a:t>‹#›</a:t>
            </a:fld>
            <a:endParaRPr lang="en-GB"/>
          </a:p>
        </p:txBody>
      </p:sp>
    </p:spTree>
    <p:extLst>
      <p:ext uri="{BB962C8B-B14F-4D97-AF65-F5344CB8AC3E}">
        <p14:creationId xmlns:p14="http://schemas.microsoft.com/office/powerpoint/2010/main" val="27412251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383491"/>
            <a:ext cx="5400000" cy="1095687"/>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792000" y="2022001"/>
            <a:ext cx="5400000" cy="2835750"/>
          </a:xfrm>
          <a:prstGeom prst="rect">
            <a:avLst/>
          </a:prstGeom>
        </p:spPr>
        <p:txBody>
          <a:bodyPr vert="horz" lIns="0" tIns="0" rIns="0" bIns="0" rtlCol="0" anchor="t">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792002" y="5296960"/>
            <a:ext cx="1332941" cy="304271"/>
          </a:xfrm>
          <a:prstGeom prst="rect">
            <a:avLst/>
          </a:prstGeom>
        </p:spPr>
        <p:txBody>
          <a:bodyPr vert="horz" lIns="0" tIns="0" rIns="0" bIns="0" rtlCol="0" anchor="t">
            <a:noAutofit/>
          </a:bodyPr>
          <a:lstStyle>
            <a:lvl1pPr algn="l">
              <a:defRPr sz="1200" b="0">
                <a:solidFill>
                  <a:schemeClr val="tx1"/>
                </a:solidFill>
              </a:defRPr>
            </a:lvl1pPr>
          </a:lstStyle>
          <a:p>
            <a:fld id="{8E3CA3B6-BB51-4FF1-8432-F9E1FCAD8586}" type="datetimeFigureOut">
              <a:rPr lang="en-GB" smtClean="0"/>
              <a:pPr/>
              <a:t>22/02/2023</a:t>
            </a:fld>
            <a:endParaRPr lang="en-GB"/>
          </a:p>
        </p:txBody>
      </p:sp>
      <p:sp>
        <p:nvSpPr>
          <p:cNvPr id="5" name="Footer Placeholder 4"/>
          <p:cNvSpPr>
            <a:spLocks noGrp="1"/>
          </p:cNvSpPr>
          <p:nvPr>
            <p:ph type="ftr" sz="quarter" idx="3"/>
          </p:nvPr>
        </p:nvSpPr>
        <p:spPr>
          <a:xfrm>
            <a:off x="2124941" y="5296960"/>
            <a:ext cx="3540754" cy="304271"/>
          </a:xfrm>
          <a:prstGeom prst="rect">
            <a:avLst/>
          </a:prstGeom>
        </p:spPr>
        <p:txBody>
          <a:bodyPr vert="horz" lIns="0" tIns="0" rIns="0" bIns="0" rtlCol="0" anchor="t">
            <a:noAutofit/>
          </a:bodyPr>
          <a:lstStyle>
            <a:lvl1pPr algn="l">
              <a:defRPr sz="1200" b="0">
                <a:solidFill>
                  <a:schemeClr val="tx1"/>
                </a:solidFill>
              </a:defRPr>
            </a:lvl1pPr>
          </a:lstStyle>
          <a:p>
            <a:endParaRPr lang="en-GB"/>
          </a:p>
        </p:txBody>
      </p:sp>
      <p:sp>
        <p:nvSpPr>
          <p:cNvPr id="6" name="Slide Number Placeholder 5"/>
          <p:cNvSpPr>
            <a:spLocks noGrp="1"/>
          </p:cNvSpPr>
          <p:nvPr>
            <p:ph type="sldNum" sz="quarter" idx="4"/>
          </p:nvPr>
        </p:nvSpPr>
        <p:spPr>
          <a:xfrm>
            <a:off x="5665695" y="5296959"/>
            <a:ext cx="529666" cy="304271"/>
          </a:xfrm>
          <a:prstGeom prst="rect">
            <a:avLst/>
          </a:prstGeom>
        </p:spPr>
        <p:txBody>
          <a:bodyPr vert="horz" lIns="0" tIns="0" rIns="0" bIns="0" rtlCol="0" anchor="t">
            <a:noAutofit/>
          </a:bodyPr>
          <a:lstStyle>
            <a:lvl1pPr algn="r">
              <a:defRPr sz="1200" b="0">
                <a:solidFill>
                  <a:schemeClr val="tx1"/>
                </a:solidFill>
              </a:defRPr>
            </a:lvl1pPr>
          </a:lstStyle>
          <a:p>
            <a:fld id="{3102E543-40C4-497B-96B4-7550493CFCA8}" type="slidenum">
              <a:rPr lang="en-GB" smtClean="0"/>
              <a:pPr/>
              <a:t>‹#›</a:t>
            </a:fld>
            <a:endParaRPr lang="en-GB"/>
          </a:p>
        </p:txBody>
      </p:sp>
      <p:cxnSp>
        <p:nvCxnSpPr>
          <p:cNvPr id="8" name="Straight Connector 7">
            <a:extLst>
              <a:ext uri="{FF2B5EF4-FFF2-40B4-BE49-F238E27FC236}">
                <a16:creationId xmlns:a16="http://schemas.microsoft.com/office/drawing/2014/main" id="{9E3AF945-3617-41A1-AF3D-05D59BEAB7A9}"/>
              </a:ext>
            </a:extLst>
          </p:cNvPr>
          <p:cNvCxnSpPr/>
          <p:nvPr/>
        </p:nvCxnSpPr>
        <p:spPr>
          <a:xfrm>
            <a:off x="792000" y="1695000"/>
            <a:ext cx="64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4542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1984"/>
        </a:spcAft>
        <a:buFont typeface="Arial" panose="020B0604020202020204" pitchFamily="34" charset="0"/>
        <a:buNone/>
        <a:defRPr sz="1800" kern="1200">
          <a:solidFill>
            <a:schemeClr val="tx1"/>
          </a:solidFill>
          <a:latin typeface="+mn-lt"/>
          <a:ea typeface="+mn-ea"/>
          <a:cs typeface="+mn-cs"/>
        </a:defRPr>
      </a:lvl1pPr>
      <a:lvl2pPr marL="234000" indent="-234000" algn="l" defTabSz="914400" rtl="0" eaLnBrk="1" latinLnBrk="0" hangingPunct="1">
        <a:lnSpc>
          <a:spcPct val="90000"/>
        </a:lnSpc>
        <a:spcBef>
          <a:spcPts val="0"/>
        </a:spcBef>
        <a:spcAft>
          <a:spcPts val="1984"/>
        </a:spcAft>
        <a:buFont typeface="Tahoma" panose="020B0604030504040204" pitchFamily="34" charset="0"/>
        <a:buChar char="&gt;"/>
        <a:defRPr sz="1800" kern="1200">
          <a:solidFill>
            <a:schemeClr val="tx1"/>
          </a:solidFill>
          <a:latin typeface="+mn-lt"/>
          <a:ea typeface="+mn-ea"/>
          <a:cs typeface="+mn-cs"/>
        </a:defRPr>
      </a:lvl2pPr>
      <a:lvl3pPr marL="468000" indent="-234000" algn="l" defTabSz="914400" rtl="0" eaLnBrk="1" latinLnBrk="0" hangingPunct="1">
        <a:lnSpc>
          <a:spcPct val="90000"/>
        </a:lnSpc>
        <a:spcBef>
          <a:spcPts val="0"/>
        </a:spcBef>
        <a:spcAft>
          <a:spcPts val="1984"/>
        </a:spcAft>
        <a:buFont typeface="Tahoma" panose="020B0604030504040204" pitchFamily="34" charset="0"/>
        <a:buChar char="&gt;"/>
        <a:defRPr sz="1800" kern="1200">
          <a:solidFill>
            <a:schemeClr val="tx1"/>
          </a:solidFill>
          <a:latin typeface="+mn-lt"/>
          <a:ea typeface="+mn-ea"/>
          <a:cs typeface="+mn-cs"/>
        </a:defRPr>
      </a:lvl3pPr>
      <a:lvl4pPr marL="702000" indent="-234000" algn="l" defTabSz="914400" rtl="0" eaLnBrk="1" latinLnBrk="0" hangingPunct="1">
        <a:lnSpc>
          <a:spcPct val="90000"/>
        </a:lnSpc>
        <a:spcBef>
          <a:spcPts val="0"/>
        </a:spcBef>
        <a:spcAft>
          <a:spcPts val="1984"/>
        </a:spcAft>
        <a:buFont typeface="Tahoma" panose="020B0604030504040204" pitchFamily="34" charset="0"/>
        <a:buChar char="&gt;"/>
        <a:defRPr sz="1800" kern="1200">
          <a:solidFill>
            <a:schemeClr val="tx1"/>
          </a:solidFill>
          <a:latin typeface="+mn-lt"/>
          <a:ea typeface="+mn-ea"/>
          <a:cs typeface="+mn-cs"/>
        </a:defRPr>
      </a:lvl4pPr>
      <a:lvl5pPr marL="936000" indent="-234000" algn="l" defTabSz="914400" rtl="0" eaLnBrk="1" latinLnBrk="0" hangingPunct="1">
        <a:lnSpc>
          <a:spcPct val="90000"/>
        </a:lnSpc>
        <a:spcBef>
          <a:spcPts val="0"/>
        </a:spcBef>
        <a:spcAft>
          <a:spcPts val="1984"/>
        </a:spcAft>
        <a:buFont typeface="Tahoma" panose="020B0604030504040204" pitchFamily="34" charset="0"/>
        <a:buChar char="&g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333501"/>
            <a:ext cx="8229600" cy="3771636"/>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5296960"/>
            <a:ext cx="21336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5296960"/>
            <a:ext cx="28956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5296960"/>
            <a:ext cx="21336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96091242"/>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jpeg"/><Relationship Id="rId1" Type="http://schemas.openxmlformats.org/officeDocument/2006/relationships/slideLayout" Target="../slideLayouts/slideLayout30.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6.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3.png"/><Relationship Id="rId2" Type="http://schemas.openxmlformats.org/officeDocument/2006/relationships/image" Target="../media/image44.jpeg"/><Relationship Id="rId1" Type="http://schemas.openxmlformats.org/officeDocument/2006/relationships/slideLayout" Target="../slideLayouts/slideLayout3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30.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30.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5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54.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6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s://www.heraldscotland.com/opinion/23259326.extra-help-terrifying-cost-living-crisis/?ref=yahoo" TargetMode="External"/><Relationship Id="rId2" Type="http://schemas.openxmlformats.org/officeDocument/2006/relationships/notesSlide" Target="../notesSlides/notesSlide28.xml"/><Relationship Id="rId1" Type="http://schemas.openxmlformats.org/officeDocument/2006/relationships/slideLayout" Target="../slideLayouts/slideLayout54.xml"/><Relationship Id="rId5" Type="http://schemas.openxmlformats.org/officeDocument/2006/relationships/image" Target="../media/image69.jpg"/><Relationship Id="rId4" Type="http://schemas.openxmlformats.org/officeDocument/2006/relationships/hyperlink" Target="https://www.civtech.scot/civtech-8-challenge-1-identifying-and-prioritising-suppor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5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8.xml"/><Relationship Id="rId1" Type="http://schemas.openxmlformats.org/officeDocument/2006/relationships/slideLayout" Target="../slideLayouts/slideLayout6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30.xml"/><Relationship Id="rId5" Type="http://schemas.openxmlformats.org/officeDocument/2006/relationships/image" Target="../media/image58.png"/><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s://www.citizensadvice.org.uk/about-us/our-work/policy/policy-research-topics/energy-policy-research-and-consultation-responses/energy-policy-research/access-denied-digital-disadvantage-and-exclusion-in-the-energy-market/" TargetMode="External"/><Relationship Id="rId3" Type="http://schemas.openxmlformats.org/officeDocument/2006/relationships/hyperlink" Target="https://www.citizensadvice.org.uk/about-us/our-work/policy/policy-research-topics/energy-policy-research-and-consultation-responses/energy-policy-research/supporting-microbusiness-customers-with-debt-a-good-practice-guide-for-non-domestic-suppliers/" TargetMode="External"/><Relationship Id="rId7"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hyperlink" Target="https://www.citizensadvice.org.uk/about-us/our-work/policy/policy-research-topics/energy-policy-research-and-consultation-responses/energy-policy-research/grinding-to-a-halt-removing-the-roadblocks-to-increased-energy-efficiency-and-decarbonisation-of-private-housing-in-wales/" TargetMode="External"/><Relationship Id="rId5" Type="http://schemas.openxmlformats.org/officeDocument/2006/relationships/hyperlink" Target="https://www.citizensadvice.org.uk/about-us/our-work/policy/policy-research-topics/energy-policy-research-and-consultation-responses/energy-policy-research/domestic-energy-supplier-performance-data/" TargetMode="External"/><Relationship Id="rId4" Type="http://schemas.openxmlformats.org/officeDocument/2006/relationships/hyperlink" Target="https://www.citizensadvice.org.uk/about-us/our-work/policy/policy-research-topics/energy-policy-research-and-consultation-responses/energy-policy-research/kept-in-the-dark-the-urgent-need-for-action-on-prepayment-meters/"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earecitizensadvice.org.uk/comparing-how-much-electrical-appliances-cost-to-use-baf40987f6bc" TargetMode="External"/><Relationship Id="rId3" Type="http://schemas.openxmlformats.org/officeDocument/2006/relationships/hyperlink" Target="https://wearecitizensadvice.org.uk/open-for-business-dedd46b0a5c8" TargetMode="External"/><Relationship Id="rId7" Type="http://schemas.openxmlformats.org/officeDocument/2006/relationships/hyperlink" Target="https://wearecitizensadvice.org.uk/what-is-a-heat-pump-and-why-will-you-be-hearing-more-about-them-in-the-future-8f7887729a3" TargetMode="External"/><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hyperlink" Target="https://wearecitizensadvice.org.uk/its-time-to-stop-forcing-people-onto-prepayment-meters-here-s-why-69bf0ea21db5" TargetMode="External"/><Relationship Id="rId5" Type="http://schemas.openxmlformats.org/officeDocument/2006/relationships/hyperlink" Target="https://wearecitizensadvice.org.uk/3-things-you-need-to-know-about-energy-this-energysavingweek-fdc73d8dffe8" TargetMode="External"/><Relationship Id="rId10" Type="http://schemas.openxmlformats.org/officeDocument/2006/relationships/hyperlink" Target="https://wearecitizensadvice.org.uk/how-can-we-help-digitally-disadvantaged-people-get-the-best-out-of-the-energy-market-ad6b0340307c" TargetMode="External"/><Relationship Id="rId4" Type="http://schemas.openxmlformats.org/officeDocument/2006/relationships/hyperlink" Target="https://wearecitizensadvice.org.uk/too-little-to-soon-c7c0972632c3" TargetMode="External"/><Relationship Id="rId9" Type="http://schemas.openxmlformats.org/officeDocument/2006/relationships/hyperlink" Target="https://wearecitizensadvice.org.uk/what-you-need-to-know-about-the-energy-bills-support-scheme-f4d377e91481"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citizensadvice.org.uk/about-us/our-work/policy/policy-research-topics/energy-policy-research-and-consultation-responses/energy-consultation-responses/citizens-advice-response-to-the-ofgem-dso-incentive-governance-document-consultation/" TargetMode="External"/><Relationship Id="rId3" Type="http://schemas.openxmlformats.org/officeDocument/2006/relationships/hyperlink" Target="https://www.citizensadvice.org.uk/about-us/our-work/policy/policy-research-topics/energy-policy-research-and-consultation-responses/energy-consultation-responses/citizens-advice-response-to-ofgems-dcc-review-phase-1-consultation/" TargetMode="External"/><Relationship Id="rId7" Type="http://schemas.openxmlformats.org/officeDocument/2006/relationships/hyperlink" Target="https://www.citizensadvice.org.uk/about-us/our-work/policy/policy-research-topics/energy-policy-research-and-consultation-responses/energy-consultation-responses/citizens-advice-responds-to-ofgems-consultations-on-changes-to-how-energy-balancing-costs-are-charged/" TargetMode="External"/><Relationship Id="rId12" Type="http://schemas.openxmlformats.org/officeDocument/2006/relationships/hyperlink" Target="https://www.citizensadvice.org.uk/about-us/our-work/policy/policy-research-topics/energy-policy-research-and-consultation-responses/energy-consultation-responses/" TargetMode="External"/><Relationship Id="rId2" Type="http://schemas.openxmlformats.org/officeDocument/2006/relationships/notesSlide" Target="../notesSlides/notesSlide47.xml"/><Relationship Id="rId1" Type="http://schemas.openxmlformats.org/officeDocument/2006/relationships/slideLayout" Target="../slideLayouts/slideLayout28.xml"/><Relationship Id="rId6" Type="http://schemas.openxmlformats.org/officeDocument/2006/relationships/hyperlink" Target="https://www.citizensadvice.org.uk/about-us/our-work/policy/policy-research-topics/energy-policy-research-and-consultation-responses/energy-consultation-responses/citizens-advice-response-to-the-ofgem-consultation-regarding-the-last-resort-supply-payment-claim-minded-to-position/" TargetMode="External"/><Relationship Id="rId11" Type="http://schemas.openxmlformats.org/officeDocument/2006/relationships/hyperlink" Target="https://www.citizensadvice.org.uk/about-us/our-work/policy/policy-research-topics/energy-policy-research-and-consultation-responses/energy-consultation-responses/citizens-advice-correspondence-regarding-the-agreement-between-bulb-and-octopus/" TargetMode="External"/><Relationship Id="rId5" Type="http://schemas.openxmlformats.org/officeDocument/2006/relationships/hyperlink" Target="https://www.citizensadvice.org.uk/about-us/our-work/policy/policy-research-topics/energy-policy-research-and-consultation-responses/energy-consultation-responses/response-to-ofgem-consultation-on-extending-the-market-stabilisation-charge-msc-and-the-ban-on-acquisition-tariffs-bat/" TargetMode="External"/><Relationship Id="rId10" Type="http://schemas.openxmlformats.org/officeDocument/2006/relationships/hyperlink" Target="https://www.citizensadvice.org.uk/about-us/our-work/policy/policy-research-topics/energy-policy-research-and-consultation-responses/energy-consultation-responses/citizens-advice-response-to-uk-regulators-network-ukrn-guidance-for-regulators-on-the-methodology-for-setting-the-cost-of-capital/" TargetMode="External"/><Relationship Id="rId4" Type="http://schemas.openxmlformats.org/officeDocument/2006/relationships/hyperlink" Target="https://www.citizensadvice.org.uk/about-us/our-work/policy/policy-research-topics/energy-policy-research-and-consultation-responses/energy-consultation-responses/response-to-ofgem-consultation-on-strengthening-financial-resilience/" TargetMode="External"/><Relationship Id="rId9" Type="http://schemas.openxmlformats.org/officeDocument/2006/relationships/hyperlink" Target="https://www.citizensadvice.org.uk/about-us/our-work/policy/policy-research-topics/energy-policy-research-and-consultation-responses/energy-consultation-responses/citizens-advice-response-to-the-beis-consultation-on-the-design-of-the-eco-scheme-2023-2026/"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hyperlink" Target="https://www.citizensadvice.org.uk/about-us/our-work/policy/policy-research-topics/energy-policy-research-and-consultation-responses/energy-policy-research/tackling-energy-debt-assessing-options-to-address-the-growing-energy-debt-crisis/" TargetMode="External"/><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hyperlink" Target="https://www.citizensadvice.org.uk/about-us/our-work/policy/policy-research-topics/energy-policy-research-and-consultation-responses/energy-consultation-responses/access-denied-digital-disadvantage-and-exclusion-in-the-energy-market/" TargetMode="External"/><Relationship Id="rId5" Type="http://schemas.openxmlformats.org/officeDocument/2006/relationships/hyperlink" Target="https://www.citizensadvice.org.uk/about-us/our-work/policy/policy-research-topics/energy-policy-research-and-consultation-responses/energy-policy-research/supporting-microbusiness-customers-with-debt-a-good-practice-guide-for-non-domestic-suppliers/" TargetMode="External"/><Relationship Id="rId4" Type="http://schemas.openxmlformats.org/officeDocument/2006/relationships/hyperlink" Target="https://www.citizensadvice.org.uk/about-us/our-work/policy/policy-research-topics/energy-policy-research-and-consultation-responses/energy-policy-research/kept-in-the-dark-the-urgent-need-for-action-on-prepayment-meter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https://wearecitizensadvice.org.uk/a-public-charging-penalty-is-emerging-for-electric-drivers-fd8cc7c2e724" TargetMode="External"/><Relationship Id="rId2" Type="http://schemas.openxmlformats.org/officeDocument/2006/relationships/notesSlide" Target="../notesSlides/notesSlide49.xml"/><Relationship Id="rId1" Type="http://schemas.openxmlformats.org/officeDocument/2006/relationships/slideLayout" Target="../slideLayouts/slideLayout29.xml"/><Relationship Id="rId6" Type="http://schemas.openxmlformats.org/officeDocument/2006/relationships/hyperlink" Target="https://wearecitizensadvice.org.uk/what-is-a-heat-pump-and-why-will-you-be-hearing-more-about-them-in-the-future-8f7887729a3" TargetMode="External"/><Relationship Id="rId5" Type="http://schemas.openxmlformats.org/officeDocument/2006/relationships/hyperlink" Target="https://www.citizensadvice.org.uk/about-us/our-work/policy/policy-research-topics/energy-policy-research-and-consultation-responses/energy-policy-research/grinding-to-a-halt-removing-the-roadblocks-to-increased-energy-efficiency-and-decarbonisation-of-private-housing-in-wales/" TargetMode="External"/><Relationship Id="rId4" Type="http://schemas.openxmlformats.org/officeDocument/2006/relationships/hyperlink" Target="https://www.citizensadvice.org.uk/about-us/our-work/policy/policy-research-topics/energy-policy-research-and-consultation-responses/energy-policy-research/damp-cold-and-full-of-mould1/"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9.xml"/><Relationship Id="rId5" Type="http://schemas.openxmlformats.org/officeDocument/2006/relationships/hyperlink" Target="https://www.citizensadvice.org.uk/about-us/our-work/policy/policy-research-topics/energy-policy-research-and-consultation-responses/energy-consultation-responses/citizens-advice-responds-to-ofgems-energy-code-governance-reform-call-for-input/" TargetMode="External"/><Relationship Id="rId4" Type="http://schemas.openxmlformats.org/officeDocument/2006/relationships/hyperlink" Target="https://www.citizensadvice.org.uk/about-us/our-work/policy/policy-research-topics/energy-policy-research-and-consultation-responses/energy-policy-research/splitting-opinion-is-splitting-the-wholesale-market-the-best-way-to-deliver-an-affordable-energy-system/"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9"/>
          <p:cNvSpPr txBox="1">
            <a:spLocks noGrp="1"/>
          </p:cNvSpPr>
          <p:nvPr>
            <p:ph type="ctrTitle"/>
          </p:nvPr>
        </p:nvSpPr>
        <p:spPr>
          <a:xfrm>
            <a:off x="435450" y="199400"/>
            <a:ext cx="7728000" cy="31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Domestic </a:t>
            </a:r>
            <a:r>
              <a:rPr lang="en-GB" sz="3600" b="1" i="0" u="none" strike="noStrike" cap="none">
                <a:solidFill>
                  <a:srgbClr val="FFFFFF"/>
                </a:solidFill>
                <a:latin typeface="Open Sans"/>
                <a:ea typeface="Open Sans"/>
                <a:cs typeface="Open Sans"/>
                <a:sym typeface="Open Sans"/>
              </a:rPr>
              <a:t>Supplier Liaison </a:t>
            </a:r>
            <a:endParaRPr sz="3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Arial"/>
              <a:buNone/>
            </a:pPr>
            <a:endParaRPr sz="3600">
              <a:solidFill>
                <a:srgbClr val="FFFFFF"/>
              </a:solidFill>
            </a:endParaRPr>
          </a:p>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February 2023</a:t>
            </a:r>
            <a:endParaRPr/>
          </a:p>
          <a:p>
            <a:pPr marL="0" marR="0" lvl="0" indent="0" algn="l" rtl="0">
              <a:lnSpc>
                <a:spcPct val="100000"/>
              </a:lnSpc>
              <a:spcBef>
                <a:spcPts val="0"/>
              </a:spcBef>
              <a:spcAft>
                <a:spcPts val="0"/>
              </a:spcAft>
              <a:buClr>
                <a:srgbClr val="FCBB69"/>
              </a:buClr>
              <a:buSzPts val="1400"/>
              <a:buFont typeface="Open Sans"/>
              <a:buNone/>
            </a:pPr>
            <a:endParaRPr sz="3600" b="1" i="0" u="none" strike="noStrike" cap="none">
              <a:solidFill>
                <a:srgbClr val="FCBB69"/>
              </a:solidFill>
              <a:latin typeface="Open Sans"/>
              <a:ea typeface="Open Sans"/>
              <a:cs typeface="Open Sans"/>
              <a:sym typeface="Open Sans"/>
            </a:endParaRPr>
          </a:p>
        </p:txBody>
      </p:sp>
      <p:pic>
        <p:nvPicPr>
          <p:cNvPr id="130" name="Google Shape;130;p29"/>
          <p:cNvPicPr preferRelativeResize="0"/>
          <p:nvPr/>
        </p:nvPicPr>
        <p:blipFill rotWithShape="1">
          <a:blip r:embed="rId3">
            <a:alphaModFix/>
          </a:blip>
          <a:srcRect l="20654" t="8814" r="24412" b="10246"/>
          <a:stretch/>
        </p:blipFill>
        <p:spPr>
          <a:xfrm>
            <a:off x="1160050" y="4219575"/>
            <a:ext cx="1228299" cy="983625"/>
          </a:xfrm>
          <a:prstGeom prst="rect">
            <a:avLst/>
          </a:prstGeom>
          <a:noFill/>
          <a:ln>
            <a:noFill/>
          </a:ln>
          <a:effectLst>
            <a:outerShdw dist="19050" dir="5400000" algn="bl" rotWithShape="0">
              <a:srgbClr val="F6B26B">
                <a:alpha val="50000"/>
              </a:srgbClr>
            </a:outerShdw>
          </a:effectLst>
        </p:spPr>
      </p:pic>
      <p:sp>
        <p:nvSpPr>
          <p:cNvPr id="131" name="Google Shape;131;p29"/>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r>
              <a:rPr lang="en-GB" sz="2200"/>
              <a:t>Citizens Advice and The Extra Help Unit</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a:spLocks noGrp="1"/>
          </p:cNvSpPr>
          <p:nvPr>
            <p:ph type="title"/>
          </p:nvPr>
        </p:nvSpPr>
        <p:spPr>
          <a:xfrm>
            <a:off x="388003" y="-107321"/>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b="1" i="0" u="none" strike="noStrike" cap="none">
                <a:solidFill>
                  <a:srgbClr val="004888"/>
                </a:solidFill>
                <a:latin typeface="Open Sans"/>
                <a:ea typeface="Open Sans"/>
                <a:cs typeface="Open Sans"/>
                <a:sym typeface="Open Sans"/>
              </a:rPr>
              <a:t>Trends</a:t>
            </a:r>
            <a:endParaRPr sz="2400" b="1" i="0" u="none" strike="noStrike" cap="none">
              <a:solidFill>
                <a:srgbClr val="004888"/>
              </a:solidFill>
              <a:latin typeface="Open Sans"/>
              <a:ea typeface="Open Sans"/>
              <a:cs typeface="Open Sans"/>
              <a:sym typeface="Open Sans"/>
            </a:endParaRPr>
          </a:p>
        </p:txBody>
      </p:sp>
      <p:graphicFrame>
        <p:nvGraphicFramePr>
          <p:cNvPr id="194" name="Google Shape;194;p39"/>
          <p:cNvGraphicFramePr/>
          <p:nvPr>
            <p:extLst>
              <p:ext uri="{D42A27DB-BD31-4B8C-83A1-F6EECF244321}">
                <p14:modId xmlns:p14="http://schemas.microsoft.com/office/powerpoint/2010/main" val="1995911518"/>
              </p:ext>
            </p:extLst>
          </p:nvPr>
        </p:nvGraphicFramePr>
        <p:xfrm>
          <a:off x="179862" y="366118"/>
          <a:ext cx="8784300" cy="5117698"/>
        </p:xfrm>
        <a:graphic>
          <a:graphicData uri="http://schemas.openxmlformats.org/drawingml/2006/table">
            <a:tbl>
              <a:tblPr firstRow="1" bandRow="1">
                <a:noFill/>
                <a:tableStyleId>{DEBF6D80-8346-42E4-A2F2-0D5C6BF098B9}</a:tableStyleId>
              </a:tblPr>
              <a:tblGrid>
                <a:gridCol w="2214400">
                  <a:extLst>
                    <a:ext uri="{9D8B030D-6E8A-4147-A177-3AD203B41FA5}">
                      <a16:colId xmlns:a16="http://schemas.microsoft.com/office/drawing/2014/main" val="20000"/>
                    </a:ext>
                  </a:extLst>
                </a:gridCol>
                <a:gridCol w="2214400">
                  <a:extLst>
                    <a:ext uri="{9D8B030D-6E8A-4147-A177-3AD203B41FA5}">
                      <a16:colId xmlns:a16="http://schemas.microsoft.com/office/drawing/2014/main" val="20001"/>
                    </a:ext>
                  </a:extLst>
                </a:gridCol>
                <a:gridCol w="2177750">
                  <a:extLst>
                    <a:ext uri="{9D8B030D-6E8A-4147-A177-3AD203B41FA5}">
                      <a16:colId xmlns:a16="http://schemas.microsoft.com/office/drawing/2014/main" val="20002"/>
                    </a:ext>
                  </a:extLst>
                </a:gridCol>
                <a:gridCol w="2177750">
                  <a:extLst>
                    <a:ext uri="{9D8B030D-6E8A-4147-A177-3AD203B41FA5}">
                      <a16:colId xmlns:a16="http://schemas.microsoft.com/office/drawing/2014/main" val="20003"/>
                    </a:ext>
                  </a:extLst>
                </a:gridCol>
              </a:tblGrid>
              <a:tr h="236750">
                <a:tc>
                  <a:txBody>
                    <a:bodyPr/>
                    <a:lstStyle/>
                    <a:p>
                      <a:pPr marL="0" marR="0" lvl="0" indent="0" algn="l" rtl="0">
                        <a:lnSpc>
                          <a:spcPct val="100000"/>
                        </a:lnSpc>
                        <a:spcBef>
                          <a:spcPts val="0"/>
                        </a:spcBef>
                        <a:spcAft>
                          <a:spcPts val="0"/>
                        </a:spcAft>
                        <a:buClr>
                          <a:srgbClr val="000000"/>
                        </a:buClr>
                        <a:buSzPts val="1000"/>
                        <a:buFont typeface="Arial"/>
                        <a:buNone/>
                      </a:pPr>
                      <a:r>
                        <a:rPr lang="en-GB" sz="950" u="none" strike="noStrike" cap="none">
                          <a:solidFill>
                            <a:srgbClr val="FFFFFF"/>
                          </a:solidFill>
                          <a:latin typeface="Open Sans"/>
                          <a:ea typeface="Open Sans"/>
                          <a:cs typeface="Open Sans"/>
                          <a:sym typeface="Open Sans"/>
                        </a:rPr>
                        <a:t>Quarter 4  Jan - Mar </a:t>
                      </a:r>
                      <a:r>
                        <a:rPr lang="en-GB" sz="950">
                          <a:solidFill>
                            <a:srgbClr val="FFFFFF"/>
                          </a:solidFill>
                          <a:latin typeface="Open Sans"/>
                          <a:ea typeface="Open Sans"/>
                          <a:cs typeface="Open Sans"/>
                          <a:sym typeface="Open Sans"/>
                        </a:rPr>
                        <a:t>22</a:t>
                      </a:r>
                      <a:endParaRPr sz="950" u="none" strike="noStrike" cap="none">
                        <a:solidFill>
                          <a:srgbClr val="FFFFFF"/>
                        </a:solidFill>
                        <a:latin typeface="Open Sans"/>
                        <a:ea typeface="Open Sans"/>
                        <a:cs typeface="Open Sans"/>
                        <a:sym typeface="Open Sans"/>
                      </a:endParaRPr>
                    </a:p>
                  </a:txBody>
                  <a:tcPr marL="91450" marR="91450" marT="45725" marB="457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950" u="none" strike="noStrike" cap="none">
                          <a:solidFill>
                            <a:srgbClr val="FFFFFF"/>
                          </a:solidFill>
                          <a:latin typeface="Open Sans"/>
                          <a:ea typeface="Open Sans"/>
                          <a:cs typeface="Open Sans"/>
                          <a:sym typeface="Open Sans"/>
                        </a:rPr>
                        <a:t>Quarter </a:t>
                      </a:r>
                      <a:r>
                        <a:rPr lang="en-GB" sz="950">
                          <a:solidFill>
                            <a:srgbClr val="FFFFFF"/>
                          </a:solidFill>
                          <a:latin typeface="Open Sans"/>
                          <a:ea typeface="Open Sans"/>
                          <a:cs typeface="Open Sans"/>
                          <a:sym typeface="Open Sans"/>
                        </a:rPr>
                        <a:t>1 April</a:t>
                      </a:r>
                      <a:r>
                        <a:rPr lang="en-GB" sz="950" u="none" strike="noStrike" cap="none">
                          <a:solidFill>
                            <a:srgbClr val="FFFFFF"/>
                          </a:solidFill>
                          <a:latin typeface="Open Sans"/>
                          <a:ea typeface="Open Sans"/>
                          <a:cs typeface="Open Sans"/>
                          <a:sym typeface="Open Sans"/>
                        </a:rPr>
                        <a:t> - </a:t>
                      </a:r>
                      <a:r>
                        <a:rPr lang="en-GB" sz="950">
                          <a:solidFill>
                            <a:srgbClr val="FFFFFF"/>
                          </a:solidFill>
                          <a:latin typeface="Open Sans"/>
                          <a:ea typeface="Open Sans"/>
                          <a:cs typeface="Open Sans"/>
                          <a:sym typeface="Open Sans"/>
                        </a:rPr>
                        <a:t>June</a:t>
                      </a:r>
                      <a:r>
                        <a:rPr lang="en-GB" sz="950" u="none" strike="noStrike" cap="none">
                          <a:solidFill>
                            <a:srgbClr val="FFFFFF"/>
                          </a:solidFill>
                          <a:latin typeface="Open Sans"/>
                          <a:ea typeface="Open Sans"/>
                          <a:cs typeface="Open Sans"/>
                          <a:sym typeface="Open Sans"/>
                        </a:rPr>
                        <a:t> </a:t>
                      </a:r>
                      <a:r>
                        <a:rPr lang="en-GB" sz="950">
                          <a:solidFill>
                            <a:srgbClr val="FFFFFF"/>
                          </a:solidFill>
                          <a:latin typeface="Open Sans"/>
                          <a:ea typeface="Open Sans"/>
                          <a:cs typeface="Open Sans"/>
                          <a:sym typeface="Open Sans"/>
                        </a:rPr>
                        <a:t>22</a:t>
                      </a:r>
                      <a:endParaRPr sz="950" u="none" strike="noStrike" cap="none">
                        <a:solidFill>
                          <a:srgbClr val="FFFFFF"/>
                        </a:solidFill>
                        <a:latin typeface="Open Sans"/>
                        <a:ea typeface="Open Sans"/>
                        <a:cs typeface="Open Sans"/>
                        <a:sym typeface="Open Sans"/>
                      </a:endParaRPr>
                    </a:p>
                  </a:txBody>
                  <a:tcPr marL="91450" marR="91450" marT="45725" marB="457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950" u="none" strike="noStrike" cap="none">
                          <a:solidFill>
                            <a:srgbClr val="FFFFFF"/>
                          </a:solidFill>
                          <a:latin typeface="Open Sans"/>
                          <a:ea typeface="Open Sans"/>
                          <a:cs typeface="Open Sans"/>
                          <a:sym typeface="Open Sans"/>
                        </a:rPr>
                        <a:t>Quarter </a:t>
                      </a:r>
                      <a:r>
                        <a:rPr lang="en-GB" sz="950">
                          <a:solidFill>
                            <a:srgbClr val="FFFFFF"/>
                          </a:solidFill>
                          <a:latin typeface="Open Sans"/>
                          <a:ea typeface="Open Sans"/>
                          <a:cs typeface="Open Sans"/>
                          <a:sym typeface="Open Sans"/>
                        </a:rPr>
                        <a:t>2 July - September </a:t>
                      </a:r>
                      <a:r>
                        <a:rPr lang="en-GB" sz="950" u="none" strike="noStrike" cap="none">
                          <a:solidFill>
                            <a:srgbClr val="FFFFFF"/>
                          </a:solidFill>
                          <a:latin typeface="Open Sans"/>
                          <a:ea typeface="Open Sans"/>
                          <a:cs typeface="Open Sans"/>
                          <a:sym typeface="Open Sans"/>
                        </a:rPr>
                        <a:t> </a:t>
                      </a:r>
                      <a:r>
                        <a:rPr lang="en-GB" sz="950">
                          <a:solidFill>
                            <a:srgbClr val="FFFFFF"/>
                          </a:solidFill>
                          <a:latin typeface="Open Sans"/>
                          <a:ea typeface="Open Sans"/>
                          <a:cs typeface="Open Sans"/>
                          <a:sym typeface="Open Sans"/>
                        </a:rPr>
                        <a:t>22</a:t>
                      </a:r>
                      <a:endParaRPr sz="950" u="none" strike="noStrike" cap="none">
                        <a:solidFill>
                          <a:srgbClr val="FFFFFF"/>
                        </a:solidFill>
                        <a:latin typeface="Open Sans"/>
                        <a:ea typeface="Open Sans"/>
                        <a:cs typeface="Open Sans"/>
                        <a:sym typeface="Open Sans"/>
                      </a:endParaRPr>
                    </a:p>
                  </a:txBody>
                  <a:tcPr marL="91450" marR="91450" marT="45725" marB="457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005AB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950" u="none" strike="noStrike" cap="none">
                          <a:solidFill>
                            <a:srgbClr val="FFFFFF"/>
                          </a:solidFill>
                          <a:latin typeface="Open Sans"/>
                          <a:ea typeface="Open Sans"/>
                          <a:cs typeface="Open Sans"/>
                          <a:sym typeface="Open Sans"/>
                        </a:rPr>
                        <a:t>Quarter </a:t>
                      </a:r>
                      <a:r>
                        <a:rPr lang="en-GB" sz="950">
                          <a:solidFill>
                            <a:srgbClr val="FFFFFF"/>
                          </a:solidFill>
                          <a:latin typeface="Open Sans"/>
                          <a:ea typeface="Open Sans"/>
                          <a:cs typeface="Open Sans"/>
                          <a:sym typeface="Open Sans"/>
                        </a:rPr>
                        <a:t>3 October - December 22</a:t>
                      </a:r>
                      <a:endParaRPr sz="950" u="none" strike="noStrike" cap="none">
                        <a:solidFill>
                          <a:srgbClr val="FFFFFF"/>
                        </a:solidFill>
                        <a:latin typeface="Open Sans"/>
                        <a:ea typeface="Open Sans"/>
                        <a:cs typeface="Open Sans"/>
                        <a:sym typeface="Open Sans"/>
                      </a:endParaRPr>
                    </a:p>
                  </a:txBody>
                  <a:tcPr marL="91450" marR="91450" marT="45725" marB="45725">
                    <a:lnL w="12700" cap="flat" cmpd="sng">
                      <a:solidFill>
                        <a:srgbClr val="434343"/>
                      </a:solidFill>
                      <a:prstDash val="solid"/>
                      <a:round/>
                      <a:headEnd type="none" w="sm" len="sm"/>
                      <a:tailEnd type="none" w="sm" len="sm"/>
                    </a:lnL>
                    <a:lnR w="12700" cap="flat" cmpd="sng">
                      <a:solidFill>
                        <a:srgbClr val="434343"/>
                      </a:solidFill>
                      <a:prstDash val="solid"/>
                      <a:round/>
                      <a:headEnd type="none" w="sm" len="sm"/>
                      <a:tailEnd type="none" w="sm" len="sm"/>
                    </a:lnR>
                    <a:lnT w="12700" cap="flat" cmpd="sng">
                      <a:solidFill>
                        <a:srgbClr val="434343"/>
                      </a:solidFill>
                      <a:prstDash val="solid"/>
                      <a:round/>
                      <a:headEnd type="none" w="sm" len="sm"/>
                      <a:tailEnd type="none" w="sm" len="sm"/>
                    </a:lnT>
                    <a:lnB w="6350" cap="flat" cmpd="sng">
                      <a:solidFill>
                        <a:schemeClr val="dk1"/>
                      </a:solidFill>
                      <a:prstDash val="solid"/>
                      <a:round/>
                      <a:headEnd type="none" w="sm" len="sm"/>
                      <a:tailEnd type="none" w="sm" len="sm"/>
                    </a:lnB>
                    <a:solidFill>
                      <a:srgbClr val="005AB6"/>
                    </a:solidFill>
                  </a:tcPr>
                </a:tc>
                <a:extLst>
                  <a:ext uri="{0D108BD9-81ED-4DB2-BD59-A6C34878D82A}">
                    <a16:rowId xmlns:a16="http://schemas.microsoft.com/office/drawing/2014/main" val="10000"/>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PPM self disconnection (unable to credit meter) (2,065)</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PPM self disconnection (unable to credit meter) (1,874)</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PPM affordability self disconnection unable to credit meter (2,713)</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affordability self disconnection unable to credit meter (3,787)</a:t>
                      </a:r>
                      <a:endParaRPr sz="100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327900">
                <a:tc>
                  <a:txBody>
                    <a:bodyPr/>
                    <a:lstStyle/>
                    <a:p>
                      <a:pPr marL="0" lvl="0" indent="0" algn="l" rtl="0">
                        <a:spcBef>
                          <a:spcPts val="0"/>
                        </a:spcBef>
                        <a:spcAft>
                          <a:spcPts val="0"/>
                        </a:spcAft>
                        <a:buNone/>
                      </a:pPr>
                      <a:r>
                        <a:rPr lang="en-GB" sz="950">
                          <a:latin typeface="Open Sans"/>
                          <a:ea typeface="Open Sans"/>
                          <a:cs typeface="Open Sans"/>
                          <a:sym typeface="Open Sans"/>
                        </a:rPr>
                        <a:t>Credit Refund Issue (1,453)</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PPM affordability self disconnection unable to credit meter (1,610)</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PPM self disconnection (unable to credit meter) (2,209)</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self disconnection (unable to credit meter) (2,130)</a:t>
                      </a:r>
                      <a:endParaRPr sz="100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343975">
                <a:tc>
                  <a:txBody>
                    <a:bodyPr/>
                    <a:lstStyle/>
                    <a:p>
                      <a:pPr marL="0" lvl="0" indent="0" algn="l" rtl="0">
                        <a:spcBef>
                          <a:spcPts val="0"/>
                        </a:spcBef>
                        <a:spcAft>
                          <a:spcPts val="0"/>
                        </a:spcAft>
                        <a:buNone/>
                      </a:pPr>
                      <a:r>
                        <a:rPr lang="en-GB" sz="950">
                          <a:latin typeface="Open Sans"/>
                          <a:ea typeface="Open Sans"/>
                          <a:cs typeface="Open Sans"/>
                          <a:sym typeface="Open Sans"/>
                        </a:rPr>
                        <a:t>Price/tariff information (1,384)</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Disputed bill, customer not responsible (1,562)</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Inaccurate bill or inaccurate estimated bill (1,551)</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1000" b="0" i="0" u="none" strike="noStrike" cap="none" dirty="0">
                          <a:solidFill>
                            <a:schemeClr val="dk1"/>
                          </a:solidFill>
                          <a:effectLst/>
                          <a:latin typeface="Arial"/>
                          <a:ea typeface="Arial"/>
                          <a:cs typeface="Arial"/>
                          <a:sym typeface="Arial"/>
                        </a:rPr>
                        <a:t>Voucher not received (1549)</a:t>
                      </a:r>
                      <a:endParaRPr lang="en-GB" sz="1000" dirty="0">
                        <a:effectLst/>
                      </a:endParaRPr>
                    </a:p>
                    <a:p>
                      <a:pPr marL="0" lvl="0" indent="0" algn="l" rtl="0">
                        <a:lnSpc>
                          <a:spcPct val="115000"/>
                        </a:lnSpc>
                        <a:spcBef>
                          <a:spcPts val="0"/>
                        </a:spcBef>
                        <a:spcAft>
                          <a:spcPts val="0"/>
                        </a:spcAft>
                        <a:buNone/>
                      </a:pPr>
                      <a:endParaRPr sz="1000" dirty="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lgn="ctr">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Inaccurate bill or inaccurate estimated bill (1,275)</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Inaccurate bill or inaccurate estimated bill (1,445)</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Debt recovery practices (1,122)</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lgn="ctr">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lang="en-GB" sz="1000" dirty="0">
                        <a:effectLst/>
                      </a:endParaRPr>
                    </a:p>
                    <a:p>
                      <a:pPr marL="0" lvl="0" indent="0" algn="l" rtl="0">
                        <a:lnSpc>
                          <a:spcPct val="115000"/>
                        </a:lnSpc>
                        <a:spcBef>
                          <a:spcPts val="0"/>
                        </a:spcBef>
                        <a:spcAft>
                          <a:spcPts val="0"/>
                        </a:spcAft>
                        <a:buNone/>
                      </a:pPr>
                      <a:r>
                        <a:rPr lang="en-GB" sz="1000" dirty="0">
                          <a:latin typeface="Open Sans"/>
                          <a:ea typeface="Open Sans"/>
                          <a:cs typeface="Open Sans"/>
                          <a:sym typeface="Open Sans"/>
                        </a:rPr>
                        <a:t>Pricing information (1,396)</a:t>
                      </a:r>
                      <a:endParaRPr sz="1000" dirty="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Disputed bill, customer not responsible (980)</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Price/tariff information (1,113)</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Pricing information (1,094)</a:t>
                      </a:r>
                      <a:endParaRPr sz="950" dirty="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lgn="ctr">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dirty="0">
                          <a:latin typeface="Open Sans"/>
                          <a:ea typeface="Open Sans"/>
                          <a:cs typeface="Open Sans"/>
                          <a:sym typeface="Open Sans"/>
                        </a:rPr>
                        <a:t>Unable to credit PPM (faulty meter/payment device) (1,257)</a:t>
                      </a:r>
                      <a:endParaRPr sz="1000" dirty="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5"/>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Debt recovery practices (832)</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Pricing information (919)</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Price/tariff information (977)</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Inaccurate bill or inaccurate estimated bill (961)</a:t>
                      </a:r>
                      <a:endParaRPr sz="100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lgn="ctr">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6"/>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Pricing information (689)</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Direct debit issues (864)</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Direct debit issues (966)</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Debt recovery practices (854)</a:t>
                      </a:r>
                      <a:endParaRPr sz="100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7"/>
                  </a:ext>
                </a:extLst>
              </a:tr>
              <a:tr h="456100">
                <a:tc>
                  <a:txBody>
                    <a:bodyPr/>
                    <a:lstStyle/>
                    <a:p>
                      <a:pPr marL="0" lvl="0" indent="0" algn="l" rtl="0">
                        <a:spcBef>
                          <a:spcPts val="0"/>
                        </a:spcBef>
                        <a:spcAft>
                          <a:spcPts val="0"/>
                        </a:spcAft>
                        <a:buNone/>
                      </a:pPr>
                      <a:r>
                        <a:rPr lang="en-GB" sz="950">
                          <a:latin typeface="Open Sans"/>
                          <a:ea typeface="Open Sans"/>
                          <a:cs typeface="Open Sans"/>
                          <a:sym typeface="Open Sans"/>
                        </a:rPr>
                        <a:t>Direct debit issues (654)</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Debt recovery practices (864)</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Disputed bill, customer not responsible (893)</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1000" dirty="0">
                          <a:latin typeface="Open Sans"/>
                          <a:ea typeface="Open Sans"/>
                          <a:cs typeface="Open Sans"/>
                          <a:sym typeface="Open Sans"/>
                        </a:rPr>
                        <a:t>Disputed bill, customer not responsible (984)</a:t>
                      </a:r>
                    </a:p>
                    <a:p>
                      <a:pPr marL="0" lvl="0" indent="0" algn="l" rtl="0">
                        <a:lnSpc>
                          <a:spcPct val="115000"/>
                        </a:lnSpc>
                        <a:spcBef>
                          <a:spcPts val="0"/>
                        </a:spcBef>
                        <a:spcAft>
                          <a:spcPts val="0"/>
                        </a:spcAft>
                        <a:buNone/>
                      </a:pPr>
                      <a:endParaRPr sz="1000" dirty="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8"/>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Administrator/debt issue (6</a:t>
                      </a:r>
                      <a:endParaRPr sz="950">
                        <a:latin typeface="Open Sans"/>
                        <a:ea typeface="Open Sans"/>
                        <a:cs typeface="Open Sans"/>
                        <a:sym typeface="Open Sans"/>
                      </a:endParaRPr>
                    </a:p>
                    <a:p>
                      <a:pPr marL="0" lvl="0" indent="0" algn="l" rtl="0">
                        <a:spcBef>
                          <a:spcPts val="0"/>
                        </a:spcBef>
                        <a:spcAft>
                          <a:spcPts val="0"/>
                        </a:spcAft>
                        <a:buNone/>
                      </a:pPr>
                      <a:r>
                        <a:rPr lang="en-GB" sz="950">
                          <a:latin typeface="Open Sans"/>
                          <a:ea typeface="Open Sans"/>
                          <a:cs typeface="Open Sans"/>
                          <a:sym typeface="Open Sans"/>
                        </a:rPr>
                        <a:t>32)</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Administrator/debt issue (697)</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Administrator/debt issue (681)</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Price/tariff information (773)</a:t>
                      </a:r>
                      <a:endParaRPr sz="100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9"/>
                  </a:ext>
                </a:extLst>
              </a:tr>
              <a:tr h="510425">
                <a:tc>
                  <a:txBody>
                    <a:bodyPr/>
                    <a:lstStyle/>
                    <a:p>
                      <a:pPr marL="0" lvl="0" indent="0" algn="l" rtl="0">
                        <a:spcBef>
                          <a:spcPts val="0"/>
                        </a:spcBef>
                        <a:spcAft>
                          <a:spcPts val="0"/>
                        </a:spcAft>
                        <a:buNone/>
                      </a:pPr>
                      <a:r>
                        <a:rPr lang="en-GB" sz="950">
                          <a:latin typeface="Open Sans"/>
                          <a:ea typeface="Open Sans"/>
                          <a:cs typeface="Open Sans"/>
                          <a:sym typeface="Open Sans"/>
                        </a:rPr>
                        <a:t>Difficulty contacting supplier (605)</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GB" sz="950">
                          <a:latin typeface="Open Sans"/>
                          <a:ea typeface="Open Sans"/>
                          <a:cs typeface="Open Sans"/>
                          <a:sym typeface="Open Sans"/>
                        </a:rPr>
                        <a:t>Difficulty contacting supplier (637)</a:t>
                      </a: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GB" sz="950">
                          <a:latin typeface="Open Sans"/>
                          <a:ea typeface="Open Sans"/>
                          <a:cs typeface="Open Sans"/>
                          <a:sym typeface="Open Sans"/>
                        </a:rPr>
                        <a:t>Catch up bill received (619)</a:t>
                      </a:r>
                      <a:endParaRPr sz="950">
                        <a:latin typeface="Open Sans"/>
                        <a:ea typeface="Open Sans"/>
                        <a:cs typeface="Open Sans"/>
                        <a:sym typeface="Open Sans"/>
                      </a:endParaRPr>
                    </a:p>
                  </a:txBody>
                  <a:tcPr marL="28575" marR="28575" marT="19050" marB="19050" anchor="b">
                    <a:lnL w="9525" cap="flat" cmpd="sng">
                      <a:solidFill>
                        <a:srgbClr val="434343"/>
                      </a:solidFill>
                      <a:prstDash val="solid"/>
                      <a:round/>
                      <a:headEnd type="none" w="sm" len="sm"/>
                      <a:tailEnd type="none" w="sm" len="sm"/>
                    </a:lnL>
                    <a:lnR w="6350" cap="flat" cmpd="sng">
                      <a:solidFill>
                        <a:schemeClr val="dk1"/>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dirty="0">
                          <a:latin typeface="Open Sans"/>
                          <a:ea typeface="Open Sans"/>
                          <a:cs typeface="Open Sans"/>
                          <a:sym typeface="Open Sans"/>
                        </a:rPr>
                        <a:t>Direct debit issues (740)</a:t>
                      </a:r>
                      <a:endParaRPr sz="1000" dirty="0">
                        <a:latin typeface="Open Sans"/>
                        <a:ea typeface="Open Sans"/>
                        <a:cs typeface="Open Sans"/>
                        <a:sym typeface="Open Sans"/>
                      </a:endParaRPr>
                    </a:p>
                  </a:txBody>
                  <a:tcPr marL="28575" marR="28575" marT="19050" marB="19050" anchor="b">
                    <a:lnL w="6350" cap="flat" cmpd="sng">
                      <a:solidFill>
                        <a:schemeClr val="dk1"/>
                      </a:solidFill>
                      <a:prstDash val="solid"/>
                      <a:round/>
                      <a:headEnd type="none" w="sm" len="sm"/>
                      <a:tailEnd type="none" w="sm" len="sm"/>
                    </a:lnL>
                    <a:lnR w="6350" cap="flat" cmpd="sng">
                      <a:solidFill>
                        <a:schemeClr val="dk1"/>
                      </a:solidFill>
                      <a:prstDash val="solid"/>
                      <a:round/>
                      <a:headEnd type="none" w="sm" len="sm"/>
                      <a:tailEnd type="none" w="sm" len="sm"/>
                    </a:lnR>
                    <a:lnT w="6350" cap="flat" cmpd="sng">
                      <a:solidFill>
                        <a:schemeClr val="dk1"/>
                      </a:solidFill>
                      <a:prstDash val="solid"/>
                      <a:round/>
                      <a:headEnd type="none" w="sm" len="sm"/>
                      <a:tailEnd type="none" w="sm" len="sm"/>
                    </a:lnT>
                    <a:lnB w="63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296403" y="177079"/>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Q3 </a:t>
            </a:r>
            <a:r>
              <a:rPr lang="en-GB" sz="2400" b="1" i="0" u="none" strike="noStrike" cap="none">
                <a:solidFill>
                  <a:srgbClr val="004888"/>
                </a:solidFill>
                <a:latin typeface="Open Sans"/>
                <a:ea typeface="Open Sans"/>
                <a:cs typeface="Open Sans"/>
                <a:sym typeface="Open Sans"/>
              </a:rPr>
              <a:t>Trends </a:t>
            </a:r>
            <a:r>
              <a:rPr lang="en-GB" sz="2400"/>
              <a:t>split by nation </a:t>
            </a:r>
            <a:endParaRPr sz="2400" b="1" i="0" u="none" strike="noStrike" cap="none">
              <a:solidFill>
                <a:srgbClr val="004888"/>
              </a:solidFill>
              <a:latin typeface="Open Sans"/>
              <a:ea typeface="Open Sans"/>
              <a:cs typeface="Open Sans"/>
              <a:sym typeface="Open Sans"/>
            </a:endParaRPr>
          </a:p>
        </p:txBody>
      </p:sp>
      <p:graphicFrame>
        <p:nvGraphicFramePr>
          <p:cNvPr id="200" name="Google Shape;200;p40"/>
          <p:cNvGraphicFramePr/>
          <p:nvPr>
            <p:extLst>
              <p:ext uri="{D42A27DB-BD31-4B8C-83A1-F6EECF244321}">
                <p14:modId xmlns:p14="http://schemas.microsoft.com/office/powerpoint/2010/main" val="38602759"/>
              </p:ext>
            </p:extLst>
          </p:nvPr>
        </p:nvGraphicFramePr>
        <p:xfrm>
          <a:off x="2193212" y="820693"/>
          <a:ext cx="5016000" cy="4589496"/>
        </p:xfrm>
        <a:graphic>
          <a:graphicData uri="http://schemas.openxmlformats.org/drawingml/2006/table">
            <a:tbl>
              <a:tblPr firstRow="1" bandRow="1">
                <a:noFill/>
                <a:tableStyleId>{DEBF6D80-8346-42E4-A2F2-0D5C6BF098B9}</a:tableStyleId>
              </a:tblPr>
              <a:tblGrid>
                <a:gridCol w="2496975">
                  <a:extLst>
                    <a:ext uri="{9D8B030D-6E8A-4147-A177-3AD203B41FA5}">
                      <a16:colId xmlns:a16="http://schemas.microsoft.com/office/drawing/2014/main" val="20000"/>
                    </a:ext>
                  </a:extLst>
                </a:gridCol>
                <a:gridCol w="2519025">
                  <a:extLst>
                    <a:ext uri="{9D8B030D-6E8A-4147-A177-3AD203B41FA5}">
                      <a16:colId xmlns:a16="http://schemas.microsoft.com/office/drawing/2014/main" val="20001"/>
                    </a:ext>
                  </a:extLst>
                </a:gridCol>
              </a:tblGrid>
              <a:tr h="377400">
                <a:tc>
                  <a:txBody>
                    <a:bodyPr/>
                    <a:lstStyle/>
                    <a:p>
                      <a:pPr marL="0" marR="0" lvl="0" indent="0" algn="ctr" rtl="0">
                        <a:lnSpc>
                          <a:spcPct val="100000"/>
                        </a:lnSpc>
                        <a:spcBef>
                          <a:spcPts val="0"/>
                        </a:spcBef>
                        <a:spcAft>
                          <a:spcPts val="0"/>
                        </a:spcAft>
                        <a:buClr>
                          <a:srgbClr val="000000"/>
                        </a:buClr>
                        <a:buSzPts val="1000"/>
                        <a:buFont typeface="Arial"/>
                        <a:buNone/>
                      </a:pPr>
                      <a:r>
                        <a:rPr lang="en-GB" sz="1300" u="none" strike="noStrike" cap="none">
                          <a:solidFill>
                            <a:srgbClr val="FFFFFF"/>
                          </a:solidFill>
                          <a:latin typeface="Open Sans"/>
                          <a:ea typeface="Open Sans"/>
                          <a:cs typeface="Open Sans"/>
                          <a:sym typeface="Open Sans"/>
                        </a:rPr>
                        <a:t>England</a:t>
                      </a:r>
                      <a:endParaRPr sz="1300" u="none" strike="noStrike" cap="none">
                        <a:solidFill>
                          <a:srgbClr val="FFFFFF"/>
                        </a:solidFill>
                        <a:latin typeface="Open Sans"/>
                        <a:ea typeface="Open Sans"/>
                        <a:cs typeface="Open Sans"/>
                        <a:sym typeface="Open Sans"/>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6350" cap="flat" cmpd="sng">
                      <a:solidFill>
                        <a:srgbClr val="CCCCCC"/>
                      </a:solidFill>
                      <a:prstDash val="solid"/>
                      <a:round/>
                      <a:headEnd type="none" w="sm" len="sm"/>
                      <a:tailEnd type="none" w="sm" len="sm"/>
                    </a:lnB>
                    <a:solidFill>
                      <a:srgbClr val="005AB6"/>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300" u="none" strike="noStrike" cap="none">
                          <a:solidFill>
                            <a:srgbClr val="FFFFFF"/>
                          </a:solidFill>
                          <a:latin typeface="Open Sans"/>
                          <a:ea typeface="Open Sans"/>
                          <a:cs typeface="Open Sans"/>
                          <a:sym typeface="Open Sans"/>
                        </a:rPr>
                        <a:t>Wales </a:t>
                      </a:r>
                      <a:endParaRPr sz="1300" u="none" strike="noStrike" cap="none">
                        <a:solidFill>
                          <a:srgbClr val="FFFFFF"/>
                        </a:solidFill>
                        <a:latin typeface="Open Sans"/>
                        <a:ea typeface="Open Sans"/>
                        <a:cs typeface="Open Sans"/>
                        <a:sym typeface="Open Sans"/>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6350" cap="flat" cmpd="sng">
                      <a:solidFill>
                        <a:srgbClr val="CCCCCC"/>
                      </a:solidFill>
                      <a:prstDash val="solid"/>
                      <a:round/>
                      <a:headEnd type="none" w="sm" len="sm"/>
                      <a:tailEnd type="none" w="sm" len="sm"/>
                    </a:lnB>
                    <a:solidFill>
                      <a:srgbClr val="005AB6"/>
                    </a:solidFill>
                  </a:tcPr>
                </a:tc>
                <a:extLst>
                  <a:ext uri="{0D108BD9-81ED-4DB2-BD59-A6C34878D82A}">
                    <a16:rowId xmlns:a16="http://schemas.microsoft.com/office/drawing/2014/main" val="10000"/>
                  </a:ext>
                </a:extLst>
              </a:tr>
              <a:tr h="38387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affordability self disconnection unable to credit meter (3,611)</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affordability self disconnection unable to credit meter (115)</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450575">
                <a:tc>
                  <a:txBody>
                    <a:bodyPr/>
                    <a:lstStyle/>
                    <a:p>
                      <a:pPr marL="0" lvl="0" indent="0" algn="l" rtl="0">
                        <a:lnSpc>
                          <a:spcPct val="115000"/>
                        </a:lnSpc>
                        <a:spcBef>
                          <a:spcPts val="0"/>
                        </a:spcBef>
                        <a:spcAft>
                          <a:spcPts val="0"/>
                        </a:spcAft>
                        <a:buNone/>
                      </a:pPr>
                      <a:r>
                        <a:rPr lang="en-GB" sz="1000" dirty="0">
                          <a:latin typeface="Open Sans"/>
                          <a:ea typeface="Open Sans"/>
                          <a:cs typeface="Open Sans"/>
                          <a:sym typeface="Open Sans"/>
                        </a:rPr>
                        <a:t>PPM self disconnection (unable to credit meter) (2,010)</a:t>
                      </a:r>
                      <a:endParaRPr sz="1000" dirty="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self disconnection (unable to credit meter) (106)</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2"/>
                  </a:ext>
                </a:extLst>
              </a:tr>
              <a:tr h="419350">
                <a:tc>
                  <a:txBody>
                    <a:bodyPr/>
                    <a:lstStyle/>
                    <a:p>
                      <a:r>
                        <a:rPr lang="en-GB" sz="1000" dirty="0">
                          <a:latin typeface="Open Sans"/>
                          <a:ea typeface="Open Sans"/>
                          <a:cs typeface="Open Sans"/>
                          <a:sym typeface="Open Sans"/>
                        </a:rPr>
                        <a:t>Voucher not received (1497)</a:t>
                      </a:r>
                      <a:endParaRPr lang="en-GB" sz="1000" dirty="0"/>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lgn="ctr">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Unable to credit PPM (faulty meter/payment device) (88)</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40892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GB" sz="1000" dirty="0">
                          <a:latin typeface="Open Sans"/>
                          <a:ea typeface="Open Sans"/>
                          <a:cs typeface="Open Sans"/>
                          <a:sym typeface="Open Sans"/>
                        </a:rPr>
                        <a:t>Pricing information (1,303</a:t>
                      </a: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Pricing information (60)</a:t>
                      </a:r>
                      <a:endParaRPr sz="1000">
                        <a:latin typeface="Open Sans"/>
                        <a:ea typeface="Open Sans"/>
                        <a:cs typeface="Open Sans"/>
                        <a:sym typeface="Open Sans"/>
                      </a:endParaRPr>
                    </a:p>
                  </a:txBody>
                  <a:tcPr marL="28575" marR="28575" marT="19050" marB="19050" anchor="b">
                    <a:lnL w="6350" cap="flat" cmpd="sng" algn="ctr">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r h="45087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Unable to credit PPM (faulty meter/payment device) (1,160)</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Debt recovery practices (57)</a:t>
                      </a:r>
                      <a:endParaRPr sz="1000">
                        <a:latin typeface="Open Sans"/>
                        <a:ea typeface="Open Sans"/>
                        <a:cs typeface="Open Sans"/>
                        <a:sym typeface="Open Sans"/>
                      </a:endParaRPr>
                    </a:p>
                  </a:txBody>
                  <a:tcPr marL="28575" marR="28575" marT="19050" marB="19050" anchor="b">
                    <a:lnL w="6350" cap="flat" cmpd="sng" algn="ctr">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44285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Disputed bill, customer not responsible (932)</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Price/tariff information (47)</a:t>
                      </a:r>
                      <a:endParaRPr sz="1000">
                        <a:latin typeface="Open Sans"/>
                        <a:ea typeface="Open Sans"/>
                        <a:cs typeface="Open Sans"/>
                        <a:sym typeface="Open Sans"/>
                      </a:endParaRPr>
                    </a:p>
                  </a:txBody>
                  <a:tcPr marL="28575" marR="28575" marT="19050" marB="19050" anchor="b">
                    <a:lnL w="6350" cap="flat" cmpd="sng" algn="ctr">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r h="45287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Inaccurate bill or inaccurate estimated bill (917)</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Disputed bill, customer not responsible (44)</a:t>
                      </a:r>
                      <a:endParaRPr sz="1000">
                        <a:latin typeface="Open Sans"/>
                        <a:ea typeface="Open Sans"/>
                        <a:cs typeface="Open Sans"/>
                        <a:sym typeface="Open Sans"/>
                      </a:endParaRPr>
                    </a:p>
                  </a:txBody>
                  <a:tcPr marL="28575" marR="28575" marT="19050" marB="19050" anchor="b">
                    <a:lnL w="6350" cap="flat" cmpd="sng" algn="ctr">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428525">
                <a:tc>
                  <a:txBody>
                    <a:bodyPr/>
                    <a:lstStyle/>
                    <a:p>
                      <a:pPr marL="0" lvl="0" indent="0" algn="l" rtl="0">
                        <a:lnSpc>
                          <a:spcPct val="115000"/>
                        </a:lnSpc>
                        <a:spcBef>
                          <a:spcPts val="0"/>
                        </a:spcBef>
                        <a:spcAft>
                          <a:spcPts val="0"/>
                        </a:spcAft>
                        <a:buNone/>
                      </a:pPr>
                      <a:r>
                        <a:rPr lang="en-GB" sz="1000" dirty="0">
                          <a:latin typeface="Open Sans"/>
                          <a:ea typeface="Open Sans"/>
                          <a:cs typeface="Open Sans"/>
                          <a:sym typeface="Open Sans"/>
                        </a:rPr>
                        <a:t>Debt recovery practices (790)</a:t>
                      </a:r>
                      <a:endParaRPr sz="1000" dirty="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Difficulty contacting supplier (40)</a:t>
                      </a:r>
                      <a:endParaRPr sz="1000">
                        <a:latin typeface="Open Sans"/>
                        <a:ea typeface="Open Sans"/>
                        <a:cs typeface="Open Sans"/>
                        <a:sym typeface="Open Sans"/>
                      </a:endParaRPr>
                    </a:p>
                  </a:txBody>
                  <a:tcPr marL="28575" marR="28575" marT="19050" marB="19050" anchor="b">
                    <a:lnL w="6350" cap="flat" cmpd="sng" algn="ctr">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37705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Price/tariff information (716)</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lgn="ctr">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Inaccurate bill or inaccurate estimated bill (32)</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09"/>
                  </a:ext>
                </a:extLst>
              </a:tr>
              <a:tr h="39667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Direct debit issues (706)</a:t>
                      </a:r>
                      <a:endParaRPr sz="100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GB" sz="1000" dirty="0">
                          <a:latin typeface="Open Sans"/>
                          <a:ea typeface="Open Sans"/>
                          <a:cs typeface="Open Sans"/>
                          <a:sym typeface="Open Sans"/>
                        </a:rPr>
                        <a:t>Voucher not received (30)</a:t>
                      </a:r>
                      <a:endParaRPr sz="1000" dirty="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FE2F3"/>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518428" y="323379"/>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Q3 new affordability codes</a:t>
            </a:r>
            <a:endParaRPr sz="2400" b="1" i="0" u="none" strike="noStrike" cap="none">
              <a:solidFill>
                <a:srgbClr val="004888"/>
              </a:solidFill>
              <a:latin typeface="Open Sans"/>
              <a:ea typeface="Open Sans"/>
              <a:cs typeface="Open Sans"/>
              <a:sym typeface="Open Sans"/>
            </a:endParaRPr>
          </a:p>
        </p:txBody>
      </p:sp>
      <p:graphicFrame>
        <p:nvGraphicFramePr>
          <p:cNvPr id="206" name="Google Shape;206;p41"/>
          <p:cNvGraphicFramePr/>
          <p:nvPr/>
        </p:nvGraphicFramePr>
        <p:xfrm>
          <a:off x="1095900" y="878775"/>
          <a:ext cx="7153600" cy="3867525"/>
        </p:xfrm>
        <a:graphic>
          <a:graphicData uri="http://schemas.openxmlformats.org/drawingml/2006/table">
            <a:tbl>
              <a:tblPr>
                <a:noFill/>
                <a:tableStyleId>{2CCB8998-E5D6-4788-A011-058284B9F647}</a:tableStyleId>
              </a:tblPr>
              <a:tblGrid>
                <a:gridCol w="898200">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762525">
                  <a:extLst>
                    <a:ext uri="{9D8B030D-6E8A-4147-A177-3AD203B41FA5}">
                      <a16:colId xmlns:a16="http://schemas.microsoft.com/office/drawing/2014/main" val="20002"/>
                    </a:ext>
                  </a:extLst>
                </a:gridCol>
                <a:gridCol w="881225">
                  <a:extLst>
                    <a:ext uri="{9D8B030D-6E8A-4147-A177-3AD203B41FA5}">
                      <a16:colId xmlns:a16="http://schemas.microsoft.com/office/drawing/2014/main" val="20003"/>
                    </a:ext>
                  </a:extLst>
                </a:gridCol>
                <a:gridCol w="949100">
                  <a:extLst>
                    <a:ext uri="{9D8B030D-6E8A-4147-A177-3AD203B41FA5}">
                      <a16:colId xmlns:a16="http://schemas.microsoft.com/office/drawing/2014/main" val="20004"/>
                    </a:ext>
                  </a:extLst>
                </a:gridCol>
                <a:gridCol w="1085625">
                  <a:extLst>
                    <a:ext uri="{9D8B030D-6E8A-4147-A177-3AD203B41FA5}">
                      <a16:colId xmlns:a16="http://schemas.microsoft.com/office/drawing/2014/main" val="20005"/>
                    </a:ext>
                  </a:extLst>
                </a:gridCol>
                <a:gridCol w="773525">
                  <a:extLst>
                    <a:ext uri="{9D8B030D-6E8A-4147-A177-3AD203B41FA5}">
                      <a16:colId xmlns:a16="http://schemas.microsoft.com/office/drawing/2014/main" val="20006"/>
                    </a:ext>
                  </a:extLst>
                </a:gridCol>
              </a:tblGrid>
              <a:tr h="406200">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Code</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Description</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Advice only</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Company referrals</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EHU</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Energy ombudsman</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Total cases</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82765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DD20 (new)</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Credit meter affordability: direct debit or next bank transfer payment to cause financial detriment</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268</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47</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8</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323</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4575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DD19 (new)</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Credit meter affordability: missed direct debit or bank transfer payment</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44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6</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54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8452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DD18 (new)</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affordability: topping up causing financial detriment</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710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75</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189</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974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1887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DD17 (new)</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affordability: self-disconnection (unable to credit meter) - failed supplier</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168</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24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230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422</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84525">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DD16 (new)</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PPM affordability self disconnection unable to credit meter</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2,623</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393</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3781</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2</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6,799</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3"/>
          <p:cNvSpPr txBox="1">
            <a:spLocks noGrp="1"/>
          </p:cNvSpPr>
          <p:nvPr>
            <p:ph type="title"/>
          </p:nvPr>
        </p:nvSpPr>
        <p:spPr>
          <a:xfrm>
            <a:off x="457200" y="350233"/>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Q3 new EBSS codes</a:t>
            </a:r>
            <a:endParaRPr/>
          </a:p>
        </p:txBody>
      </p:sp>
      <p:graphicFrame>
        <p:nvGraphicFramePr>
          <p:cNvPr id="219" name="Google Shape;219;p43"/>
          <p:cNvGraphicFramePr/>
          <p:nvPr/>
        </p:nvGraphicFramePr>
        <p:xfrm>
          <a:off x="793888" y="1398475"/>
          <a:ext cx="7438150" cy="2477550"/>
        </p:xfrm>
        <a:graphic>
          <a:graphicData uri="http://schemas.openxmlformats.org/drawingml/2006/table">
            <a:tbl>
              <a:tblPr>
                <a:noFill/>
                <a:tableStyleId>{2CCB8998-E5D6-4788-A011-058284B9F647}</a:tableStyleId>
              </a:tblPr>
              <a:tblGrid>
                <a:gridCol w="976300">
                  <a:extLst>
                    <a:ext uri="{9D8B030D-6E8A-4147-A177-3AD203B41FA5}">
                      <a16:colId xmlns:a16="http://schemas.microsoft.com/office/drawing/2014/main" val="20000"/>
                    </a:ext>
                  </a:extLst>
                </a:gridCol>
                <a:gridCol w="1365075">
                  <a:extLst>
                    <a:ext uri="{9D8B030D-6E8A-4147-A177-3AD203B41FA5}">
                      <a16:colId xmlns:a16="http://schemas.microsoft.com/office/drawing/2014/main" val="20001"/>
                    </a:ext>
                  </a:extLst>
                </a:gridCol>
                <a:gridCol w="1078025">
                  <a:extLst>
                    <a:ext uri="{9D8B030D-6E8A-4147-A177-3AD203B41FA5}">
                      <a16:colId xmlns:a16="http://schemas.microsoft.com/office/drawing/2014/main" val="20002"/>
                    </a:ext>
                  </a:extLst>
                </a:gridCol>
                <a:gridCol w="1025825">
                  <a:extLst>
                    <a:ext uri="{9D8B030D-6E8A-4147-A177-3AD203B41FA5}">
                      <a16:colId xmlns:a16="http://schemas.microsoft.com/office/drawing/2014/main" val="20003"/>
                    </a:ext>
                  </a:extLst>
                </a:gridCol>
                <a:gridCol w="910475">
                  <a:extLst>
                    <a:ext uri="{9D8B030D-6E8A-4147-A177-3AD203B41FA5}">
                      <a16:colId xmlns:a16="http://schemas.microsoft.com/office/drawing/2014/main" val="20004"/>
                    </a:ext>
                  </a:extLst>
                </a:gridCol>
                <a:gridCol w="1106150">
                  <a:extLst>
                    <a:ext uri="{9D8B030D-6E8A-4147-A177-3AD203B41FA5}">
                      <a16:colId xmlns:a16="http://schemas.microsoft.com/office/drawing/2014/main" val="20005"/>
                    </a:ext>
                  </a:extLst>
                </a:gridCol>
                <a:gridCol w="976300">
                  <a:extLst>
                    <a:ext uri="{9D8B030D-6E8A-4147-A177-3AD203B41FA5}">
                      <a16:colId xmlns:a16="http://schemas.microsoft.com/office/drawing/2014/main" val="20006"/>
                    </a:ext>
                  </a:extLst>
                </a:gridCol>
              </a:tblGrid>
              <a:tr h="807300">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Code</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Description</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Advice only</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Company referrals</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EHU</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Energy ombudsman</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GB" sz="1000" b="1">
                          <a:latin typeface="Open Sans"/>
                          <a:ea typeface="Open Sans"/>
                          <a:cs typeface="Open Sans"/>
                          <a:sym typeface="Open Sans"/>
                        </a:rPr>
                        <a:t>Total cases</a:t>
                      </a:r>
                      <a:endParaRPr sz="1000" b="1">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0"/>
                  </a:ext>
                </a:extLst>
              </a:tr>
              <a:tr h="55675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BSS01</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Voucher Not Received</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944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535</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69</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1</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1,549</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0730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BSS02</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Problem topping up at paypoint/Post Office</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6</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66</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06200">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BSS03</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GB" sz="1000">
                          <a:latin typeface="Open Sans"/>
                          <a:ea typeface="Open Sans"/>
                          <a:cs typeface="Open Sans"/>
                          <a:sym typeface="Open Sans"/>
                        </a:rPr>
                        <a:t>Other</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353</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41</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0</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GB" sz="1000">
                          <a:latin typeface="Open Sans"/>
                          <a:ea typeface="Open Sans"/>
                          <a:cs typeface="Open Sans"/>
                          <a:sym typeface="Open Sans"/>
                        </a:rPr>
                        <a:t>394</a:t>
                      </a:r>
                      <a:endParaRPr sz="1000">
                        <a:latin typeface="Open Sans"/>
                        <a:ea typeface="Open Sans"/>
                        <a:cs typeface="Open Sans"/>
                        <a:sym typeface="Open Sans"/>
                      </a:endParaRPr>
                    </a:p>
                  </a:txBody>
                  <a:tcPr marL="28575" marR="28575" marT="19050" marB="19050" anchor="b">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2" title="Chart"/>
          <p:cNvPicPr preferRelativeResize="0"/>
          <p:nvPr/>
        </p:nvPicPr>
        <p:blipFill rotWithShape="1">
          <a:blip r:embed="rId3">
            <a:alphaModFix/>
          </a:blip>
          <a:srcRect/>
          <a:stretch/>
        </p:blipFill>
        <p:spPr>
          <a:xfrm>
            <a:off x="1001125" y="937925"/>
            <a:ext cx="6495375" cy="4085087"/>
          </a:xfrm>
          <a:prstGeom prst="rect">
            <a:avLst/>
          </a:prstGeom>
          <a:noFill/>
          <a:ln>
            <a:noFill/>
          </a:ln>
        </p:spPr>
      </p:pic>
      <p:sp>
        <p:nvSpPr>
          <p:cNvPr id="212" name="Google Shape;212;p42"/>
          <p:cNvSpPr txBox="1">
            <a:spLocks noGrp="1"/>
          </p:cNvSpPr>
          <p:nvPr>
            <p:ph type="title"/>
          </p:nvPr>
        </p:nvSpPr>
        <p:spPr>
          <a:xfrm>
            <a:off x="381003" y="392029"/>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Q3 affordability trends</a:t>
            </a:r>
            <a:endParaRPr sz="2400" b="1" i="0" u="none" strike="noStrike" cap="none">
              <a:solidFill>
                <a:srgbClr val="004888"/>
              </a:solidFill>
              <a:latin typeface="Open Sans"/>
              <a:ea typeface="Open Sans"/>
              <a:cs typeface="Open Sans"/>
              <a:sym typeface="Open Sans"/>
            </a:endParaRPr>
          </a:p>
        </p:txBody>
      </p:sp>
      <p:sp>
        <p:nvSpPr>
          <p:cNvPr id="213" name="Google Shape;213;p42"/>
          <p:cNvSpPr txBox="1"/>
          <p:nvPr/>
        </p:nvSpPr>
        <p:spPr>
          <a:xfrm>
            <a:off x="7368300" y="937925"/>
            <a:ext cx="1676100" cy="458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Open Sans"/>
                <a:ea typeface="Open Sans"/>
                <a:cs typeface="Open Sans"/>
                <a:sym typeface="Open Sans"/>
              </a:rPr>
              <a:t>DD20</a:t>
            </a: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Credit meter affordability: direct debit or next bank transfer payment to cause financial detriment</a:t>
            </a: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Open Sans"/>
                <a:ea typeface="Open Sans"/>
                <a:cs typeface="Open Sans"/>
                <a:sym typeface="Open Sans"/>
              </a:rPr>
              <a:t>DD19</a:t>
            </a: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Credit meter affordability: missed direct debit or bank transfer payment</a:t>
            </a: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Open Sans"/>
                <a:ea typeface="Open Sans"/>
                <a:cs typeface="Open Sans"/>
                <a:sym typeface="Open Sans"/>
              </a:rPr>
              <a:t>DD18</a:t>
            </a: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PPM affordability: topping up causing financial detriment</a:t>
            </a: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Open Sans"/>
                <a:ea typeface="Open Sans"/>
                <a:cs typeface="Open Sans"/>
                <a:sym typeface="Open Sans"/>
              </a:rPr>
              <a:t>DD17</a:t>
            </a: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PPM affordability: self-disconnection (unable to credit meter) - failed supplier</a:t>
            </a:r>
            <a:endParaRPr sz="10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b="1">
                <a:solidFill>
                  <a:schemeClr val="dk1"/>
                </a:solidFill>
                <a:latin typeface="Open Sans"/>
                <a:ea typeface="Open Sans"/>
                <a:cs typeface="Open Sans"/>
                <a:sym typeface="Open Sans"/>
              </a:rPr>
              <a:t>DD16</a:t>
            </a:r>
            <a:endParaRPr sz="10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Open Sans"/>
                <a:ea typeface="Open Sans"/>
                <a:cs typeface="Open Sans"/>
                <a:sym typeface="Open Sans"/>
              </a:rPr>
              <a:t>PPM affordability self disconnection unable to credit meter</a:t>
            </a: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sz="10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4"/>
          <p:cNvSpPr txBox="1">
            <a:spLocks noGrp="1"/>
          </p:cNvSpPr>
          <p:nvPr>
            <p:ph type="title"/>
          </p:nvPr>
        </p:nvSpPr>
        <p:spPr>
          <a:xfrm>
            <a:off x="457200" y="350233"/>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Q3 new EBSS codes</a:t>
            </a:r>
            <a:endParaRPr/>
          </a:p>
        </p:txBody>
      </p:sp>
      <p:pic>
        <p:nvPicPr>
          <p:cNvPr id="225" name="Google Shape;225;p44" title="Chart"/>
          <p:cNvPicPr preferRelativeResize="0"/>
          <p:nvPr/>
        </p:nvPicPr>
        <p:blipFill rotWithShape="1">
          <a:blip r:embed="rId3">
            <a:alphaModFix/>
          </a:blip>
          <a:srcRect t="5050" b="-5049"/>
          <a:stretch/>
        </p:blipFill>
        <p:spPr>
          <a:xfrm>
            <a:off x="1079249" y="1077851"/>
            <a:ext cx="6048774" cy="3740175"/>
          </a:xfrm>
          <a:prstGeom prst="rect">
            <a:avLst/>
          </a:prstGeom>
          <a:noFill/>
          <a:ln>
            <a:noFill/>
          </a:ln>
        </p:spPr>
      </p:pic>
      <p:sp>
        <p:nvSpPr>
          <p:cNvPr id="226" name="Google Shape;226;p44"/>
          <p:cNvSpPr txBox="1"/>
          <p:nvPr/>
        </p:nvSpPr>
        <p:spPr>
          <a:xfrm>
            <a:off x="7334100" y="1390125"/>
            <a:ext cx="1352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Open Sans"/>
                <a:ea typeface="Open Sans"/>
                <a:cs typeface="Open Sans"/>
                <a:sym typeface="Open Sans"/>
              </a:rPr>
              <a:t>BSS01 </a:t>
            </a:r>
            <a:r>
              <a:rPr lang="en-GB">
                <a:latin typeface="Open Sans"/>
                <a:ea typeface="Open Sans"/>
                <a:cs typeface="Open Sans"/>
                <a:sym typeface="Open Sans"/>
              </a:rPr>
              <a:t>- Voucher not received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GB" b="1">
                <a:latin typeface="Open Sans"/>
                <a:ea typeface="Open Sans"/>
                <a:cs typeface="Open Sans"/>
                <a:sym typeface="Open Sans"/>
              </a:rPr>
              <a:t>BSS02 </a:t>
            </a:r>
            <a:r>
              <a:rPr lang="en-GB">
                <a:latin typeface="Open Sans"/>
                <a:ea typeface="Open Sans"/>
                <a:cs typeface="Open Sans"/>
                <a:sym typeface="Open Sans"/>
              </a:rPr>
              <a:t>- Problem topping up at paypoint/Post Office</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GB" b="1">
                <a:latin typeface="Open Sans"/>
                <a:ea typeface="Open Sans"/>
                <a:cs typeface="Open Sans"/>
                <a:sym typeface="Open Sans"/>
              </a:rPr>
              <a:t>BSS03 </a:t>
            </a:r>
            <a:r>
              <a:rPr lang="en-GB">
                <a:latin typeface="Open Sans"/>
                <a:ea typeface="Open Sans"/>
                <a:cs typeface="Open Sans"/>
                <a:sym typeface="Open Sans"/>
              </a:rPr>
              <a:t>- Other</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5"/>
          <p:cNvSpPr txBox="1">
            <a:spLocks noGrp="1"/>
          </p:cNvSpPr>
          <p:nvPr>
            <p:ph type="title"/>
          </p:nvPr>
        </p:nvSpPr>
        <p:spPr>
          <a:xfrm>
            <a:off x="457200" y="382608"/>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Google analytics - energy pages</a:t>
            </a:r>
            <a:endParaRPr/>
          </a:p>
        </p:txBody>
      </p:sp>
      <p:graphicFrame>
        <p:nvGraphicFramePr>
          <p:cNvPr id="232" name="Google Shape;232;p45"/>
          <p:cNvGraphicFramePr/>
          <p:nvPr/>
        </p:nvGraphicFramePr>
        <p:xfrm>
          <a:off x="6388300" y="1003625"/>
          <a:ext cx="2364900" cy="815975"/>
        </p:xfrm>
        <a:graphic>
          <a:graphicData uri="http://schemas.openxmlformats.org/drawingml/2006/table">
            <a:tbl>
              <a:tblPr>
                <a:noFill/>
                <a:tableStyleId>{2CCB8998-E5D6-4788-A011-058284B9F647}</a:tableStyleId>
              </a:tblPr>
              <a:tblGrid>
                <a:gridCol w="1616950">
                  <a:extLst>
                    <a:ext uri="{9D8B030D-6E8A-4147-A177-3AD203B41FA5}">
                      <a16:colId xmlns:a16="http://schemas.microsoft.com/office/drawing/2014/main" val="20000"/>
                    </a:ext>
                  </a:extLst>
                </a:gridCol>
                <a:gridCol w="747950">
                  <a:extLst>
                    <a:ext uri="{9D8B030D-6E8A-4147-A177-3AD203B41FA5}">
                      <a16:colId xmlns:a16="http://schemas.microsoft.com/office/drawing/2014/main" val="20001"/>
                    </a:ext>
                  </a:extLst>
                </a:gridCol>
              </a:tblGrid>
              <a:tr h="815975">
                <a:tc>
                  <a:txBody>
                    <a:bodyPr/>
                    <a:lstStyle/>
                    <a:p>
                      <a:pPr marL="0" lvl="0" indent="0" algn="l" rtl="0">
                        <a:lnSpc>
                          <a:spcPct val="115000"/>
                        </a:lnSpc>
                        <a:spcBef>
                          <a:spcPts val="0"/>
                        </a:spcBef>
                        <a:spcAft>
                          <a:spcPts val="0"/>
                        </a:spcAft>
                        <a:buNone/>
                      </a:pPr>
                      <a:r>
                        <a:rPr lang="en-GB" sz="1100" b="1">
                          <a:solidFill>
                            <a:schemeClr val="lt1"/>
                          </a:solidFill>
                          <a:latin typeface="Open Sans"/>
                          <a:ea typeface="Open Sans"/>
                          <a:cs typeface="Open Sans"/>
                          <a:sym typeface="Open Sans"/>
                        </a:rPr>
                        <a:t>Total energy page views Q3 22/23</a:t>
                      </a:r>
                      <a:endParaRPr sz="1100" b="1">
                        <a:solidFill>
                          <a:schemeClr val="lt1"/>
                        </a:solidFill>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a:txBody>
                    <a:bodyPr/>
                    <a:lstStyle/>
                    <a:p>
                      <a:pPr marL="0" lvl="0" indent="0" algn="ctr" rtl="0">
                        <a:lnSpc>
                          <a:spcPct val="115000"/>
                        </a:lnSpc>
                        <a:spcBef>
                          <a:spcPts val="0"/>
                        </a:spcBef>
                        <a:spcAft>
                          <a:spcPts val="0"/>
                        </a:spcAft>
                        <a:buNone/>
                      </a:pPr>
                      <a:r>
                        <a:rPr lang="en-GB" sz="1100" b="1">
                          <a:solidFill>
                            <a:schemeClr val="lt1"/>
                          </a:solidFill>
                          <a:latin typeface="Open Sans"/>
                          <a:ea typeface="Open Sans"/>
                          <a:cs typeface="Open Sans"/>
                          <a:sym typeface="Open Sans"/>
                        </a:rPr>
                        <a:t>3,560,763</a:t>
                      </a:r>
                      <a:endParaRPr sz="1100" b="1">
                        <a:solidFill>
                          <a:schemeClr val="lt1"/>
                        </a:solidFill>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extLst>
                  <a:ext uri="{0D108BD9-81ED-4DB2-BD59-A6C34878D82A}">
                    <a16:rowId xmlns:a16="http://schemas.microsoft.com/office/drawing/2014/main" val="10000"/>
                  </a:ext>
                </a:extLst>
              </a:tr>
            </a:tbl>
          </a:graphicData>
        </a:graphic>
      </p:graphicFrame>
      <p:graphicFrame>
        <p:nvGraphicFramePr>
          <p:cNvPr id="233" name="Google Shape;233;p45"/>
          <p:cNvGraphicFramePr/>
          <p:nvPr/>
        </p:nvGraphicFramePr>
        <p:xfrm>
          <a:off x="985225" y="1003625"/>
          <a:ext cx="5215600" cy="4464525"/>
        </p:xfrm>
        <a:graphic>
          <a:graphicData uri="http://schemas.openxmlformats.org/drawingml/2006/table">
            <a:tbl>
              <a:tblPr>
                <a:noFill/>
                <a:tableStyleId>{2CCB8998-E5D6-4788-A011-058284B9F647}</a:tableStyleId>
              </a:tblPr>
              <a:tblGrid>
                <a:gridCol w="2499100">
                  <a:extLst>
                    <a:ext uri="{9D8B030D-6E8A-4147-A177-3AD203B41FA5}">
                      <a16:colId xmlns:a16="http://schemas.microsoft.com/office/drawing/2014/main" val="20000"/>
                    </a:ext>
                  </a:extLst>
                </a:gridCol>
                <a:gridCol w="905500">
                  <a:extLst>
                    <a:ext uri="{9D8B030D-6E8A-4147-A177-3AD203B41FA5}">
                      <a16:colId xmlns:a16="http://schemas.microsoft.com/office/drawing/2014/main" val="20001"/>
                    </a:ext>
                  </a:extLst>
                </a:gridCol>
                <a:gridCol w="905500">
                  <a:extLst>
                    <a:ext uri="{9D8B030D-6E8A-4147-A177-3AD203B41FA5}">
                      <a16:colId xmlns:a16="http://schemas.microsoft.com/office/drawing/2014/main" val="20002"/>
                    </a:ext>
                  </a:extLst>
                </a:gridCol>
                <a:gridCol w="905500">
                  <a:extLst>
                    <a:ext uri="{9D8B030D-6E8A-4147-A177-3AD203B41FA5}">
                      <a16:colId xmlns:a16="http://schemas.microsoft.com/office/drawing/2014/main" val="20003"/>
                    </a:ext>
                  </a:extLst>
                </a:gridCol>
              </a:tblGrid>
              <a:tr h="234975">
                <a:tc>
                  <a:txBody>
                    <a:bodyPr/>
                    <a:lstStyle/>
                    <a:p>
                      <a:pPr marL="0" lvl="0" indent="0" algn="l" rtl="0">
                        <a:lnSpc>
                          <a:spcPct val="115000"/>
                        </a:lnSpc>
                        <a:spcBef>
                          <a:spcPts val="0"/>
                        </a:spcBef>
                        <a:spcAft>
                          <a:spcPts val="0"/>
                        </a:spcAft>
                        <a:buNone/>
                      </a:pPr>
                      <a:r>
                        <a:rPr lang="en-GB" sz="1100" b="1">
                          <a:solidFill>
                            <a:schemeClr val="lt1"/>
                          </a:solidFill>
                          <a:latin typeface="Open Sans"/>
                          <a:ea typeface="Open Sans"/>
                          <a:cs typeface="Open Sans"/>
                          <a:sym typeface="Open Sans"/>
                        </a:rPr>
                        <a:t>Top 10 energy website pages</a:t>
                      </a:r>
                      <a:endParaRPr sz="1100" b="1">
                        <a:solidFill>
                          <a:schemeClr val="lt1"/>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a:txBody>
                    <a:bodyPr/>
                    <a:lstStyle/>
                    <a:p>
                      <a:pPr marL="0" lvl="0" indent="0" algn="ctr" rtl="0">
                        <a:lnSpc>
                          <a:spcPct val="115000"/>
                        </a:lnSpc>
                        <a:spcBef>
                          <a:spcPts val="0"/>
                        </a:spcBef>
                        <a:spcAft>
                          <a:spcPts val="0"/>
                        </a:spcAft>
                        <a:buNone/>
                      </a:pPr>
                      <a:r>
                        <a:rPr lang="en-GB" sz="1000" b="1">
                          <a:solidFill>
                            <a:schemeClr val="lt1"/>
                          </a:solidFill>
                          <a:latin typeface="Open Sans"/>
                          <a:ea typeface="Open Sans"/>
                          <a:cs typeface="Open Sans"/>
                          <a:sym typeface="Open Sans"/>
                        </a:rPr>
                        <a:t>Q3 2022/23</a:t>
                      </a:r>
                      <a:endParaRPr sz="1000" b="1">
                        <a:solidFill>
                          <a:schemeClr val="lt1"/>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a:txBody>
                    <a:bodyPr/>
                    <a:lstStyle/>
                    <a:p>
                      <a:pPr marL="0" lvl="0" indent="0" algn="ctr" rtl="0">
                        <a:lnSpc>
                          <a:spcPct val="115000"/>
                        </a:lnSpc>
                        <a:spcBef>
                          <a:spcPts val="0"/>
                        </a:spcBef>
                        <a:spcAft>
                          <a:spcPts val="0"/>
                        </a:spcAft>
                        <a:buNone/>
                      </a:pPr>
                      <a:r>
                        <a:rPr lang="en-GB" sz="1000" b="1">
                          <a:solidFill>
                            <a:schemeClr val="lt1"/>
                          </a:solidFill>
                          <a:latin typeface="Open Sans"/>
                          <a:ea typeface="Open Sans"/>
                          <a:cs typeface="Open Sans"/>
                          <a:sym typeface="Open Sans"/>
                        </a:rPr>
                        <a:t>Q3 2021/22</a:t>
                      </a:r>
                      <a:endParaRPr sz="1000" b="1">
                        <a:solidFill>
                          <a:schemeClr val="lt1"/>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a:txBody>
                    <a:bodyPr/>
                    <a:lstStyle/>
                    <a:p>
                      <a:pPr marL="0" lvl="0" indent="0" algn="ctr" rtl="0">
                        <a:lnSpc>
                          <a:spcPct val="115000"/>
                        </a:lnSpc>
                        <a:spcBef>
                          <a:spcPts val="0"/>
                        </a:spcBef>
                        <a:spcAft>
                          <a:spcPts val="0"/>
                        </a:spcAft>
                        <a:buNone/>
                      </a:pPr>
                      <a:r>
                        <a:rPr lang="en-GB" sz="1000" b="1">
                          <a:solidFill>
                            <a:schemeClr val="lt1"/>
                          </a:solidFill>
                          <a:latin typeface="Open Sans"/>
                          <a:ea typeface="Open Sans"/>
                          <a:cs typeface="Open Sans"/>
                          <a:sym typeface="Open Sans"/>
                        </a:rPr>
                        <a:t>% difference</a:t>
                      </a:r>
                      <a:endParaRPr sz="1000" b="1">
                        <a:solidFill>
                          <a:schemeClr val="lt1"/>
                        </a:solidFill>
                        <a:latin typeface="Open Sans"/>
                        <a:ea typeface="Open Sans"/>
                        <a:cs typeface="Open Sans"/>
                        <a:sym typeface="Open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extLst>
                  <a:ext uri="{0D108BD9-81ED-4DB2-BD59-A6C34878D82A}">
                    <a16:rowId xmlns:a16="http://schemas.microsoft.com/office/drawing/2014/main" val="10000"/>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Grants and benefits to help pay your energy bills</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355,758</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83,785</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+324.6%</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1"/>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How to read your smart electricity meter</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74,901</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45,479</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+64.69%</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2"/>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How to read your energy meter</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72,519</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40,494</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+79%</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3"/>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You can’t afford to top up your pre-payment meter</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64,574</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38,087</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+69.54%</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4"/>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How to read your smart gas meter</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54,181</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32,336</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+67.55%</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5"/>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Find out who your gas or electricity supplier is</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46,415</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29,866</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+55.41%</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6"/>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Find out if your energy meter is faulty</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42,320</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21,896</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+111.97%</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7"/>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Moving home and dealing with your energy supply</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40,411</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31,398</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+28.7%</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8"/>
                  </a:ext>
                </a:extLst>
              </a:tr>
              <a:tr h="469950">
                <a:tc>
                  <a:txBody>
                    <a:bodyPr/>
                    <a:lstStyle/>
                    <a:p>
                      <a:pPr marL="0" lvl="0" indent="0" algn="l" rtl="0">
                        <a:spcBef>
                          <a:spcPts val="0"/>
                        </a:spcBef>
                        <a:spcAft>
                          <a:spcPts val="0"/>
                        </a:spcAft>
                        <a:buNone/>
                      </a:pPr>
                      <a:r>
                        <a:rPr lang="en-GB" sz="1200">
                          <a:latin typeface="Open Sans"/>
                          <a:ea typeface="Open Sans"/>
                          <a:cs typeface="Open Sans"/>
                          <a:sym typeface="Open Sans"/>
                        </a:rPr>
                        <a:t>Claim back credit from your energy supplier</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40,297</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Open Sans"/>
                          <a:ea typeface="Open Sans"/>
                          <a:cs typeface="Open Sans"/>
                          <a:sym typeface="Open Sans"/>
                        </a:rPr>
                        <a:t>17,801</a:t>
                      </a:r>
                      <a:endParaRPr sz="1200">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Open Sans"/>
                          <a:ea typeface="Open Sans"/>
                          <a:cs typeface="Open Sans"/>
                          <a:sym typeface="Open Sans"/>
                        </a:rPr>
                        <a:t>+126.37%</a:t>
                      </a:r>
                      <a:endParaRPr sz="1200" b="1">
                        <a:latin typeface="Open Sans"/>
                        <a:ea typeface="Open Sans"/>
                        <a:cs typeface="Open Sans"/>
                        <a:sym typeface="Open Sans"/>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6"/>
          <p:cNvSpPr txBox="1">
            <a:spLocks noGrp="1"/>
          </p:cNvSpPr>
          <p:nvPr>
            <p:ph type="title"/>
          </p:nvPr>
        </p:nvSpPr>
        <p:spPr>
          <a:xfrm>
            <a:off x="457200" y="372158"/>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Signposted cases for Q3</a:t>
            </a:r>
            <a:endParaRPr/>
          </a:p>
        </p:txBody>
      </p:sp>
      <p:graphicFrame>
        <p:nvGraphicFramePr>
          <p:cNvPr id="239" name="Google Shape;239;p46"/>
          <p:cNvGraphicFramePr/>
          <p:nvPr/>
        </p:nvGraphicFramePr>
        <p:xfrm>
          <a:off x="646600" y="1064775"/>
          <a:ext cx="3698950" cy="3073534"/>
        </p:xfrm>
        <a:graphic>
          <a:graphicData uri="http://schemas.openxmlformats.org/drawingml/2006/table">
            <a:tbl>
              <a:tblPr>
                <a:noFill/>
                <a:tableStyleId>{2CCB8998-E5D6-4788-A011-058284B9F647}</a:tableStyleId>
              </a:tblPr>
              <a:tblGrid>
                <a:gridCol w="1849475">
                  <a:extLst>
                    <a:ext uri="{9D8B030D-6E8A-4147-A177-3AD203B41FA5}">
                      <a16:colId xmlns:a16="http://schemas.microsoft.com/office/drawing/2014/main" val="20000"/>
                    </a:ext>
                  </a:extLst>
                </a:gridCol>
                <a:gridCol w="1849475">
                  <a:extLst>
                    <a:ext uri="{9D8B030D-6E8A-4147-A177-3AD203B41FA5}">
                      <a16:colId xmlns:a16="http://schemas.microsoft.com/office/drawing/2014/main" val="20001"/>
                    </a:ext>
                  </a:extLst>
                </a:gridCol>
              </a:tblGrid>
              <a:tr h="316900">
                <a:tc>
                  <a:txBody>
                    <a:bodyPr/>
                    <a:lstStyle/>
                    <a:p>
                      <a:pPr marL="0" lvl="0" indent="0" algn="ctr" rtl="0">
                        <a:lnSpc>
                          <a:spcPct val="115000"/>
                        </a:lnSpc>
                        <a:spcBef>
                          <a:spcPts val="0"/>
                        </a:spcBef>
                        <a:spcAft>
                          <a:spcPts val="0"/>
                        </a:spcAft>
                        <a:buNone/>
                      </a:pPr>
                      <a:r>
                        <a:rPr lang="en-GB" sz="1200" b="1">
                          <a:solidFill>
                            <a:schemeClr val="lt1"/>
                          </a:solidFill>
                        </a:rPr>
                        <a:t>Signposted to</a:t>
                      </a:r>
                      <a:endParaRPr sz="1200" b="1">
                        <a:solidFill>
                          <a:schemeClr val="lt1"/>
                        </a:solidFill>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a:txBody>
                    <a:bodyPr/>
                    <a:lstStyle/>
                    <a:p>
                      <a:pPr marL="0" lvl="0" indent="0" algn="ctr" rtl="0">
                        <a:lnSpc>
                          <a:spcPct val="115000"/>
                        </a:lnSpc>
                        <a:spcBef>
                          <a:spcPts val="0"/>
                        </a:spcBef>
                        <a:spcAft>
                          <a:spcPts val="0"/>
                        </a:spcAft>
                        <a:buNone/>
                      </a:pPr>
                      <a:r>
                        <a:rPr lang="en-GB" sz="1200" b="1">
                          <a:solidFill>
                            <a:schemeClr val="lt1"/>
                          </a:solidFill>
                        </a:rPr>
                        <a:t>Total signposts</a:t>
                      </a:r>
                      <a:endParaRPr sz="1200" b="1">
                        <a:solidFill>
                          <a:schemeClr val="lt1"/>
                        </a:solidFill>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extLst>
                  <a:ext uri="{0D108BD9-81ED-4DB2-BD59-A6C34878D82A}">
                    <a16:rowId xmlns:a16="http://schemas.microsoft.com/office/drawing/2014/main" val="10000"/>
                  </a:ext>
                </a:extLst>
              </a:tr>
              <a:tr h="316900">
                <a:tc>
                  <a:txBody>
                    <a:bodyPr/>
                    <a:lstStyle/>
                    <a:p>
                      <a:pPr marL="0" lvl="0" indent="0" algn="l" rtl="0">
                        <a:spcBef>
                          <a:spcPts val="0"/>
                        </a:spcBef>
                        <a:spcAft>
                          <a:spcPts val="0"/>
                        </a:spcAft>
                        <a:buNone/>
                      </a:pPr>
                      <a:r>
                        <a:rPr lang="en-GB" sz="1300">
                          <a:latin typeface="Open Sans"/>
                          <a:ea typeface="Open Sans"/>
                          <a:cs typeface="Open Sans"/>
                          <a:sym typeface="Open Sans"/>
                        </a:rPr>
                        <a:t>Citizens Advice local office</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5,408</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16900">
                <a:tc>
                  <a:txBody>
                    <a:bodyPr/>
                    <a:lstStyle/>
                    <a:p>
                      <a:pPr marL="0" lvl="0" indent="0" algn="l" rtl="0">
                        <a:spcBef>
                          <a:spcPts val="0"/>
                        </a:spcBef>
                        <a:spcAft>
                          <a:spcPts val="0"/>
                        </a:spcAft>
                        <a:buNone/>
                      </a:pPr>
                      <a:r>
                        <a:rPr lang="en-GB" sz="1300">
                          <a:latin typeface="Open Sans"/>
                          <a:ea typeface="Open Sans"/>
                          <a:cs typeface="Open Sans"/>
                          <a:sym typeface="Open Sans"/>
                        </a:rPr>
                        <a:t>Energy ombudsman</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GB" sz="1300">
                          <a:latin typeface="Open Sans"/>
                          <a:ea typeface="Open Sans"/>
                          <a:cs typeface="Open Sans"/>
                          <a:sym typeface="Open Sans"/>
                        </a:rPr>
                        <a:t>524</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300">
                          <a:latin typeface="Open Sans"/>
                          <a:ea typeface="Open Sans"/>
                          <a:cs typeface="Open Sans"/>
                          <a:sym typeface="Open Sans"/>
                        </a:rPr>
                        <a:t>Shelter</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GB" sz="1300">
                          <a:latin typeface="Open Sans"/>
                          <a:ea typeface="Open Sans"/>
                          <a:cs typeface="Open Sans"/>
                          <a:sym typeface="Open Sans"/>
                        </a:rPr>
                        <a:t>218</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16900">
                <a:tc>
                  <a:txBody>
                    <a:bodyPr/>
                    <a:lstStyle/>
                    <a:p>
                      <a:pPr marL="0" lvl="0" indent="0" algn="l" rtl="0">
                        <a:spcBef>
                          <a:spcPts val="0"/>
                        </a:spcBef>
                        <a:spcAft>
                          <a:spcPts val="0"/>
                        </a:spcAft>
                        <a:buNone/>
                      </a:pPr>
                      <a:r>
                        <a:rPr lang="en-GB" sz="1300">
                          <a:latin typeface="Open Sans"/>
                          <a:ea typeface="Open Sans"/>
                          <a:cs typeface="Open Sans"/>
                          <a:sym typeface="Open Sans"/>
                        </a:rPr>
                        <a:t>Ofgem</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GB" sz="1300">
                          <a:latin typeface="Open Sans"/>
                          <a:ea typeface="Open Sans"/>
                          <a:cs typeface="Open Sans"/>
                          <a:sym typeface="Open Sans"/>
                        </a:rPr>
                        <a:t>197</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7125">
                <a:tc>
                  <a:txBody>
                    <a:bodyPr/>
                    <a:lstStyle/>
                    <a:p>
                      <a:pPr marL="0" lvl="0" indent="0" algn="l" rtl="0">
                        <a:spcBef>
                          <a:spcPts val="0"/>
                        </a:spcBef>
                        <a:spcAft>
                          <a:spcPts val="0"/>
                        </a:spcAft>
                        <a:buNone/>
                      </a:pPr>
                      <a:r>
                        <a:rPr lang="en-GB" sz="1300">
                          <a:latin typeface="Open Sans"/>
                          <a:ea typeface="Open Sans"/>
                          <a:cs typeface="Open Sans"/>
                          <a:sym typeface="Open Sans"/>
                        </a:rPr>
                        <a:t>National debtline</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GB" sz="1300">
                          <a:latin typeface="Open Sans"/>
                          <a:ea typeface="Open Sans"/>
                          <a:cs typeface="Open Sans"/>
                          <a:sym typeface="Open Sans"/>
                        </a:rPr>
                        <a:t>142</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300">
                          <a:latin typeface="Open Sans"/>
                          <a:ea typeface="Open Sans"/>
                          <a:cs typeface="Open Sans"/>
                          <a:sym typeface="Open Sans"/>
                        </a:rPr>
                        <a:t>Information Commissioner's Office</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GB" sz="1300">
                          <a:latin typeface="Open Sans"/>
                          <a:ea typeface="Open Sans"/>
                          <a:cs typeface="Open Sans"/>
                          <a:sym typeface="Open Sans"/>
                        </a:rPr>
                        <a:t>83</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graphicFrame>
        <p:nvGraphicFramePr>
          <p:cNvPr id="240" name="Google Shape;240;p46"/>
          <p:cNvGraphicFramePr/>
          <p:nvPr/>
        </p:nvGraphicFramePr>
        <p:xfrm>
          <a:off x="4650900" y="1064775"/>
          <a:ext cx="4294550" cy="2930840"/>
        </p:xfrm>
        <a:graphic>
          <a:graphicData uri="http://schemas.openxmlformats.org/drawingml/2006/table">
            <a:tbl>
              <a:tblPr>
                <a:noFill/>
                <a:tableStyleId>{2CCB8998-E5D6-4788-A011-058284B9F647}</a:tableStyleId>
              </a:tblPr>
              <a:tblGrid>
                <a:gridCol w="2277025">
                  <a:extLst>
                    <a:ext uri="{9D8B030D-6E8A-4147-A177-3AD203B41FA5}">
                      <a16:colId xmlns:a16="http://schemas.microsoft.com/office/drawing/2014/main" val="20000"/>
                    </a:ext>
                  </a:extLst>
                </a:gridCol>
                <a:gridCol w="2017525">
                  <a:extLst>
                    <a:ext uri="{9D8B030D-6E8A-4147-A177-3AD203B41FA5}">
                      <a16:colId xmlns:a16="http://schemas.microsoft.com/office/drawing/2014/main" val="20001"/>
                    </a:ext>
                  </a:extLst>
                </a:gridCol>
              </a:tblGrid>
              <a:tr h="375725">
                <a:tc>
                  <a:txBody>
                    <a:bodyPr/>
                    <a:lstStyle/>
                    <a:p>
                      <a:pPr marL="0" lvl="0" indent="0" algn="ctr" rtl="0">
                        <a:lnSpc>
                          <a:spcPct val="115000"/>
                        </a:lnSpc>
                        <a:spcBef>
                          <a:spcPts val="0"/>
                        </a:spcBef>
                        <a:spcAft>
                          <a:spcPts val="0"/>
                        </a:spcAft>
                        <a:buNone/>
                      </a:pPr>
                      <a:r>
                        <a:rPr lang="en-GB" sz="1200" b="1">
                          <a:solidFill>
                            <a:schemeClr val="lt1"/>
                          </a:solidFill>
                        </a:rPr>
                        <a:t>Signposted to</a:t>
                      </a:r>
                      <a:endParaRPr sz="1200" b="1">
                        <a:solidFill>
                          <a:schemeClr val="lt1"/>
                        </a:solidFill>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a:txBody>
                    <a:bodyPr/>
                    <a:lstStyle/>
                    <a:p>
                      <a:pPr marL="0" lvl="0" indent="0" algn="ctr" rtl="0">
                        <a:lnSpc>
                          <a:spcPct val="115000"/>
                        </a:lnSpc>
                        <a:spcBef>
                          <a:spcPts val="0"/>
                        </a:spcBef>
                        <a:spcAft>
                          <a:spcPts val="0"/>
                        </a:spcAft>
                        <a:buNone/>
                      </a:pPr>
                      <a:r>
                        <a:rPr lang="en-GB" sz="1200" b="1">
                          <a:solidFill>
                            <a:schemeClr val="lt1"/>
                          </a:solidFill>
                        </a:rPr>
                        <a:t>Total signposts</a:t>
                      </a:r>
                      <a:endParaRPr sz="1200" b="1">
                        <a:solidFill>
                          <a:schemeClr val="lt1"/>
                        </a:solidFill>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extLst>
                  <a:ext uri="{0D108BD9-81ED-4DB2-BD59-A6C34878D82A}">
                    <a16:rowId xmlns:a16="http://schemas.microsoft.com/office/drawing/2014/main" val="10000"/>
                  </a:ext>
                </a:extLst>
              </a:tr>
              <a:tr h="445850">
                <a:tc>
                  <a:txBody>
                    <a:bodyPr/>
                    <a:lstStyle/>
                    <a:p>
                      <a:pPr marL="0" lvl="0" indent="0" algn="l" rtl="0">
                        <a:spcBef>
                          <a:spcPts val="0"/>
                        </a:spcBef>
                        <a:spcAft>
                          <a:spcPts val="0"/>
                        </a:spcAft>
                        <a:buNone/>
                      </a:pPr>
                      <a:r>
                        <a:rPr lang="en-GB" sz="1200">
                          <a:latin typeface="Open Sans"/>
                          <a:ea typeface="Open Sans"/>
                          <a:cs typeface="Open Sans"/>
                          <a:sym typeface="Open Sans"/>
                        </a:rPr>
                        <a:t>ConsumerLine</a:t>
                      </a:r>
                      <a:endParaRPr sz="12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63</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5625">
                <a:tc>
                  <a:txBody>
                    <a:bodyPr/>
                    <a:lstStyle/>
                    <a:p>
                      <a:pPr marL="0" lvl="0" indent="0" algn="l" rtl="0">
                        <a:spcBef>
                          <a:spcPts val="0"/>
                        </a:spcBef>
                        <a:spcAft>
                          <a:spcPts val="0"/>
                        </a:spcAft>
                        <a:buNone/>
                      </a:pPr>
                      <a:r>
                        <a:rPr lang="en-GB" sz="1200">
                          <a:latin typeface="Open Sans"/>
                          <a:ea typeface="Open Sans"/>
                          <a:cs typeface="Open Sans"/>
                          <a:sym typeface="Open Sans"/>
                        </a:rPr>
                        <a:t>Citizens Advice Scotland</a:t>
                      </a:r>
                      <a:endParaRPr sz="12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54</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5725">
                <a:tc>
                  <a:txBody>
                    <a:bodyPr/>
                    <a:lstStyle/>
                    <a:p>
                      <a:pPr marL="0" lvl="0" indent="0" algn="l" rtl="0">
                        <a:spcBef>
                          <a:spcPts val="0"/>
                        </a:spcBef>
                        <a:spcAft>
                          <a:spcPts val="0"/>
                        </a:spcAft>
                        <a:buNone/>
                      </a:pPr>
                      <a:r>
                        <a:rPr lang="en-GB" sz="1200">
                          <a:latin typeface="Open Sans"/>
                          <a:ea typeface="Open Sans"/>
                          <a:cs typeface="Open Sans"/>
                          <a:sym typeface="Open Sans"/>
                        </a:rPr>
                        <a:t>Law society</a:t>
                      </a:r>
                      <a:endParaRPr sz="12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38</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5725">
                <a:tc>
                  <a:txBody>
                    <a:bodyPr/>
                    <a:lstStyle/>
                    <a:p>
                      <a:pPr marL="0" lvl="0" indent="0" algn="l" rtl="0">
                        <a:spcBef>
                          <a:spcPts val="0"/>
                        </a:spcBef>
                        <a:spcAft>
                          <a:spcPts val="0"/>
                        </a:spcAft>
                        <a:buNone/>
                      </a:pPr>
                      <a:r>
                        <a:rPr lang="en-GB" sz="1200">
                          <a:latin typeface="Open Sans"/>
                          <a:ea typeface="Open Sans"/>
                          <a:cs typeface="Open Sans"/>
                          <a:sym typeface="Open Sans"/>
                        </a:rPr>
                        <a:t>Consumer council for water</a:t>
                      </a:r>
                      <a:endParaRPr sz="12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8</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1425">
                <a:tc>
                  <a:txBody>
                    <a:bodyPr/>
                    <a:lstStyle/>
                    <a:p>
                      <a:pPr marL="0" lvl="0" indent="0" algn="l" rtl="0">
                        <a:lnSpc>
                          <a:spcPct val="115000"/>
                        </a:lnSpc>
                        <a:spcBef>
                          <a:spcPts val="0"/>
                        </a:spcBef>
                        <a:spcAft>
                          <a:spcPts val="0"/>
                        </a:spcAft>
                        <a:buNone/>
                      </a:pPr>
                      <a:r>
                        <a:rPr lang="en-GB" sz="1200">
                          <a:latin typeface="Open Sans"/>
                          <a:ea typeface="Open Sans"/>
                          <a:cs typeface="Open Sans"/>
                          <a:sym typeface="Open Sans"/>
                        </a:rPr>
                        <a:t>Age Concern</a:t>
                      </a:r>
                      <a:endParaRPr sz="12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7</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30275">
                <a:tc>
                  <a:txBody>
                    <a:bodyPr/>
                    <a:lstStyle/>
                    <a:p>
                      <a:pPr marL="0" lvl="0" indent="0" algn="l" rtl="0">
                        <a:lnSpc>
                          <a:spcPct val="115000"/>
                        </a:lnSpc>
                        <a:spcBef>
                          <a:spcPts val="0"/>
                        </a:spcBef>
                        <a:spcAft>
                          <a:spcPts val="0"/>
                        </a:spcAft>
                        <a:buNone/>
                      </a:pPr>
                      <a:r>
                        <a:rPr lang="en-GB" sz="1200">
                          <a:latin typeface="Open Sans"/>
                          <a:ea typeface="Open Sans"/>
                          <a:cs typeface="Open Sans"/>
                          <a:sym typeface="Open Sans"/>
                        </a:rPr>
                        <a:t>Other</a:t>
                      </a:r>
                      <a:endParaRPr sz="12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GB" sz="1300">
                          <a:latin typeface="Open Sans"/>
                          <a:ea typeface="Open Sans"/>
                          <a:cs typeface="Open Sans"/>
                          <a:sym typeface="Open Sans"/>
                        </a:rPr>
                        <a:t>46,322</a:t>
                      </a:r>
                      <a:endParaRPr sz="1300">
                        <a:latin typeface="Open Sans"/>
                        <a:ea typeface="Open Sans"/>
                        <a:cs typeface="Open Sans"/>
                        <a:sym typeface="Open Sans"/>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sp>
        <p:nvSpPr>
          <p:cNvPr id="241" name="Google Shape;241;p46"/>
          <p:cNvSpPr txBox="1"/>
          <p:nvPr/>
        </p:nvSpPr>
        <p:spPr>
          <a:xfrm>
            <a:off x="1345550" y="4523850"/>
            <a:ext cx="3000000" cy="369300"/>
          </a:xfrm>
          <a:prstGeom prst="rect">
            <a:avLst/>
          </a:prstGeom>
          <a:solidFill>
            <a:srgbClr val="1155C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lt1"/>
                </a:solidFill>
                <a:latin typeface="Open Sans"/>
                <a:ea typeface="Open Sans"/>
                <a:cs typeface="Open Sans"/>
                <a:sym typeface="Open Sans"/>
              </a:rPr>
              <a:t>Total signposts for Q3 - 53,065</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424300" y="504633"/>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b="1" i="0" u="none" strike="noStrike" cap="none">
                <a:solidFill>
                  <a:srgbClr val="004888"/>
                </a:solidFill>
                <a:latin typeface="Open Sans"/>
                <a:ea typeface="Open Sans"/>
                <a:cs typeface="Open Sans"/>
                <a:sym typeface="Open Sans"/>
              </a:rPr>
              <a:t>Referrals against volumes</a:t>
            </a:r>
            <a:r>
              <a:rPr lang="en-GB" sz="2400"/>
              <a:t> October 21 - December 22</a:t>
            </a:r>
            <a:endParaRPr sz="2400" b="1" i="0" u="none" strike="noStrike" cap="none">
              <a:solidFill>
                <a:srgbClr val="004888"/>
              </a:solidFill>
              <a:latin typeface="Open Sans"/>
              <a:ea typeface="Open Sans"/>
              <a:cs typeface="Open Sans"/>
              <a:sym typeface="Open Sans"/>
            </a:endParaRPr>
          </a:p>
        </p:txBody>
      </p:sp>
      <p:pic>
        <p:nvPicPr>
          <p:cNvPr id="247" name="Google Shape;247;p47" title="Chart"/>
          <p:cNvPicPr preferRelativeResize="0"/>
          <p:nvPr/>
        </p:nvPicPr>
        <p:blipFill>
          <a:blip r:embed="rId3">
            <a:alphaModFix/>
          </a:blip>
          <a:stretch>
            <a:fillRect/>
          </a:stretch>
        </p:blipFill>
        <p:spPr>
          <a:xfrm>
            <a:off x="1375688" y="1239808"/>
            <a:ext cx="6392616" cy="39527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457200" y="249758"/>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b="1" i="0" u="none" strike="noStrike" cap="none">
                <a:solidFill>
                  <a:srgbClr val="004888"/>
                </a:solidFill>
                <a:latin typeface="Open Sans"/>
                <a:ea typeface="Open Sans"/>
                <a:cs typeface="Open Sans"/>
                <a:sym typeface="Open Sans"/>
              </a:rPr>
              <a:t>Referral </a:t>
            </a:r>
            <a:r>
              <a:rPr lang="en-GB" sz="2400"/>
              <a:t>proportions</a:t>
            </a:r>
            <a:r>
              <a:rPr lang="en-GB" sz="2400" b="1" i="0" u="none" strike="noStrike" cap="none">
                <a:solidFill>
                  <a:srgbClr val="004888"/>
                </a:solidFill>
                <a:latin typeface="Open Sans"/>
                <a:ea typeface="Open Sans"/>
                <a:cs typeface="Open Sans"/>
                <a:sym typeface="Open Sans"/>
              </a:rPr>
              <a:t> </a:t>
            </a:r>
            <a:r>
              <a:rPr lang="en-GB" sz="2400"/>
              <a:t>October 21 - December 2022 </a:t>
            </a:r>
            <a:endParaRPr sz="2400"/>
          </a:p>
          <a:p>
            <a:pPr marL="0" marR="0" lvl="0" indent="0" algn="l" rtl="0">
              <a:lnSpc>
                <a:spcPct val="100000"/>
              </a:lnSpc>
              <a:spcBef>
                <a:spcPts val="0"/>
              </a:spcBef>
              <a:spcAft>
                <a:spcPts val="0"/>
              </a:spcAft>
              <a:buClr>
                <a:srgbClr val="004888"/>
              </a:buClr>
              <a:buSzPts val="1400"/>
              <a:buFont typeface="Open Sans"/>
              <a:buNone/>
            </a:pPr>
            <a:endParaRPr sz="2400"/>
          </a:p>
        </p:txBody>
      </p:sp>
      <p:pic>
        <p:nvPicPr>
          <p:cNvPr id="253" name="Google Shape;253;p48" title="Chart"/>
          <p:cNvPicPr preferRelativeResize="0"/>
          <p:nvPr/>
        </p:nvPicPr>
        <p:blipFill>
          <a:blip r:embed="rId3">
            <a:alphaModFix/>
          </a:blip>
          <a:stretch>
            <a:fillRect/>
          </a:stretch>
        </p:blipFill>
        <p:spPr>
          <a:xfrm>
            <a:off x="1084350" y="971208"/>
            <a:ext cx="6804813" cy="42076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457200" y="211558"/>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Agenda</a:t>
            </a:r>
            <a:endParaRPr sz="2400" b="1" i="0" u="none" strike="noStrike" cap="none">
              <a:solidFill>
                <a:srgbClr val="004888"/>
              </a:solidFill>
              <a:latin typeface="Open Sans"/>
              <a:ea typeface="Open Sans"/>
              <a:cs typeface="Open Sans"/>
              <a:sym typeface="Open Sans"/>
            </a:endParaRPr>
          </a:p>
        </p:txBody>
      </p:sp>
      <p:sp>
        <p:nvSpPr>
          <p:cNvPr id="137" name="Google Shape;137;p30"/>
          <p:cNvSpPr txBox="1"/>
          <p:nvPr/>
        </p:nvSpPr>
        <p:spPr>
          <a:xfrm>
            <a:off x="551250" y="761250"/>
            <a:ext cx="8495400" cy="4625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Welcome and Introductions</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Minutes from last meeting</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Consumer service Operations update</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Advice Direct Scotland Operations update</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EHU Operations update</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Break</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Supplier Spotlight  group discussion - supplier referral process and contingency</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Citizens Advice energy policy team update</a:t>
            </a:r>
            <a:endParaRPr sz="1800" dirty="0">
              <a:solidFill>
                <a:srgbClr val="1C4587"/>
              </a:solidFill>
              <a:latin typeface="Open Sans"/>
              <a:ea typeface="Open Sans"/>
              <a:cs typeface="Open Sans"/>
              <a:sym typeface="Open Sans"/>
            </a:endParaRPr>
          </a:p>
          <a:p>
            <a:pPr marL="457200" lvl="0" indent="-342900" algn="l" rtl="0">
              <a:lnSpc>
                <a:spcPct val="115000"/>
              </a:lnSpc>
              <a:spcBef>
                <a:spcPts val="0"/>
              </a:spcBef>
              <a:spcAft>
                <a:spcPts val="0"/>
              </a:spcAft>
              <a:buClr>
                <a:srgbClr val="1C4587"/>
              </a:buClr>
              <a:buSzPts val="1800"/>
              <a:buFont typeface="Open Sans"/>
              <a:buChar char="●"/>
            </a:pPr>
            <a:r>
              <a:rPr lang="en-GB" sz="1800" dirty="0">
                <a:solidFill>
                  <a:srgbClr val="1C4587"/>
                </a:solidFill>
                <a:latin typeface="Open Sans"/>
                <a:ea typeface="Open Sans"/>
                <a:cs typeface="Open Sans"/>
                <a:sym typeface="Open Sans"/>
              </a:rPr>
              <a:t>AOB</a:t>
            </a:r>
            <a:endParaRPr sz="1800" dirty="0">
              <a:solidFill>
                <a:srgbClr val="004888"/>
              </a:solidFill>
              <a:latin typeface="Open Sans"/>
              <a:ea typeface="Open Sans"/>
              <a:cs typeface="Open Sans"/>
              <a:sym typeface="Open Sans"/>
            </a:endParaRPr>
          </a:p>
          <a:p>
            <a:pPr marL="914400" lvl="0" indent="0" algn="l" rtl="0">
              <a:lnSpc>
                <a:spcPct val="130000"/>
              </a:lnSpc>
              <a:spcBef>
                <a:spcPts val="400"/>
              </a:spcBef>
              <a:spcAft>
                <a:spcPts val="0"/>
              </a:spcAft>
              <a:buNone/>
            </a:pPr>
            <a:endParaRPr sz="1800" dirty="0">
              <a:solidFill>
                <a:srgbClr val="004888"/>
              </a:solidFill>
              <a:latin typeface="Open Sans"/>
              <a:ea typeface="Open Sans"/>
              <a:cs typeface="Open Sans"/>
              <a:sym typeface="Open Sans"/>
            </a:endParaRPr>
          </a:p>
          <a:p>
            <a:pPr marL="914400" lvl="0" indent="0" algn="l" rtl="0">
              <a:lnSpc>
                <a:spcPct val="130000"/>
              </a:lnSpc>
              <a:spcBef>
                <a:spcPts val="400"/>
              </a:spcBef>
              <a:spcAft>
                <a:spcPts val="0"/>
              </a:spcAft>
              <a:buNone/>
            </a:pPr>
            <a:endParaRPr sz="1800" dirty="0">
              <a:solidFill>
                <a:srgbClr val="004888"/>
              </a:solidFill>
              <a:latin typeface="Open Sans"/>
              <a:ea typeface="Open Sans"/>
              <a:cs typeface="Open Sans"/>
              <a:sym typeface="Open Sans"/>
            </a:endParaRPr>
          </a:p>
          <a:p>
            <a:pPr marL="914400" marR="0" lvl="0" indent="0" algn="l" rtl="0">
              <a:lnSpc>
                <a:spcPct val="130000"/>
              </a:lnSpc>
              <a:spcBef>
                <a:spcPts val="400"/>
              </a:spcBef>
              <a:spcAft>
                <a:spcPts val="0"/>
              </a:spcAft>
              <a:buNone/>
            </a:pPr>
            <a:endParaRPr sz="1800" dirty="0">
              <a:solidFill>
                <a:srgbClr val="004888"/>
              </a:solidFill>
              <a:latin typeface="Open Sans"/>
              <a:ea typeface="Open Sans"/>
              <a:cs typeface="Open Sans"/>
              <a:sym typeface="Open Sans"/>
            </a:endParaRPr>
          </a:p>
          <a:p>
            <a:pPr marL="45720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45720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45720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p:txBody>
      </p:sp>
      <p:pic>
        <p:nvPicPr>
          <p:cNvPr id="138" name="Google Shape;138;p30"/>
          <p:cNvPicPr preferRelativeResize="0"/>
          <p:nvPr/>
        </p:nvPicPr>
        <p:blipFill>
          <a:blip r:embed="rId3">
            <a:alphaModFix/>
          </a:blip>
          <a:stretch>
            <a:fillRect/>
          </a:stretch>
        </p:blipFill>
        <p:spPr>
          <a:xfrm>
            <a:off x="1013150" y="4303875"/>
            <a:ext cx="1123950" cy="971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9"/>
          <p:cNvSpPr txBox="1">
            <a:spLocks noGrp="1"/>
          </p:cNvSpPr>
          <p:nvPr>
            <p:ph type="title"/>
          </p:nvPr>
        </p:nvSpPr>
        <p:spPr>
          <a:xfrm>
            <a:off x="343175" y="197308"/>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Looking ahead</a:t>
            </a:r>
            <a:endParaRPr sz="2400" b="1" i="0" u="none" strike="noStrike" cap="none">
              <a:solidFill>
                <a:srgbClr val="004888"/>
              </a:solidFill>
              <a:latin typeface="Open Sans"/>
              <a:ea typeface="Open Sans"/>
              <a:cs typeface="Open Sans"/>
              <a:sym typeface="Open Sans"/>
            </a:endParaRPr>
          </a:p>
        </p:txBody>
      </p:sp>
      <p:sp>
        <p:nvSpPr>
          <p:cNvPr id="259" name="Google Shape;259;p49"/>
          <p:cNvSpPr txBox="1"/>
          <p:nvPr/>
        </p:nvSpPr>
        <p:spPr>
          <a:xfrm>
            <a:off x="648600" y="700100"/>
            <a:ext cx="8495400" cy="4625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40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On January 18th we migrated to a new telephony platform</a:t>
            </a:r>
            <a:endParaRPr sz="1000" dirty="0">
              <a:solidFill>
                <a:srgbClr val="004888"/>
              </a:solidFill>
              <a:latin typeface="Open Sans"/>
              <a:ea typeface="Open Sans"/>
              <a:cs typeface="Open Sans"/>
              <a:sym typeface="Open Sans"/>
            </a:endParaRPr>
          </a:p>
          <a:p>
            <a:pPr marL="0" marR="0" lvl="0" indent="0" algn="l" rtl="0">
              <a:lnSpc>
                <a:spcPct val="100000"/>
              </a:lnSpc>
              <a:spcBef>
                <a:spcPts val="400"/>
              </a:spcBef>
              <a:spcAft>
                <a:spcPts val="0"/>
              </a:spcAft>
              <a:buNone/>
            </a:pPr>
            <a:endParaRPr sz="1000" dirty="0">
              <a:solidFill>
                <a:srgbClr val="004888"/>
              </a:solidFill>
              <a:latin typeface="Open Sans"/>
              <a:ea typeface="Open Sans"/>
              <a:cs typeface="Open Sans"/>
              <a:sym typeface="Open Sans"/>
            </a:endParaRPr>
          </a:p>
          <a:p>
            <a:pPr marL="457200" marR="0" lvl="0" indent="-342900" algn="l" rtl="0">
              <a:lnSpc>
                <a:spcPct val="100000"/>
              </a:lnSpc>
              <a:spcBef>
                <a:spcPts val="40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The local rate 0345 number for the consumer service will be decommissioned in the coming weeks. Our freephone number 0808 223 1133 remains fully operational</a:t>
            </a:r>
            <a:endParaRPr sz="1000" dirty="0">
              <a:solidFill>
                <a:srgbClr val="004888"/>
              </a:solidFill>
              <a:latin typeface="Open Sans"/>
              <a:ea typeface="Open Sans"/>
              <a:cs typeface="Open Sans"/>
              <a:sym typeface="Open Sans"/>
            </a:endParaRPr>
          </a:p>
          <a:p>
            <a:pPr marL="0" marR="0" lvl="0" indent="0" algn="l" rtl="0">
              <a:lnSpc>
                <a:spcPct val="100000"/>
              </a:lnSpc>
              <a:spcBef>
                <a:spcPts val="400"/>
              </a:spcBef>
              <a:spcAft>
                <a:spcPts val="0"/>
              </a:spcAft>
              <a:buNone/>
            </a:pPr>
            <a:endParaRPr sz="1000" dirty="0">
              <a:solidFill>
                <a:srgbClr val="004888"/>
              </a:solidFill>
              <a:latin typeface="Open Sans"/>
              <a:ea typeface="Open Sans"/>
              <a:cs typeface="Open Sans"/>
              <a:sym typeface="Open Sans"/>
            </a:endParaRPr>
          </a:p>
          <a:p>
            <a:pPr marL="457200" marR="0" lvl="0" indent="-342900" algn="l" rtl="0">
              <a:lnSpc>
                <a:spcPct val="100000"/>
              </a:lnSpc>
              <a:spcBef>
                <a:spcPts val="40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With our extra resource we have answered 39.2% more demand, compared to back in October, when we didn’t have the new advisers on the phones. We expect this figure to increase as new advisers settle in more. </a:t>
            </a:r>
            <a:endParaRPr sz="1000" dirty="0">
              <a:solidFill>
                <a:srgbClr val="004888"/>
              </a:solidFill>
              <a:latin typeface="Open Sans"/>
              <a:ea typeface="Open Sans"/>
              <a:cs typeface="Open Sans"/>
              <a:sym typeface="Open Sans"/>
            </a:endParaRPr>
          </a:p>
          <a:p>
            <a:pPr marL="457200" marR="0" lvl="0" indent="-342900" algn="l" rtl="0">
              <a:lnSpc>
                <a:spcPct val="100000"/>
              </a:lnSpc>
              <a:spcBef>
                <a:spcPts val="40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Continuing to review referral contact information - please get in touch if you want to ensure yours is up to date</a:t>
            </a:r>
            <a:endParaRPr sz="1000" dirty="0">
              <a:solidFill>
                <a:srgbClr val="004888"/>
              </a:solidFill>
              <a:latin typeface="Open Sans"/>
              <a:ea typeface="Open Sans"/>
              <a:cs typeface="Open Sans"/>
              <a:sym typeface="Open Sans"/>
            </a:endParaRPr>
          </a:p>
          <a:p>
            <a:pPr marL="0" marR="0" lvl="0" indent="0" algn="l" rtl="0">
              <a:lnSpc>
                <a:spcPct val="100000"/>
              </a:lnSpc>
              <a:spcBef>
                <a:spcPts val="400"/>
              </a:spcBef>
              <a:spcAft>
                <a:spcPts val="0"/>
              </a:spcAft>
              <a:buNone/>
            </a:pPr>
            <a:endParaRPr sz="1000" dirty="0">
              <a:solidFill>
                <a:srgbClr val="004888"/>
              </a:solidFill>
              <a:latin typeface="Open Sans"/>
              <a:ea typeface="Open Sans"/>
              <a:cs typeface="Open Sans"/>
              <a:sym typeface="Open Sans"/>
            </a:endParaRPr>
          </a:p>
          <a:p>
            <a:pPr marL="0" marR="0" lvl="0" indent="0" algn="l" rtl="0">
              <a:lnSpc>
                <a:spcPct val="100000"/>
              </a:lnSpc>
              <a:spcBef>
                <a:spcPts val="400"/>
              </a:spcBef>
              <a:spcAft>
                <a:spcPts val="0"/>
              </a:spcAft>
              <a:buNone/>
            </a:pPr>
            <a:endParaRPr sz="1800" dirty="0">
              <a:solidFill>
                <a:srgbClr val="004888"/>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3"/>
        <p:cNvGrpSpPr/>
        <p:nvPr/>
      </p:nvGrpSpPr>
      <p:grpSpPr>
        <a:xfrm>
          <a:off x="0" y="0"/>
          <a:ext cx="0" cy="0"/>
          <a:chOff x="0" y="0"/>
          <a:chExt cx="0" cy="0"/>
        </a:xfrm>
      </p:grpSpPr>
      <p:sp>
        <p:nvSpPr>
          <p:cNvPr id="264" name="Google Shape;264;p50"/>
          <p:cNvSpPr txBox="1">
            <a:spLocks noGrp="1"/>
          </p:cNvSpPr>
          <p:nvPr>
            <p:ph type="subTitle" idx="1"/>
          </p:nvPr>
        </p:nvSpPr>
        <p:spPr>
          <a:xfrm>
            <a:off x="203112" y="2777642"/>
            <a:ext cx="6657900" cy="1136700"/>
          </a:xfrm>
          <a:prstGeom prst="rect">
            <a:avLst/>
          </a:prstGeom>
          <a:noFill/>
          <a:ln>
            <a:noFill/>
          </a:ln>
        </p:spPr>
        <p:txBody>
          <a:bodyPr spcFirstLastPara="1" wrap="square" lIns="91425" tIns="91425" rIns="91425" bIns="91425" anchor="b"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000" b="0" i="0" u="none" strike="noStrike" cap="none">
                <a:solidFill>
                  <a:srgbClr val="004888"/>
                </a:solidFill>
                <a:latin typeface="Open Sans"/>
                <a:ea typeface="Open Sans"/>
                <a:cs typeface="Open Sans"/>
                <a:sym typeface="Open Sans"/>
              </a:rPr>
              <a:t>Presented by: </a:t>
            </a:r>
            <a:r>
              <a:rPr lang="en-GB" b="1"/>
              <a:t>Leanne Dullard </a:t>
            </a:r>
            <a:endParaRPr sz="2000" b="1" i="0" u="none" strike="noStrike" cap="none">
              <a:solidFill>
                <a:srgbClr val="004888"/>
              </a:solidFill>
              <a:latin typeface="Open Sans"/>
              <a:ea typeface="Open Sans"/>
              <a:cs typeface="Open Sans"/>
              <a:sym typeface="Open Sans"/>
            </a:endParaRPr>
          </a:p>
          <a:p>
            <a:pPr marL="0" marR="0" lvl="0" indent="0" algn="l" rtl="0">
              <a:lnSpc>
                <a:spcPct val="100000"/>
              </a:lnSpc>
              <a:spcBef>
                <a:spcPts val="0"/>
              </a:spcBef>
              <a:spcAft>
                <a:spcPts val="0"/>
              </a:spcAft>
              <a:buClr>
                <a:srgbClr val="004888"/>
              </a:buClr>
              <a:buSzPts val="1400"/>
              <a:buFont typeface="Open Sans"/>
              <a:buNone/>
            </a:pPr>
            <a:r>
              <a:rPr lang="en-GB" sz="2000" b="0" i="0" u="none" strike="noStrike" cap="none">
                <a:solidFill>
                  <a:srgbClr val="004888"/>
                </a:solidFill>
                <a:latin typeface="Open Sans"/>
                <a:ea typeface="Open Sans"/>
                <a:cs typeface="Open Sans"/>
                <a:sym typeface="Open Sans"/>
              </a:rPr>
              <a:t>Date: </a:t>
            </a:r>
            <a:r>
              <a:rPr lang="en-GB" b="1"/>
              <a:t>22 February 2023</a:t>
            </a:r>
            <a:endParaRPr sz="2000" b="1" i="0" u="none" strike="noStrike" cap="none">
              <a:solidFill>
                <a:srgbClr val="004888"/>
              </a:solidFill>
              <a:latin typeface="Open Sans"/>
              <a:ea typeface="Open Sans"/>
              <a:cs typeface="Open Sans"/>
              <a:sym typeface="Open Sans"/>
            </a:endParaRPr>
          </a:p>
        </p:txBody>
      </p:sp>
      <p:pic>
        <p:nvPicPr>
          <p:cNvPr id="265" name="Google Shape;265;p50"/>
          <p:cNvPicPr preferRelativeResize="0"/>
          <p:nvPr/>
        </p:nvPicPr>
        <p:blipFill rotWithShape="1">
          <a:blip r:embed="rId3">
            <a:alphaModFix/>
          </a:blip>
          <a:srcRect/>
          <a:stretch/>
        </p:blipFill>
        <p:spPr>
          <a:xfrm>
            <a:off x="5868144" y="892175"/>
            <a:ext cx="3859213" cy="4822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51"/>
          <p:cNvSpPr txBox="1">
            <a:spLocks noGrp="1"/>
          </p:cNvSpPr>
          <p:nvPr>
            <p:ph type="ctrTitle"/>
          </p:nvPr>
        </p:nvSpPr>
        <p:spPr>
          <a:xfrm>
            <a:off x="435450" y="199400"/>
            <a:ext cx="7728000" cy="31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Advice Direct Scotland</a:t>
            </a:r>
            <a:endParaRPr sz="3600">
              <a:solidFill>
                <a:srgbClr val="FFFFFF"/>
              </a:solidFill>
            </a:endParaRPr>
          </a:p>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Operational update</a:t>
            </a:r>
            <a:endParaRPr sz="3600">
              <a:solidFill>
                <a:srgbClr val="FFFFFF"/>
              </a:solidFill>
            </a:endParaRPr>
          </a:p>
          <a:p>
            <a:pPr marL="0" marR="0" lvl="0" indent="0" algn="l" rtl="0">
              <a:lnSpc>
                <a:spcPct val="100000"/>
              </a:lnSpc>
              <a:spcBef>
                <a:spcPts val="0"/>
              </a:spcBef>
              <a:spcAft>
                <a:spcPts val="0"/>
              </a:spcAft>
              <a:buClr>
                <a:srgbClr val="FCBB69"/>
              </a:buClr>
              <a:buSzPts val="1400"/>
              <a:buFont typeface="Open Sans"/>
              <a:buNone/>
            </a:pPr>
            <a:endParaRPr sz="3600" b="1" i="0" u="none" strike="noStrike" cap="none">
              <a:solidFill>
                <a:srgbClr val="FCBB69"/>
              </a:solidFill>
              <a:latin typeface="Open Sans"/>
              <a:ea typeface="Open Sans"/>
              <a:cs typeface="Open Sans"/>
              <a:sym typeface="Open Sans"/>
            </a:endParaRPr>
          </a:p>
        </p:txBody>
      </p:sp>
      <p:pic>
        <p:nvPicPr>
          <p:cNvPr id="271" name="Google Shape;271;p51"/>
          <p:cNvPicPr preferRelativeResize="0"/>
          <p:nvPr/>
        </p:nvPicPr>
        <p:blipFill rotWithShape="1">
          <a:blip r:embed="rId3">
            <a:alphaModFix/>
          </a:blip>
          <a:srcRect l="20654" t="8814" r="24412" b="10246"/>
          <a:stretch/>
        </p:blipFill>
        <p:spPr>
          <a:xfrm>
            <a:off x="1160050" y="4219575"/>
            <a:ext cx="1228299" cy="983625"/>
          </a:xfrm>
          <a:prstGeom prst="rect">
            <a:avLst/>
          </a:prstGeom>
          <a:noFill/>
          <a:ln>
            <a:noFill/>
          </a:ln>
          <a:effectLst>
            <a:outerShdw dist="19050" dir="5400000" algn="bl" rotWithShape="0">
              <a:srgbClr val="F6B26B">
                <a:alpha val="50000"/>
              </a:srgbClr>
            </a:outerShdw>
          </a:effectLst>
        </p:spPr>
      </p:pic>
      <p:sp>
        <p:nvSpPr>
          <p:cNvPr id="272" name="Google Shape;272;p51"/>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r>
              <a:rPr lang="en-GB" sz="2200"/>
              <a:t>Hazel Knowles</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947406-B1B0-FAC0-50FD-F44473D14F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85750"/>
            <a:ext cx="9144000" cy="5143500"/>
          </a:xfrm>
          <a:prstGeom prst="rect">
            <a:avLst/>
          </a:prstGeom>
        </p:spPr>
      </p:pic>
    </p:spTree>
    <p:extLst>
      <p:ext uri="{BB962C8B-B14F-4D97-AF65-F5344CB8AC3E}">
        <p14:creationId xmlns:p14="http://schemas.microsoft.com/office/powerpoint/2010/main" val="856103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178CA1D-66DB-9EA4-E3D7-975AB0584E1A}"/>
              </a:ext>
            </a:extLst>
          </p:cNvPr>
          <p:cNvSpPr txBox="1"/>
          <p:nvPr/>
        </p:nvSpPr>
        <p:spPr>
          <a:xfrm>
            <a:off x="2613475" y="424668"/>
            <a:ext cx="391705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pPr>
            <a:r>
              <a:rPr lang="en-GB" sz="2400" b="1">
                <a:solidFill>
                  <a:srgbClr val="008037"/>
                </a:solidFill>
                <a:latin typeface="Calibri" panose="020F0502020204030204"/>
              </a:rPr>
              <a:t>Volume vs Forecast by month</a:t>
            </a:r>
          </a:p>
        </p:txBody>
      </p:sp>
      <p:graphicFrame>
        <p:nvGraphicFramePr>
          <p:cNvPr id="6" name="Chart 5">
            <a:extLst>
              <a:ext uri="{FF2B5EF4-FFF2-40B4-BE49-F238E27FC236}">
                <a16:creationId xmlns:a16="http://schemas.microsoft.com/office/drawing/2014/main" id="{8564D305-C258-1E18-1026-0666153431DD}"/>
              </a:ext>
            </a:extLst>
          </p:cNvPr>
          <p:cNvGraphicFramePr>
            <a:graphicFrameLocks/>
          </p:cNvGraphicFramePr>
          <p:nvPr>
            <p:extLst/>
          </p:nvPr>
        </p:nvGraphicFramePr>
        <p:xfrm>
          <a:off x="1395805" y="1002168"/>
          <a:ext cx="6352391" cy="342931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 picture containing diagram&#10;&#10;Description automatically generated">
            <a:extLst>
              <a:ext uri="{FF2B5EF4-FFF2-40B4-BE49-F238E27FC236}">
                <a16:creationId xmlns:a16="http://schemas.microsoft.com/office/drawing/2014/main" id="{9A410457-9679-0461-8293-9931CA7D8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340843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50C96-A97C-8042-E641-6EF7ED259325}"/>
              </a:ext>
            </a:extLst>
          </p:cNvPr>
          <p:cNvSpPr txBox="1"/>
          <p:nvPr/>
        </p:nvSpPr>
        <p:spPr>
          <a:xfrm>
            <a:off x="2382981" y="865762"/>
            <a:ext cx="4378037" cy="415498"/>
          </a:xfrm>
          <a:prstGeom prst="rect">
            <a:avLst/>
          </a:prstGeom>
          <a:noFill/>
        </p:spPr>
        <p:txBody>
          <a:bodyPr wrap="square" rtlCol="0">
            <a:spAutoFit/>
          </a:bodyPr>
          <a:lstStyle/>
          <a:p>
            <a:pPr algn="ctr" defTabSz="685800">
              <a:buClrTx/>
            </a:pPr>
            <a:r>
              <a:rPr lang="en-GB" sz="2100" b="1" kern="1200">
                <a:solidFill>
                  <a:srgbClr val="008037"/>
                </a:solidFill>
                <a:latin typeface="Calibri" panose="020F0502020204030204"/>
                <a:ea typeface="+mn-ea"/>
                <a:cs typeface="+mn-cs"/>
              </a:rPr>
              <a:t>Service Development</a:t>
            </a:r>
          </a:p>
        </p:txBody>
      </p:sp>
      <p:pic>
        <p:nvPicPr>
          <p:cNvPr id="6" name="Graphic 5" descr="Speaker phone outline">
            <a:extLst>
              <a:ext uri="{FF2B5EF4-FFF2-40B4-BE49-F238E27FC236}">
                <a16:creationId xmlns:a16="http://schemas.microsoft.com/office/drawing/2014/main" id="{F5D80F59-39A7-0B8C-733A-56AA727168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2244" y="1838190"/>
            <a:ext cx="1063337" cy="1019310"/>
          </a:xfrm>
          <a:prstGeom prst="rect">
            <a:avLst/>
          </a:prstGeom>
        </p:spPr>
      </p:pic>
      <p:pic>
        <p:nvPicPr>
          <p:cNvPr id="8" name="Graphic 7" descr="Robot outline">
            <a:extLst>
              <a:ext uri="{FF2B5EF4-FFF2-40B4-BE49-F238E27FC236}">
                <a16:creationId xmlns:a16="http://schemas.microsoft.com/office/drawing/2014/main" id="{C61E2551-A6B4-76B6-0A15-85036BC7FB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98947" y="1838190"/>
            <a:ext cx="1063337" cy="1019310"/>
          </a:xfrm>
          <a:prstGeom prst="rect">
            <a:avLst/>
          </a:prstGeom>
        </p:spPr>
      </p:pic>
      <p:sp>
        <p:nvSpPr>
          <p:cNvPr id="11" name="TextBox 10">
            <a:extLst>
              <a:ext uri="{FF2B5EF4-FFF2-40B4-BE49-F238E27FC236}">
                <a16:creationId xmlns:a16="http://schemas.microsoft.com/office/drawing/2014/main" id="{D754344D-7C3C-CDCD-4050-82119C0BC992}"/>
              </a:ext>
            </a:extLst>
          </p:cNvPr>
          <p:cNvSpPr txBox="1"/>
          <p:nvPr/>
        </p:nvSpPr>
        <p:spPr>
          <a:xfrm>
            <a:off x="1335772" y="3084446"/>
            <a:ext cx="2059549" cy="646331"/>
          </a:xfrm>
          <a:prstGeom prst="rect">
            <a:avLst/>
          </a:prstGeom>
          <a:noFill/>
        </p:spPr>
        <p:txBody>
          <a:bodyPr wrap="square" rtlCol="0">
            <a:spAutoFit/>
          </a:bodyPr>
          <a:lstStyle/>
          <a:p>
            <a:pPr algn="ctr" defTabSz="685800">
              <a:buClrTx/>
            </a:pPr>
            <a:r>
              <a:rPr lang="en-GB" sz="1800" b="1" kern="1200">
                <a:solidFill>
                  <a:srgbClr val="008037"/>
                </a:solidFill>
                <a:latin typeface="Calibri" panose="020F0502020204030204"/>
                <a:ea typeface="+mn-ea"/>
                <a:cs typeface="+mn-cs"/>
              </a:rPr>
              <a:t>Speech Recognition Software</a:t>
            </a:r>
          </a:p>
        </p:txBody>
      </p:sp>
      <p:sp>
        <p:nvSpPr>
          <p:cNvPr id="12" name="TextBox 11">
            <a:extLst>
              <a:ext uri="{FF2B5EF4-FFF2-40B4-BE49-F238E27FC236}">
                <a16:creationId xmlns:a16="http://schemas.microsoft.com/office/drawing/2014/main" id="{557219A0-A71C-ABD8-F297-AFBEE023C7F7}"/>
              </a:ext>
            </a:extLst>
          </p:cNvPr>
          <p:cNvSpPr txBox="1"/>
          <p:nvPr/>
        </p:nvSpPr>
        <p:spPr>
          <a:xfrm>
            <a:off x="3910180" y="3119070"/>
            <a:ext cx="1440872" cy="646331"/>
          </a:xfrm>
          <a:prstGeom prst="rect">
            <a:avLst/>
          </a:prstGeom>
          <a:noFill/>
        </p:spPr>
        <p:txBody>
          <a:bodyPr wrap="square" rtlCol="0">
            <a:spAutoFit/>
          </a:bodyPr>
          <a:lstStyle/>
          <a:p>
            <a:pPr algn="ctr" defTabSz="685800">
              <a:buClrTx/>
            </a:pPr>
            <a:r>
              <a:rPr lang="en-GB" sz="1800" b="1" kern="1200">
                <a:solidFill>
                  <a:srgbClr val="008037"/>
                </a:solidFill>
                <a:latin typeface="Calibri" panose="020F0502020204030204"/>
                <a:ea typeface="+mn-ea"/>
                <a:cs typeface="+mn-cs"/>
              </a:rPr>
              <a:t>24/7 Energy Bot Service</a:t>
            </a:r>
          </a:p>
        </p:txBody>
      </p:sp>
      <p:sp>
        <p:nvSpPr>
          <p:cNvPr id="13" name="TextBox 12">
            <a:extLst>
              <a:ext uri="{FF2B5EF4-FFF2-40B4-BE49-F238E27FC236}">
                <a16:creationId xmlns:a16="http://schemas.microsoft.com/office/drawing/2014/main" id="{3BEBC94E-1ABD-03BE-AD04-7D9FFF44AD5B}"/>
              </a:ext>
            </a:extLst>
          </p:cNvPr>
          <p:cNvSpPr txBox="1"/>
          <p:nvPr/>
        </p:nvSpPr>
        <p:spPr>
          <a:xfrm>
            <a:off x="6000145" y="3084446"/>
            <a:ext cx="1621592" cy="369332"/>
          </a:xfrm>
          <a:prstGeom prst="rect">
            <a:avLst/>
          </a:prstGeom>
          <a:noFill/>
        </p:spPr>
        <p:txBody>
          <a:bodyPr wrap="square" rtlCol="0">
            <a:spAutoFit/>
          </a:bodyPr>
          <a:lstStyle/>
          <a:p>
            <a:pPr algn="ctr" defTabSz="685800">
              <a:buClrTx/>
            </a:pPr>
            <a:r>
              <a:rPr lang="en-GB" sz="1800" b="1" kern="1200">
                <a:solidFill>
                  <a:srgbClr val="008037"/>
                </a:solidFill>
                <a:latin typeface="Calibri" panose="020F0502020204030204"/>
                <a:ea typeface="+mn-ea"/>
                <a:cs typeface="+mn-cs"/>
              </a:rPr>
              <a:t>Accessibility</a:t>
            </a:r>
            <a:r>
              <a:rPr lang="en-GB" sz="1350" b="1" kern="1200">
                <a:solidFill>
                  <a:srgbClr val="008037"/>
                </a:solidFill>
                <a:latin typeface="Calibri" panose="020F0502020204030204"/>
                <a:ea typeface="+mn-ea"/>
                <a:cs typeface="+mn-cs"/>
              </a:rPr>
              <a:t> </a:t>
            </a:r>
          </a:p>
        </p:txBody>
      </p:sp>
      <p:pic>
        <p:nvPicPr>
          <p:cNvPr id="15" name="Graphic 14" descr="Door Open outline">
            <a:extLst>
              <a:ext uri="{FF2B5EF4-FFF2-40B4-BE49-F238E27FC236}">
                <a16:creationId xmlns:a16="http://schemas.microsoft.com/office/drawing/2014/main" id="{EB7EE068-372D-4697-A439-8BC9BAC6CE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5651" y="1838191"/>
            <a:ext cx="1010582" cy="1019309"/>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42348324-8500-5CC6-2085-21F91F5A1D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3206263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025411A-0902-9AE4-11A4-D940388ECB33}"/>
              </a:ext>
            </a:extLst>
          </p:cNvPr>
          <p:cNvGraphicFramePr>
            <a:graphicFrameLocks/>
          </p:cNvGraphicFramePr>
          <p:nvPr>
            <p:extLst/>
          </p:nvPr>
        </p:nvGraphicFramePr>
        <p:xfrm>
          <a:off x="1198684" y="897556"/>
          <a:ext cx="6746633" cy="34231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186272A3-15F3-5F61-5E05-AB1543F83D8B}"/>
              </a:ext>
            </a:extLst>
          </p:cNvPr>
          <p:cNvSpPr txBox="1"/>
          <p:nvPr/>
        </p:nvSpPr>
        <p:spPr>
          <a:xfrm>
            <a:off x="2209800" y="458975"/>
            <a:ext cx="467677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pPr>
            <a:r>
              <a:rPr lang="en-GB" sz="2400" b="1" dirty="0">
                <a:solidFill>
                  <a:srgbClr val="008037"/>
                </a:solidFill>
                <a:latin typeface="Calibri" panose="020F0502020204030204"/>
              </a:rPr>
              <a:t>Enquiries By Contact Type</a:t>
            </a:r>
          </a:p>
        </p:txBody>
      </p:sp>
      <p:pic>
        <p:nvPicPr>
          <p:cNvPr id="4" name="Picture 3" descr="A picture containing diagram&#10;&#10;Description automatically generated">
            <a:extLst>
              <a:ext uri="{FF2B5EF4-FFF2-40B4-BE49-F238E27FC236}">
                <a16:creationId xmlns:a16="http://schemas.microsoft.com/office/drawing/2014/main" id="{EB774287-1321-DBD1-44ED-80D9E62B9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3356996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1DB2BB-157A-4402-A26D-3993D65F1322}"/>
              </a:ext>
              <a:ext uri="{147F2762-F138-4A5C-976F-8EAC2B608ADB}">
                <a16:predDERef xmlns:a16="http://schemas.microsoft.com/office/drawing/2014/main" pred="{DEB0573F-AB9E-4757-B76F-E099C6D00F8D}"/>
              </a:ext>
            </a:extLst>
          </p:cNvPr>
          <p:cNvGraphicFramePr>
            <a:graphicFrameLocks/>
          </p:cNvGraphicFramePr>
          <p:nvPr>
            <p:extLst>
              <p:ext uri="{D42A27DB-BD31-4B8C-83A1-F6EECF244321}">
                <p14:modId xmlns:p14="http://schemas.microsoft.com/office/powerpoint/2010/main" val="4210140228"/>
              </p:ext>
            </p:extLst>
          </p:nvPr>
        </p:nvGraphicFramePr>
        <p:xfrm>
          <a:off x="1249282" y="873788"/>
          <a:ext cx="6972300" cy="33050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AE475611-1FC7-4A73-4D7F-1D0E70F7DE74}"/>
              </a:ext>
            </a:extLst>
          </p:cNvPr>
          <p:cNvSpPr txBox="1"/>
          <p:nvPr/>
        </p:nvSpPr>
        <p:spPr>
          <a:xfrm>
            <a:off x="4034206" y="435207"/>
            <a:ext cx="140245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pPr>
            <a:r>
              <a:rPr lang="en-GB" sz="2400" b="1">
                <a:solidFill>
                  <a:srgbClr val="008037"/>
                </a:solidFill>
                <a:latin typeface="Calibri" panose="020F0502020204030204"/>
              </a:rPr>
              <a:t>Referrals</a:t>
            </a:r>
          </a:p>
        </p:txBody>
      </p:sp>
      <p:pic>
        <p:nvPicPr>
          <p:cNvPr id="4" name="Picture 3" descr="A picture containing diagram&#10;&#10;Description automatically generated">
            <a:extLst>
              <a:ext uri="{FF2B5EF4-FFF2-40B4-BE49-F238E27FC236}">
                <a16:creationId xmlns:a16="http://schemas.microsoft.com/office/drawing/2014/main" id="{3CDB3CC1-92D0-18BB-BB88-FDEF3673B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648513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C84497EB-398E-E335-4B69-40DB64F450CC}"/>
              </a:ext>
            </a:extLst>
          </p:cNvPr>
          <p:cNvSpPr txBox="1"/>
          <p:nvPr/>
        </p:nvSpPr>
        <p:spPr>
          <a:xfrm>
            <a:off x="3387198" y="458975"/>
            <a:ext cx="236960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pPr>
            <a:r>
              <a:rPr lang="en-GB" sz="2400" b="1">
                <a:solidFill>
                  <a:srgbClr val="008037"/>
                </a:solidFill>
                <a:latin typeface="Calibri" panose="020F0502020204030204"/>
              </a:rPr>
              <a:t>Repeat Contacts</a:t>
            </a:r>
          </a:p>
        </p:txBody>
      </p:sp>
      <p:pic>
        <p:nvPicPr>
          <p:cNvPr id="2" name="Picture 1" descr="A picture containing diagram&#10;&#10;Description automatically generated">
            <a:extLst>
              <a:ext uri="{FF2B5EF4-FFF2-40B4-BE49-F238E27FC236}">
                <a16:creationId xmlns:a16="http://schemas.microsoft.com/office/drawing/2014/main" id="{E90E4058-CCD1-520D-5EFD-B3A8A72DE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pic>
        <p:nvPicPr>
          <p:cNvPr id="4" name="Picture 3">
            <a:extLst>
              <a:ext uri="{FF2B5EF4-FFF2-40B4-BE49-F238E27FC236}">
                <a16:creationId xmlns:a16="http://schemas.microsoft.com/office/drawing/2014/main" id="{D49F64DA-3AE1-45FE-8707-1E1C2CCAD094}"/>
              </a:ext>
            </a:extLst>
          </p:cNvPr>
          <p:cNvPicPr>
            <a:picLocks noChangeAspect="1"/>
          </p:cNvPicPr>
          <p:nvPr/>
        </p:nvPicPr>
        <p:blipFill>
          <a:blip r:embed="rId3"/>
          <a:stretch>
            <a:fillRect/>
          </a:stretch>
        </p:blipFill>
        <p:spPr>
          <a:xfrm>
            <a:off x="1237844" y="920640"/>
            <a:ext cx="6548437" cy="3122667"/>
          </a:xfrm>
          <a:prstGeom prst="rect">
            <a:avLst/>
          </a:prstGeom>
        </p:spPr>
      </p:pic>
      <p:pic>
        <p:nvPicPr>
          <p:cNvPr id="6" name="Picture 5">
            <a:extLst>
              <a:ext uri="{FF2B5EF4-FFF2-40B4-BE49-F238E27FC236}">
                <a16:creationId xmlns:a16="http://schemas.microsoft.com/office/drawing/2014/main" id="{0F1A2695-02E8-4701-82B3-86CAE3C731E4}"/>
              </a:ext>
            </a:extLst>
          </p:cNvPr>
          <p:cNvPicPr>
            <a:picLocks noChangeAspect="1"/>
          </p:cNvPicPr>
          <p:nvPr/>
        </p:nvPicPr>
        <p:blipFill>
          <a:blip r:embed="rId4"/>
          <a:stretch>
            <a:fillRect/>
          </a:stretch>
        </p:blipFill>
        <p:spPr>
          <a:xfrm>
            <a:off x="3033712" y="4150491"/>
            <a:ext cx="3076575" cy="390525"/>
          </a:xfrm>
          <a:prstGeom prst="rect">
            <a:avLst/>
          </a:prstGeom>
        </p:spPr>
      </p:pic>
    </p:spTree>
    <p:extLst>
      <p:ext uri="{BB962C8B-B14F-4D97-AF65-F5344CB8AC3E}">
        <p14:creationId xmlns:p14="http://schemas.microsoft.com/office/powerpoint/2010/main" val="426537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F570BE6-E3F3-0C99-EFF2-C80D9FAB9A57}"/>
              </a:ext>
            </a:extLst>
          </p:cNvPr>
          <p:cNvGraphicFramePr>
            <a:graphicFrameLocks/>
          </p:cNvGraphicFramePr>
          <p:nvPr>
            <p:extLst/>
          </p:nvPr>
        </p:nvGraphicFramePr>
        <p:xfrm>
          <a:off x="1225061" y="924658"/>
          <a:ext cx="6693878" cy="33176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B039D8B-1CA2-A448-12EB-A26D74F78849}"/>
              </a:ext>
            </a:extLst>
          </p:cNvPr>
          <p:cNvSpPr txBox="1"/>
          <p:nvPr/>
        </p:nvSpPr>
        <p:spPr>
          <a:xfrm>
            <a:off x="3237035" y="532243"/>
            <a:ext cx="2669931" cy="415498"/>
          </a:xfrm>
          <a:prstGeom prst="rect">
            <a:avLst/>
          </a:prstGeom>
          <a:noFill/>
        </p:spPr>
        <p:txBody>
          <a:bodyPr wrap="square" rtlCol="0">
            <a:spAutoFit/>
          </a:bodyPr>
          <a:lstStyle/>
          <a:p>
            <a:pPr algn="ctr" defTabSz="685800">
              <a:buClrTx/>
            </a:pPr>
            <a:r>
              <a:rPr lang="en-GB" sz="2100" b="1" kern="1200">
                <a:solidFill>
                  <a:srgbClr val="008037"/>
                </a:solidFill>
                <a:latin typeface="Calibri" panose="020F0502020204030204"/>
                <a:ea typeface="+mn-ea"/>
                <a:cs typeface="+mn-cs"/>
              </a:rPr>
              <a:t>Live Supplier Referrals</a:t>
            </a:r>
          </a:p>
        </p:txBody>
      </p:sp>
      <p:pic>
        <p:nvPicPr>
          <p:cNvPr id="2" name="Picture 1" descr="A picture containing diagram&#10;&#10;Description automatically generated">
            <a:extLst>
              <a:ext uri="{FF2B5EF4-FFF2-40B4-BE49-F238E27FC236}">
                <a16:creationId xmlns:a16="http://schemas.microsoft.com/office/drawing/2014/main" id="{542F7877-2A3A-14B1-83B3-C04557FA0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86520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1"/>
          <p:cNvSpPr txBox="1">
            <a:spLocks noGrp="1"/>
          </p:cNvSpPr>
          <p:nvPr>
            <p:ph type="ctrTitle"/>
          </p:nvPr>
        </p:nvSpPr>
        <p:spPr>
          <a:xfrm>
            <a:off x="435450" y="199400"/>
            <a:ext cx="7728000" cy="31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Actions</a:t>
            </a:r>
            <a:endParaRPr/>
          </a:p>
          <a:p>
            <a:pPr marL="0" marR="0" lvl="0" indent="0" algn="l" rtl="0">
              <a:lnSpc>
                <a:spcPct val="100000"/>
              </a:lnSpc>
              <a:spcBef>
                <a:spcPts val="0"/>
              </a:spcBef>
              <a:spcAft>
                <a:spcPts val="0"/>
              </a:spcAft>
              <a:buClr>
                <a:srgbClr val="FCBB69"/>
              </a:buClr>
              <a:buSzPts val="1400"/>
              <a:buFont typeface="Open Sans"/>
              <a:buNone/>
            </a:pPr>
            <a:endParaRPr sz="3600" b="1" i="0" u="none" strike="noStrike" cap="none">
              <a:solidFill>
                <a:srgbClr val="FCBB69"/>
              </a:solidFill>
              <a:latin typeface="Open Sans"/>
              <a:ea typeface="Open Sans"/>
              <a:cs typeface="Open Sans"/>
              <a:sym typeface="Open Sans"/>
            </a:endParaRPr>
          </a:p>
        </p:txBody>
      </p:sp>
      <p:pic>
        <p:nvPicPr>
          <p:cNvPr id="144" name="Google Shape;144;p31"/>
          <p:cNvPicPr preferRelativeResize="0"/>
          <p:nvPr/>
        </p:nvPicPr>
        <p:blipFill rotWithShape="1">
          <a:blip r:embed="rId3">
            <a:alphaModFix/>
          </a:blip>
          <a:srcRect l="20654" t="8814" r="24412" b="10246"/>
          <a:stretch/>
        </p:blipFill>
        <p:spPr>
          <a:xfrm>
            <a:off x="1160050" y="4219575"/>
            <a:ext cx="1228299" cy="983625"/>
          </a:xfrm>
          <a:prstGeom prst="rect">
            <a:avLst/>
          </a:prstGeom>
          <a:noFill/>
          <a:ln>
            <a:noFill/>
          </a:ln>
          <a:effectLst>
            <a:outerShdw dist="19050" dir="5400000" algn="bl" rotWithShape="0">
              <a:srgbClr val="F6B26B">
                <a:alpha val="50000"/>
              </a:srgbClr>
            </a:outerShdw>
          </a:effectLst>
        </p:spPr>
      </p:pic>
      <p:sp>
        <p:nvSpPr>
          <p:cNvPr id="145" name="Google Shape;145;p31"/>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r>
              <a:rPr lang="en-GB" sz="2200"/>
              <a:t>Suzi Cassie</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EF1CD93-8861-AB48-7D28-0B87D317E561}"/>
              </a:ext>
            </a:extLst>
          </p:cNvPr>
          <p:cNvGraphicFramePr>
            <a:graphicFrameLocks/>
          </p:cNvGraphicFramePr>
          <p:nvPr>
            <p:extLst>
              <p:ext uri="{D42A27DB-BD31-4B8C-83A1-F6EECF244321}">
                <p14:modId xmlns:p14="http://schemas.microsoft.com/office/powerpoint/2010/main" val="2790859365"/>
              </p:ext>
            </p:extLst>
          </p:nvPr>
        </p:nvGraphicFramePr>
        <p:xfrm>
          <a:off x="1884828" y="985577"/>
          <a:ext cx="8976199" cy="38149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867FB1A6-7943-C10E-D688-962ACA014F83}"/>
              </a:ext>
            </a:extLst>
          </p:cNvPr>
          <p:cNvSpPr txBox="1"/>
          <p:nvPr/>
        </p:nvSpPr>
        <p:spPr>
          <a:xfrm>
            <a:off x="2646828" y="546996"/>
            <a:ext cx="345398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pPr>
            <a:r>
              <a:rPr lang="en-GB" sz="2400" b="1">
                <a:solidFill>
                  <a:srgbClr val="008037"/>
                </a:solidFill>
                <a:latin typeface="Calibri" panose="020F0502020204030204"/>
              </a:rPr>
              <a:t>Enquiries By Contact Type</a:t>
            </a:r>
          </a:p>
        </p:txBody>
      </p:sp>
      <p:pic>
        <p:nvPicPr>
          <p:cNvPr id="4" name="Picture 3" descr="A picture containing diagram&#10;&#10;Description automatically generated">
            <a:extLst>
              <a:ext uri="{FF2B5EF4-FFF2-40B4-BE49-F238E27FC236}">
                <a16:creationId xmlns:a16="http://schemas.microsoft.com/office/drawing/2014/main" id="{CDD307DB-5B4B-E80A-20D0-70F5F64CD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2153356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3D865-A171-A361-8E77-43FC01205B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713" y="82494"/>
            <a:ext cx="9505344" cy="5346756"/>
          </a:xfrm>
          <a:prstGeom prst="rect">
            <a:avLst/>
          </a:prstGeom>
        </p:spPr>
      </p:pic>
      <p:sp>
        <p:nvSpPr>
          <p:cNvPr id="2" name="TextBox 1">
            <a:extLst>
              <a:ext uri="{FF2B5EF4-FFF2-40B4-BE49-F238E27FC236}">
                <a16:creationId xmlns:a16="http://schemas.microsoft.com/office/drawing/2014/main" id="{1B6D4F7C-F484-2464-B89A-3525FA841A7D}"/>
              </a:ext>
            </a:extLst>
          </p:cNvPr>
          <p:cNvSpPr txBox="1"/>
          <p:nvPr/>
        </p:nvSpPr>
        <p:spPr>
          <a:xfrm>
            <a:off x="5618285" y="4800518"/>
            <a:ext cx="3921369" cy="461665"/>
          </a:xfrm>
          <a:prstGeom prst="rect">
            <a:avLst/>
          </a:prstGeom>
          <a:noFill/>
        </p:spPr>
        <p:txBody>
          <a:bodyPr wrap="square" rtlCol="0">
            <a:spAutoFit/>
          </a:bodyPr>
          <a:lstStyle/>
          <a:p>
            <a:pPr defTabSz="685800">
              <a:buClrTx/>
            </a:pPr>
            <a:r>
              <a:rPr lang="en-GB" sz="2400" b="1" kern="1200">
                <a:solidFill>
                  <a:srgbClr val="008037"/>
                </a:solidFill>
                <a:latin typeface="Calibri" panose="020F0502020204030204"/>
                <a:ea typeface="+mn-ea"/>
                <a:cs typeface="+mn-cs"/>
              </a:rPr>
              <a:t>Case Study – EBSS Issues</a:t>
            </a:r>
          </a:p>
        </p:txBody>
      </p:sp>
      <p:pic>
        <p:nvPicPr>
          <p:cNvPr id="19" name="Graphic 18" descr="Badge 1 with solid fill">
            <a:extLst>
              <a:ext uri="{FF2B5EF4-FFF2-40B4-BE49-F238E27FC236}">
                <a16:creationId xmlns:a16="http://schemas.microsoft.com/office/drawing/2014/main" id="{7BA86FD7-1547-75B0-F415-D90D95532B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135" y="1983830"/>
            <a:ext cx="1340828" cy="1340828"/>
          </a:xfrm>
          <a:prstGeom prst="rect">
            <a:avLst/>
          </a:prstGeom>
        </p:spPr>
      </p:pic>
      <p:pic>
        <p:nvPicPr>
          <p:cNvPr id="21" name="Graphic 20" descr="Badge with solid fill">
            <a:extLst>
              <a:ext uri="{FF2B5EF4-FFF2-40B4-BE49-F238E27FC236}">
                <a16:creationId xmlns:a16="http://schemas.microsoft.com/office/drawing/2014/main" id="{BACD6AF8-F288-D55E-5234-0C339F95F3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9353" y="539912"/>
            <a:ext cx="1340827" cy="1340827"/>
          </a:xfrm>
          <a:prstGeom prst="rect">
            <a:avLst/>
          </a:prstGeom>
        </p:spPr>
      </p:pic>
      <p:pic>
        <p:nvPicPr>
          <p:cNvPr id="23" name="Graphic 22" descr="Badge 3 with solid fill">
            <a:extLst>
              <a:ext uri="{FF2B5EF4-FFF2-40B4-BE49-F238E27FC236}">
                <a16:creationId xmlns:a16="http://schemas.microsoft.com/office/drawing/2014/main" id="{323ADF8A-8863-F691-9009-9417F43799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8658" y="2857500"/>
            <a:ext cx="1340827" cy="1340827"/>
          </a:xfrm>
          <a:prstGeom prst="rect">
            <a:avLst/>
          </a:prstGeom>
        </p:spPr>
      </p:pic>
      <p:pic>
        <p:nvPicPr>
          <p:cNvPr id="25" name="Graphic 24" descr="Badge 4 with solid fill">
            <a:extLst>
              <a:ext uri="{FF2B5EF4-FFF2-40B4-BE49-F238E27FC236}">
                <a16:creationId xmlns:a16="http://schemas.microsoft.com/office/drawing/2014/main" id="{05735E24-33B0-5F74-B2B0-89493214C7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63362" y="3060455"/>
            <a:ext cx="1340826" cy="1340826"/>
          </a:xfrm>
          <a:prstGeom prst="rect">
            <a:avLst/>
          </a:prstGeom>
        </p:spPr>
      </p:pic>
      <p:pic>
        <p:nvPicPr>
          <p:cNvPr id="27" name="Graphic 26" descr="Badge 5 with solid fill">
            <a:extLst>
              <a:ext uri="{FF2B5EF4-FFF2-40B4-BE49-F238E27FC236}">
                <a16:creationId xmlns:a16="http://schemas.microsoft.com/office/drawing/2014/main" id="{E13E99C3-2E19-69D0-24B8-239114F91E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78969" y="1880738"/>
            <a:ext cx="1340826" cy="1340826"/>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B32CB3BD-01E4-FFC5-5112-2645B53E60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49321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0178CA1D-66DB-9EA4-E3D7-975AB0584E1A}"/>
              </a:ext>
            </a:extLst>
          </p:cNvPr>
          <p:cNvSpPr txBox="1"/>
          <p:nvPr/>
        </p:nvSpPr>
        <p:spPr>
          <a:xfrm>
            <a:off x="1710027" y="541335"/>
            <a:ext cx="5606716"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buClrTx/>
            </a:pPr>
            <a:r>
              <a:rPr lang="en-GB" sz="2100" b="1">
                <a:solidFill>
                  <a:srgbClr val="008037"/>
                </a:solidFill>
                <a:latin typeface="Calibri" panose="020F0502020204030204"/>
              </a:rPr>
              <a:t>Top 5 Affordability Codes</a:t>
            </a:r>
          </a:p>
        </p:txBody>
      </p:sp>
      <p:graphicFrame>
        <p:nvGraphicFramePr>
          <p:cNvPr id="7" name="Chart 6">
            <a:extLst>
              <a:ext uri="{FF2B5EF4-FFF2-40B4-BE49-F238E27FC236}">
                <a16:creationId xmlns:a16="http://schemas.microsoft.com/office/drawing/2014/main" id="{7D1CC124-9138-53DA-C379-DC37746E93E3}"/>
              </a:ext>
            </a:extLst>
          </p:cNvPr>
          <p:cNvGraphicFramePr>
            <a:graphicFrameLocks/>
          </p:cNvGraphicFramePr>
          <p:nvPr>
            <p:extLst/>
          </p:nvPr>
        </p:nvGraphicFramePr>
        <p:xfrm>
          <a:off x="1239139" y="992365"/>
          <a:ext cx="8290398" cy="356068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A picture containing diagram&#10;&#10;Description automatically generated">
            <a:extLst>
              <a:ext uri="{FF2B5EF4-FFF2-40B4-BE49-F238E27FC236}">
                <a16:creationId xmlns:a16="http://schemas.microsoft.com/office/drawing/2014/main" id="{392D1DEA-9B53-F457-B5D2-A8249F00D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4162590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4C6FF-3616-1DB5-99E6-29DA309481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223" y="285751"/>
            <a:ext cx="9246222" cy="5201000"/>
          </a:xfrm>
          <a:prstGeom prst="rect">
            <a:avLst/>
          </a:prstGeom>
        </p:spPr>
      </p:pic>
      <p:sp>
        <p:nvSpPr>
          <p:cNvPr id="2" name="TextBox 1">
            <a:extLst>
              <a:ext uri="{FF2B5EF4-FFF2-40B4-BE49-F238E27FC236}">
                <a16:creationId xmlns:a16="http://schemas.microsoft.com/office/drawing/2014/main" id="{F919E2C1-CD8A-5C7F-CC15-35BA9F953E2E}"/>
              </a:ext>
            </a:extLst>
          </p:cNvPr>
          <p:cNvSpPr txBox="1"/>
          <p:nvPr/>
        </p:nvSpPr>
        <p:spPr>
          <a:xfrm>
            <a:off x="287215" y="701919"/>
            <a:ext cx="3763108" cy="415498"/>
          </a:xfrm>
          <a:prstGeom prst="rect">
            <a:avLst/>
          </a:prstGeom>
          <a:noFill/>
        </p:spPr>
        <p:txBody>
          <a:bodyPr wrap="square" rtlCol="0">
            <a:spAutoFit/>
          </a:bodyPr>
          <a:lstStyle/>
          <a:p>
            <a:pPr defTabSz="685800">
              <a:buClrTx/>
            </a:pPr>
            <a:r>
              <a:rPr lang="en-GB" sz="2100" b="1" kern="1200">
                <a:solidFill>
                  <a:srgbClr val="008037"/>
                </a:solidFill>
                <a:latin typeface="Calibri" panose="020F0502020204030204"/>
                <a:ea typeface="+mn-ea"/>
                <a:cs typeface="+mn-cs"/>
              </a:rPr>
              <a:t>Case Study – Holistic Support</a:t>
            </a:r>
          </a:p>
        </p:txBody>
      </p:sp>
      <p:pic>
        <p:nvPicPr>
          <p:cNvPr id="20" name="Picture 19" descr="A picture containing schematic&#10;&#10;Description automatically generated">
            <a:extLst>
              <a:ext uri="{FF2B5EF4-FFF2-40B4-BE49-F238E27FC236}">
                <a16:creationId xmlns:a16="http://schemas.microsoft.com/office/drawing/2014/main" id="{7D26ECB3-CCE4-121E-177A-DE145784C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98" y="2398793"/>
            <a:ext cx="1612928" cy="1612928"/>
          </a:xfrm>
          <a:prstGeom prst="rect">
            <a:avLst/>
          </a:prstGeom>
        </p:spPr>
      </p:pic>
      <p:pic>
        <p:nvPicPr>
          <p:cNvPr id="21" name="Picture 20" descr="Icon&#10;&#10;Description automatically generated">
            <a:extLst>
              <a:ext uri="{FF2B5EF4-FFF2-40B4-BE49-F238E27FC236}">
                <a16:creationId xmlns:a16="http://schemas.microsoft.com/office/drawing/2014/main" id="{1718EA46-F299-2341-B98E-EBC49B1FE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5066" y="1914253"/>
            <a:ext cx="1612928" cy="1612928"/>
          </a:xfrm>
          <a:prstGeom prst="rect">
            <a:avLst/>
          </a:prstGeom>
        </p:spPr>
      </p:pic>
      <p:pic>
        <p:nvPicPr>
          <p:cNvPr id="22" name="Picture 21" descr="A picture containing logo&#10;&#10;Description automatically generated">
            <a:extLst>
              <a:ext uri="{FF2B5EF4-FFF2-40B4-BE49-F238E27FC236}">
                <a16:creationId xmlns:a16="http://schemas.microsoft.com/office/drawing/2014/main" id="{196D97E6-FCB0-17B8-89AF-1D2A04BF8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008" y="1061399"/>
            <a:ext cx="1612928" cy="1612928"/>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F3E99667-4E4E-96E1-D5DA-C64D414521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3500" y="287870"/>
            <a:ext cx="1612928" cy="1612928"/>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CB41BAE2-3804-BA16-40ED-20961847AB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28328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8D72A6-9027-E0CB-7DB8-05AC130D70A2}"/>
              </a:ext>
            </a:extLst>
          </p:cNvPr>
          <p:cNvSpPr txBox="1"/>
          <p:nvPr/>
        </p:nvSpPr>
        <p:spPr>
          <a:xfrm>
            <a:off x="0" y="1405552"/>
            <a:ext cx="7836877" cy="1546577"/>
          </a:xfrm>
          <a:prstGeom prst="rect">
            <a:avLst/>
          </a:prstGeom>
          <a:noFill/>
        </p:spPr>
        <p:txBody>
          <a:bodyPr wrap="square" rtlCol="0">
            <a:spAutoFit/>
          </a:bodyPr>
          <a:lstStyle/>
          <a:p>
            <a:pPr defTabSz="685800">
              <a:buClrTx/>
            </a:pPr>
            <a:endParaRPr lang="en-GB" sz="1350" kern="1200">
              <a:solidFill>
                <a:prstClr val="black"/>
              </a:solidFill>
              <a:latin typeface="Calibri" panose="020F0502020204030204"/>
              <a:ea typeface="+mn-ea"/>
              <a:cs typeface="+mn-cs"/>
            </a:endParaRPr>
          </a:p>
          <a:p>
            <a:pPr defTabSz="685800">
              <a:buClrTx/>
            </a:pPr>
            <a:endParaRPr lang="en-GB" sz="1350" kern="120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GB" sz="1350" kern="120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GB" sz="1350" kern="120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GB" sz="1350" kern="120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GB" sz="1350" kern="1200">
              <a:solidFill>
                <a:prstClr val="black"/>
              </a:solidFill>
              <a:latin typeface="Calibri" panose="020F0502020204030204"/>
              <a:ea typeface="+mn-ea"/>
              <a:cs typeface="+mn-cs"/>
            </a:endParaRPr>
          </a:p>
          <a:p>
            <a:pPr marL="214313" indent="-214313" defTabSz="685800">
              <a:buClrTx/>
              <a:buFont typeface="Arial" panose="020B0604020202020204" pitchFamily="34" charset="0"/>
              <a:buChar char="•"/>
            </a:pPr>
            <a:endParaRPr lang="en-GB" sz="1350" kern="1200">
              <a:solidFill>
                <a:prstClr val="black"/>
              </a:solidFill>
              <a:latin typeface="Calibri" panose="020F0502020204030204"/>
              <a:ea typeface="+mn-ea"/>
              <a:cs typeface="+mn-cs"/>
            </a:endParaRPr>
          </a:p>
        </p:txBody>
      </p:sp>
      <p:sp>
        <p:nvSpPr>
          <p:cNvPr id="2" name="TextBox 1">
            <a:extLst>
              <a:ext uri="{FF2B5EF4-FFF2-40B4-BE49-F238E27FC236}">
                <a16:creationId xmlns:a16="http://schemas.microsoft.com/office/drawing/2014/main" id="{EF4DFC09-630B-CACA-A712-11E56B09098D}"/>
              </a:ext>
            </a:extLst>
          </p:cNvPr>
          <p:cNvSpPr txBox="1"/>
          <p:nvPr/>
        </p:nvSpPr>
        <p:spPr>
          <a:xfrm>
            <a:off x="1765546" y="658095"/>
            <a:ext cx="5612907" cy="415498"/>
          </a:xfrm>
          <a:prstGeom prst="rect">
            <a:avLst/>
          </a:prstGeom>
          <a:noFill/>
        </p:spPr>
        <p:txBody>
          <a:bodyPr wrap="square" rtlCol="0">
            <a:spAutoFit/>
          </a:bodyPr>
          <a:lstStyle/>
          <a:p>
            <a:pPr algn="ctr" defTabSz="685800">
              <a:buClrTx/>
            </a:pPr>
            <a:r>
              <a:rPr lang="en-GB" sz="2100" b="1" kern="1200">
                <a:solidFill>
                  <a:srgbClr val="008037"/>
                </a:solidFill>
                <a:latin typeface="Calibri" panose="020F0502020204030204"/>
                <a:ea typeface="+mn-ea"/>
                <a:cs typeface="+mn-cs"/>
              </a:rPr>
              <a:t>Staff Training and Support</a:t>
            </a:r>
          </a:p>
        </p:txBody>
      </p:sp>
      <p:pic>
        <p:nvPicPr>
          <p:cNvPr id="8" name="Graphic 7" descr="Call center outline">
            <a:extLst>
              <a:ext uri="{FF2B5EF4-FFF2-40B4-BE49-F238E27FC236}">
                <a16:creationId xmlns:a16="http://schemas.microsoft.com/office/drawing/2014/main" id="{74583F79-74A1-1700-6A30-47813D349A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72116" y="1363988"/>
            <a:ext cx="1199768" cy="914123"/>
          </a:xfrm>
          <a:prstGeom prst="rect">
            <a:avLst/>
          </a:prstGeom>
        </p:spPr>
      </p:pic>
      <p:pic>
        <p:nvPicPr>
          <p:cNvPr id="10" name="Graphic 9" descr="Grinning face outline with solid fill">
            <a:extLst>
              <a:ext uri="{FF2B5EF4-FFF2-40B4-BE49-F238E27FC236}">
                <a16:creationId xmlns:a16="http://schemas.microsoft.com/office/drawing/2014/main" id="{941BD8A3-B6AD-4540-F833-6D8742E30B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81479" y="1392819"/>
            <a:ext cx="1013649" cy="1050329"/>
          </a:xfrm>
          <a:prstGeom prst="rect">
            <a:avLst/>
          </a:prstGeom>
        </p:spPr>
      </p:pic>
      <p:pic>
        <p:nvPicPr>
          <p:cNvPr id="12" name="Graphic 11" descr="Apple outline">
            <a:extLst>
              <a:ext uri="{FF2B5EF4-FFF2-40B4-BE49-F238E27FC236}">
                <a16:creationId xmlns:a16="http://schemas.microsoft.com/office/drawing/2014/main" id="{2742F9F5-F802-10DF-725D-647E85EF94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1904" y="1460922"/>
            <a:ext cx="930092" cy="914123"/>
          </a:xfrm>
          <a:prstGeom prst="rect">
            <a:avLst/>
          </a:prstGeom>
        </p:spPr>
      </p:pic>
      <p:sp>
        <p:nvSpPr>
          <p:cNvPr id="13" name="TextBox 12">
            <a:extLst>
              <a:ext uri="{FF2B5EF4-FFF2-40B4-BE49-F238E27FC236}">
                <a16:creationId xmlns:a16="http://schemas.microsoft.com/office/drawing/2014/main" id="{FC4273B4-3354-EF19-FC8A-1FA5CB650CF0}"/>
              </a:ext>
            </a:extLst>
          </p:cNvPr>
          <p:cNvSpPr txBox="1"/>
          <p:nvPr/>
        </p:nvSpPr>
        <p:spPr>
          <a:xfrm>
            <a:off x="812885" y="2443869"/>
            <a:ext cx="2262821" cy="1938992"/>
          </a:xfrm>
          <a:prstGeom prst="rect">
            <a:avLst/>
          </a:prstGeom>
          <a:noFill/>
        </p:spPr>
        <p:txBody>
          <a:bodyPr wrap="square" rtlCol="0">
            <a:spAutoFit/>
          </a:bodyPr>
          <a:lstStyle/>
          <a:p>
            <a:pPr algn="ctr" defTabSz="685800">
              <a:buClrTx/>
            </a:pPr>
            <a:r>
              <a:rPr lang="en-GB" sz="1050" b="1" kern="1200">
                <a:solidFill>
                  <a:srgbClr val="008037"/>
                </a:solidFill>
                <a:latin typeface="Calibri" panose="020F0502020204030204"/>
                <a:ea typeface="+mn-ea"/>
                <a:cs typeface="+mn-cs"/>
              </a:rPr>
              <a:t>ACAS: Equality Training</a:t>
            </a:r>
          </a:p>
          <a:p>
            <a:pPr algn="ctr" defTabSz="685800">
              <a:buClrTx/>
            </a:pPr>
            <a:endParaRPr lang="en-GB" sz="1050" b="1" kern="1200">
              <a:solidFill>
                <a:srgbClr val="008037"/>
              </a:solidFill>
              <a:latin typeface="Calibri" panose="020F0502020204030204"/>
              <a:ea typeface="+mn-ea"/>
              <a:cs typeface="+mn-cs"/>
            </a:endParaRPr>
          </a:p>
          <a:p>
            <a:pPr algn="ctr" defTabSz="685800">
              <a:buClrTx/>
            </a:pPr>
            <a:r>
              <a:rPr lang="en-GB" sz="1050" b="1" kern="1200">
                <a:solidFill>
                  <a:srgbClr val="008037"/>
                </a:solidFill>
                <a:latin typeface="Calibri" panose="020F0502020204030204"/>
                <a:ea typeface="+mn-ea"/>
                <a:cs typeface="+mn-cs"/>
              </a:rPr>
              <a:t>Energy Ombudsman Training</a:t>
            </a:r>
          </a:p>
          <a:p>
            <a:pPr algn="ctr" defTabSz="685800">
              <a:buClrTx/>
            </a:pPr>
            <a:endParaRPr lang="en-GB" sz="1050" b="1" kern="1200">
              <a:solidFill>
                <a:srgbClr val="008037"/>
              </a:solidFill>
              <a:latin typeface="Calibri" panose="020F0502020204030204"/>
              <a:ea typeface="+mn-ea"/>
              <a:cs typeface="+mn-cs"/>
            </a:endParaRPr>
          </a:p>
          <a:p>
            <a:pPr algn="ctr" defTabSz="685800">
              <a:buClrTx/>
            </a:pPr>
            <a:r>
              <a:rPr lang="en-GB" sz="1050" b="1" kern="1200">
                <a:solidFill>
                  <a:srgbClr val="008037"/>
                </a:solidFill>
                <a:latin typeface="Calibri" panose="020F0502020204030204"/>
                <a:ea typeface="+mn-ea"/>
                <a:cs typeface="+mn-cs"/>
              </a:rPr>
              <a:t>Scottish Power Training</a:t>
            </a:r>
          </a:p>
          <a:p>
            <a:pPr algn="ctr" defTabSz="685800">
              <a:buClrTx/>
            </a:pPr>
            <a:endParaRPr lang="en-GB" sz="1050" b="1" kern="1200">
              <a:solidFill>
                <a:srgbClr val="008037"/>
              </a:solidFill>
              <a:latin typeface="Calibri" panose="020F0502020204030204"/>
              <a:ea typeface="+mn-ea"/>
              <a:cs typeface="+mn-cs"/>
            </a:endParaRPr>
          </a:p>
          <a:p>
            <a:pPr algn="ctr" defTabSz="685800">
              <a:buClrTx/>
            </a:pPr>
            <a:r>
              <a:rPr lang="en-GB" sz="1050" b="1" kern="1200">
                <a:solidFill>
                  <a:srgbClr val="008037"/>
                </a:solidFill>
                <a:latin typeface="Calibri" panose="020F0502020204030204"/>
                <a:ea typeface="+mn-ea"/>
                <a:cs typeface="+mn-cs"/>
              </a:rPr>
              <a:t>Emergency First Aid at Work</a:t>
            </a:r>
          </a:p>
          <a:p>
            <a:pPr algn="ctr" defTabSz="685800">
              <a:buClrTx/>
            </a:pPr>
            <a:r>
              <a:rPr lang="en-GB" sz="1050" b="1" kern="1200">
                <a:solidFill>
                  <a:srgbClr val="008037"/>
                </a:solidFill>
                <a:latin typeface="Calibri" panose="020F0502020204030204"/>
                <a:ea typeface="+mn-ea"/>
                <a:cs typeface="+mn-cs"/>
              </a:rPr>
              <a:t> </a:t>
            </a:r>
          </a:p>
          <a:p>
            <a:pPr algn="ctr" defTabSz="685800">
              <a:buClrTx/>
            </a:pPr>
            <a:r>
              <a:rPr lang="en-GB" sz="1050" b="1" kern="1200">
                <a:solidFill>
                  <a:srgbClr val="008037"/>
                </a:solidFill>
                <a:latin typeface="Calibri" panose="020F0502020204030204"/>
                <a:ea typeface="+mn-ea"/>
                <a:cs typeface="+mn-cs"/>
              </a:rPr>
              <a:t>Mental Health First Aid </a:t>
            </a:r>
          </a:p>
          <a:p>
            <a:pPr defTabSz="685800">
              <a:buClrTx/>
            </a:pPr>
            <a:endParaRPr lang="en-GB" sz="1200" kern="1200">
              <a:solidFill>
                <a:prstClr val="black"/>
              </a:solidFill>
              <a:latin typeface="Calibri" panose="020F0502020204030204"/>
              <a:ea typeface="+mn-ea"/>
              <a:cs typeface="+mn-cs"/>
            </a:endParaRPr>
          </a:p>
          <a:p>
            <a:pPr defTabSz="685800">
              <a:buClrTx/>
            </a:pPr>
            <a:endParaRPr lang="en-GB" sz="1350" kern="1200">
              <a:solidFill>
                <a:prstClr val="black"/>
              </a:solidFill>
              <a:latin typeface="Calibri" panose="020F0502020204030204"/>
              <a:ea typeface="+mn-ea"/>
              <a:cs typeface="+mn-cs"/>
            </a:endParaRPr>
          </a:p>
        </p:txBody>
      </p:sp>
      <p:sp>
        <p:nvSpPr>
          <p:cNvPr id="14" name="TextBox 13">
            <a:extLst>
              <a:ext uri="{FF2B5EF4-FFF2-40B4-BE49-F238E27FC236}">
                <a16:creationId xmlns:a16="http://schemas.microsoft.com/office/drawing/2014/main" id="{CBAB9BA2-CD1A-B588-1258-6EFD1B84DA30}"/>
              </a:ext>
            </a:extLst>
          </p:cNvPr>
          <p:cNvSpPr txBox="1"/>
          <p:nvPr/>
        </p:nvSpPr>
        <p:spPr>
          <a:xfrm>
            <a:off x="3562782" y="2443869"/>
            <a:ext cx="2018435" cy="1615827"/>
          </a:xfrm>
          <a:prstGeom prst="rect">
            <a:avLst/>
          </a:prstGeom>
          <a:noFill/>
        </p:spPr>
        <p:txBody>
          <a:bodyPr wrap="square" rtlCol="0">
            <a:spAutoFit/>
          </a:bodyPr>
          <a:lstStyle/>
          <a:p>
            <a:pPr algn="ctr" defTabSz="685800">
              <a:buClrTx/>
            </a:pPr>
            <a:r>
              <a:rPr lang="en-GB" sz="1800" b="1" kern="1200">
                <a:solidFill>
                  <a:srgbClr val="008037"/>
                </a:solidFill>
                <a:latin typeface="Calibri" panose="020F0502020204030204"/>
                <a:ea typeface="+mn-ea"/>
                <a:cs typeface="+mn-cs"/>
              </a:rPr>
              <a:t>In Office Support</a:t>
            </a:r>
          </a:p>
          <a:p>
            <a:pPr algn="ctr" defTabSz="685800">
              <a:buClrTx/>
            </a:pPr>
            <a:endParaRPr lang="en-GB" sz="1800" b="1" kern="1200">
              <a:solidFill>
                <a:srgbClr val="008037"/>
              </a:solidFill>
              <a:latin typeface="Calibri" panose="020F0502020204030204"/>
              <a:ea typeface="+mn-ea"/>
              <a:cs typeface="+mn-cs"/>
            </a:endParaRPr>
          </a:p>
          <a:p>
            <a:pPr algn="ctr" defTabSz="685800">
              <a:buClrTx/>
            </a:pPr>
            <a:r>
              <a:rPr lang="en-GB" sz="1800" b="1" kern="1200">
                <a:solidFill>
                  <a:srgbClr val="008037"/>
                </a:solidFill>
                <a:latin typeface="Calibri" panose="020F0502020204030204"/>
                <a:ea typeface="+mn-ea"/>
                <a:cs typeface="+mn-cs"/>
              </a:rPr>
              <a:t>Access to Counselling </a:t>
            </a:r>
          </a:p>
          <a:p>
            <a:pPr algn="ctr" defTabSz="685800">
              <a:buClrTx/>
            </a:pPr>
            <a:endParaRPr lang="en-GB" sz="1350" b="1" kern="1200">
              <a:solidFill>
                <a:srgbClr val="008037"/>
              </a:solidFill>
              <a:latin typeface="Calibri" panose="020F0502020204030204"/>
              <a:ea typeface="+mn-ea"/>
              <a:cs typeface="+mn-cs"/>
            </a:endParaRPr>
          </a:p>
          <a:p>
            <a:pPr algn="ctr" defTabSz="685800">
              <a:buClrTx/>
            </a:pPr>
            <a:endParaRPr lang="en-GB" sz="1350" kern="1200">
              <a:solidFill>
                <a:prstClr val="black"/>
              </a:solidFill>
              <a:latin typeface="Calibri" panose="020F0502020204030204"/>
              <a:ea typeface="+mn-ea"/>
              <a:cs typeface="+mn-cs"/>
            </a:endParaRPr>
          </a:p>
        </p:txBody>
      </p:sp>
      <p:sp>
        <p:nvSpPr>
          <p:cNvPr id="15" name="TextBox 14">
            <a:extLst>
              <a:ext uri="{FF2B5EF4-FFF2-40B4-BE49-F238E27FC236}">
                <a16:creationId xmlns:a16="http://schemas.microsoft.com/office/drawing/2014/main" id="{7DF35B38-E5B4-B0ED-26CB-D51E5A741E8D}"/>
              </a:ext>
            </a:extLst>
          </p:cNvPr>
          <p:cNvSpPr txBox="1"/>
          <p:nvPr/>
        </p:nvSpPr>
        <p:spPr>
          <a:xfrm>
            <a:off x="6449540" y="2443147"/>
            <a:ext cx="2087468" cy="1477328"/>
          </a:xfrm>
          <a:prstGeom prst="rect">
            <a:avLst/>
          </a:prstGeom>
          <a:noFill/>
        </p:spPr>
        <p:txBody>
          <a:bodyPr wrap="square" rtlCol="0">
            <a:spAutoFit/>
          </a:bodyPr>
          <a:lstStyle/>
          <a:p>
            <a:pPr algn="ctr" defTabSz="685800">
              <a:buClrTx/>
            </a:pPr>
            <a:r>
              <a:rPr lang="en-GB" sz="1800" b="1" kern="1200">
                <a:solidFill>
                  <a:srgbClr val="008037"/>
                </a:solidFill>
                <a:latin typeface="Calibri" panose="020F0502020204030204"/>
                <a:ea typeface="+mn-ea"/>
                <a:cs typeface="+mn-cs"/>
              </a:rPr>
              <a:t>4 Day Working Week</a:t>
            </a:r>
          </a:p>
          <a:p>
            <a:pPr algn="ctr" defTabSz="685800">
              <a:buClrTx/>
            </a:pPr>
            <a:endParaRPr lang="en-GB" sz="1800" b="1" kern="1200">
              <a:solidFill>
                <a:srgbClr val="008037"/>
              </a:solidFill>
              <a:latin typeface="Calibri" panose="020F0502020204030204"/>
              <a:ea typeface="+mn-ea"/>
              <a:cs typeface="+mn-cs"/>
            </a:endParaRPr>
          </a:p>
          <a:p>
            <a:pPr algn="ctr" defTabSz="685800">
              <a:buClrTx/>
            </a:pPr>
            <a:r>
              <a:rPr lang="en-GB" sz="1800" b="1" kern="1200">
                <a:solidFill>
                  <a:srgbClr val="008037"/>
                </a:solidFill>
                <a:latin typeface="Calibri" panose="020F0502020204030204"/>
                <a:ea typeface="+mn-ea"/>
                <a:cs typeface="+mn-cs"/>
              </a:rPr>
              <a:t>Cost of Living Measures</a:t>
            </a:r>
          </a:p>
        </p:txBody>
      </p:sp>
      <p:pic>
        <p:nvPicPr>
          <p:cNvPr id="3" name="Picture 2" descr="A picture containing diagram&#10;&#10;Description automatically generated">
            <a:extLst>
              <a:ext uri="{FF2B5EF4-FFF2-40B4-BE49-F238E27FC236}">
                <a16:creationId xmlns:a16="http://schemas.microsoft.com/office/drawing/2014/main" id="{AF68CE47-07B0-DABB-3DD0-5FC561FCEB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013" y="4000678"/>
            <a:ext cx="4285715" cy="1428572"/>
          </a:xfrm>
          <a:prstGeom prst="rect">
            <a:avLst/>
          </a:prstGeom>
        </p:spPr>
      </p:pic>
    </p:spTree>
    <p:extLst>
      <p:ext uri="{BB962C8B-B14F-4D97-AF65-F5344CB8AC3E}">
        <p14:creationId xmlns:p14="http://schemas.microsoft.com/office/powerpoint/2010/main" val="4235415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947406-B1B0-FAC0-50FD-F44473D14F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85750"/>
            <a:ext cx="9144000" cy="5143500"/>
          </a:xfrm>
          <a:prstGeom prst="rect">
            <a:avLst/>
          </a:prstGeom>
        </p:spPr>
      </p:pic>
    </p:spTree>
    <p:extLst>
      <p:ext uri="{BB962C8B-B14F-4D97-AF65-F5344CB8AC3E}">
        <p14:creationId xmlns:p14="http://schemas.microsoft.com/office/powerpoint/2010/main" val="2436451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52"/>
          <p:cNvSpPr txBox="1">
            <a:spLocks noGrp="1"/>
          </p:cNvSpPr>
          <p:nvPr>
            <p:ph type="ctrTitle"/>
          </p:nvPr>
        </p:nvSpPr>
        <p:spPr>
          <a:xfrm>
            <a:off x="435450" y="199400"/>
            <a:ext cx="7728000" cy="31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Extra Help Unit</a:t>
            </a:r>
            <a:endParaRPr sz="3600">
              <a:solidFill>
                <a:srgbClr val="FFFFFF"/>
              </a:solidFill>
            </a:endParaRPr>
          </a:p>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Operational update</a:t>
            </a:r>
            <a:endParaRPr sz="3600">
              <a:solidFill>
                <a:srgbClr val="FFFFFF"/>
              </a:solidFill>
            </a:endParaRPr>
          </a:p>
          <a:p>
            <a:pPr marL="0" marR="0" lvl="0" indent="0" algn="l" rtl="0">
              <a:lnSpc>
                <a:spcPct val="100000"/>
              </a:lnSpc>
              <a:spcBef>
                <a:spcPts val="0"/>
              </a:spcBef>
              <a:spcAft>
                <a:spcPts val="0"/>
              </a:spcAft>
              <a:buClr>
                <a:srgbClr val="FCBB69"/>
              </a:buClr>
              <a:buSzPts val="1400"/>
              <a:buFont typeface="Open Sans"/>
              <a:buNone/>
            </a:pPr>
            <a:endParaRPr sz="3600" b="1" i="0" u="none" strike="noStrike" cap="none">
              <a:solidFill>
                <a:srgbClr val="FCBB69"/>
              </a:solidFill>
              <a:latin typeface="Open Sans"/>
              <a:ea typeface="Open Sans"/>
              <a:cs typeface="Open Sans"/>
              <a:sym typeface="Open Sans"/>
            </a:endParaRPr>
          </a:p>
        </p:txBody>
      </p:sp>
      <p:pic>
        <p:nvPicPr>
          <p:cNvPr id="278" name="Google Shape;278;p52"/>
          <p:cNvPicPr preferRelativeResize="0"/>
          <p:nvPr/>
        </p:nvPicPr>
        <p:blipFill rotWithShape="1">
          <a:blip r:embed="rId3">
            <a:alphaModFix/>
          </a:blip>
          <a:srcRect l="20654" t="8814" r="24412" b="10246"/>
          <a:stretch/>
        </p:blipFill>
        <p:spPr>
          <a:xfrm>
            <a:off x="1160050" y="4219575"/>
            <a:ext cx="1228299" cy="983625"/>
          </a:xfrm>
          <a:prstGeom prst="rect">
            <a:avLst/>
          </a:prstGeom>
          <a:noFill/>
          <a:ln>
            <a:noFill/>
          </a:ln>
          <a:effectLst>
            <a:outerShdw dist="19050" dir="5400000" algn="bl" rotWithShape="0">
              <a:srgbClr val="F6B26B">
                <a:alpha val="50000"/>
              </a:srgbClr>
            </a:outerShdw>
          </a:effectLst>
        </p:spPr>
      </p:pic>
      <p:sp>
        <p:nvSpPr>
          <p:cNvPr id="279" name="Google Shape;279;p52"/>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r>
              <a:rPr lang="en-GB" sz="2200"/>
              <a:t>Natasha Gilmour and Angus Mcmillan</a:t>
            </a:r>
            <a:endParaRPr sz="2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8D9B"/>
        </a:solidFill>
        <a:effectLst/>
      </p:bgPr>
    </p:bg>
    <p:spTree>
      <p:nvGrpSpPr>
        <p:cNvPr id="1" name=""/>
        <p:cNvGrpSpPr/>
        <p:nvPr/>
      </p:nvGrpSpPr>
      <p:grpSpPr>
        <a:xfrm>
          <a:off x="0" y="0"/>
          <a:ext cx="0" cy="0"/>
          <a:chOff x="0" y="0"/>
          <a:chExt cx="0" cy="0"/>
        </a:xfrm>
      </p:grpSpPr>
      <p:pic>
        <p:nvPicPr>
          <p:cNvPr id="15" name="Graphic 14" descr="Repeat outline">
            <a:extLst>
              <a:ext uri="{FF2B5EF4-FFF2-40B4-BE49-F238E27FC236}">
                <a16:creationId xmlns:a16="http://schemas.microsoft.com/office/drawing/2014/main" id="{F238245A-CBE4-1CFA-7A50-A254CB913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1" y="-1710"/>
            <a:ext cx="3752213" cy="3752213"/>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E8955FC7-68BB-967F-AD9F-04A87C21656F}"/>
              </a:ext>
            </a:extLst>
          </p:cNvPr>
          <p:cNvPicPr>
            <a:picLocks noChangeAspect="1"/>
          </p:cNvPicPr>
          <p:nvPr/>
        </p:nvPicPr>
        <p:blipFill rotWithShape="1">
          <a:blip r:embed="rId4">
            <a:extLst>
              <a:ext uri="{28A0092B-C50C-407E-A947-70E740481C1C}">
                <a14:useLocalDpi xmlns:a14="http://schemas.microsoft.com/office/drawing/2010/main" val="0"/>
              </a:ext>
            </a:extLst>
          </a:blip>
          <a:srcRect l="44389" t="927" r="-260" b="22963"/>
          <a:stretch/>
        </p:blipFill>
        <p:spPr>
          <a:xfrm>
            <a:off x="1" y="1514476"/>
            <a:ext cx="4072253" cy="3914775"/>
          </a:xfrm>
          <a:prstGeom prst="rect">
            <a:avLst/>
          </a:prstGeom>
        </p:spPr>
      </p:pic>
      <p:sp>
        <p:nvSpPr>
          <p:cNvPr id="8" name="TextBox 7">
            <a:extLst>
              <a:ext uri="{FF2B5EF4-FFF2-40B4-BE49-F238E27FC236}">
                <a16:creationId xmlns:a16="http://schemas.microsoft.com/office/drawing/2014/main" id="{B27A0982-D0B9-3298-E3D6-61BA621B9350}"/>
              </a:ext>
            </a:extLst>
          </p:cNvPr>
          <p:cNvSpPr txBox="1"/>
          <p:nvPr/>
        </p:nvSpPr>
        <p:spPr>
          <a:xfrm>
            <a:off x="4233672" y="624079"/>
            <a:ext cx="4709160" cy="2377574"/>
          </a:xfrm>
          <a:prstGeom prst="rect">
            <a:avLst/>
          </a:prstGeom>
          <a:noFill/>
        </p:spPr>
        <p:txBody>
          <a:bodyPr wrap="square" rtlCol="0">
            <a:spAutoFit/>
          </a:bodyPr>
          <a:lstStyle/>
          <a:p>
            <a:pPr defTabSz="685800">
              <a:buClrTx/>
            </a:pPr>
            <a:r>
              <a:rPr lang="en-GB" sz="4950" b="1" kern="1200" dirty="0">
                <a:solidFill>
                  <a:prstClr val="white"/>
                </a:solidFill>
                <a:latin typeface="Tahoma" panose="020B0604030504040204" pitchFamily="34" charset="0"/>
                <a:ea typeface="Tahoma" panose="020B0604030504040204" pitchFamily="34" charset="0"/>
                <a:cs typeface="Tahoma" panose="020B0604030504040204" pitchFamily="34" charset="0"/>
              </a:rPr>
              <a:t>Supplier Liaison Update</a:t>
            </a:r>
          </a:p>
        </p:txBody>
      </p:sp>
      <p:sp>
        <p:nvSpPr>
          <p:cNvPr id="9" name="TextBox 8">
            <a:extLst>
              <a:ext uri="{FF2B5EF4-FFF2-40B4-BE49-F238E27FC236}">
                <a16:creationId xmlns:a16="http://schemas.microsoft.com/office/drawing/2014/main" id="{736E8A1C-C769-8B22-5DD6-A8518BD44F59}"/>
              </a:ext>
            </a:extLst>
          </p:cNvPr>
          <p:cNvSpPr txBox="1"/>
          <p:nvPr/>
        </p:nvSpPr>
        <p:spPr>
          <a:xfrm>
            <a:off x="4233672" y="3430806"/>
            <a:ext cx="4261104" cy="1200329"/>
          </a:xfrm>
          <a:prstGeom prst="rect">
            <a:avLst/>
          </a:prstGeom>
          <a:noFill/>
        </p:spPr>
        <p:txBody>
          <a:bodyPr wrap="square" lIns="91440" tIns="45720" rIns="91440" bIns="45720" rtlCol="0" anchor="t">
            <a:spAutoFit/>
          </a:bodyPr>
          <a:lstStyle/>
          <a:p>
            <a:pPr defTabSz="685800">
              <a:buClrTx/>
            </a:pPr>
            <a:r>
              <a:rPr lang="en-GB" sz="1800" b="1" kern="1200" dirty="0">
                <a:solidFill>
                  <a:prstClr val="white"/>
                </a:solidFill>
                <a:latin typeface="Tahoma"/>
                <a:ea typeface="Tahoma"/>
                <a:cs typeface="Tahoma"/>
              </a:rPr>
              <a:t>9</a:t>
            </a:r>
            <a:r>
              <a:rPr lang="en-GB" sz="1800" b="1" kern="1200" baseline="30000" dirty="0">
                <a:solidFill>
                  <a:prstClr val="white"/>
                </a:solidFill>
                <a:latin typeface="Tahoma"/>
                <a:ea typeface="Tahoma"/>
                <a:cs typeface="Tahoma"/>
              </a:rPr>
              <a:t>th</a:t>
            </a:r>
            <a:r>
              <a:rPr lang="en-GB" sz="1800" b="1" kern="1200" dirty="0">
                <a:solidFill>
                  <a:prstClr val="white"/>
                </a:solidFill>
                <a:latin typeface="Tahoma"/>
                <a:ea typeface="Tahoma"/>
                <a:cs typeface="Tahoma"/>
              </a:rPr>
              <a:t> November 2022</a:t>
            </a:r>
            <a:br>
              <a:rPr lang="en-GB" sz="1800" b="1" kern="1200" dirty="0">
                <a:solidFill>
                  <a:prstClr val="white"/>
                </a:solidFill>
                <a:latin typeface="Tahoma" panose="020B0604030504040204" pitchFamily="34" charset="0"/>
                <a:ea typeface="Tahoma" panose="020B0604030504040204" pitchFamily="34" charset="0"/>
                <a:cs typeface="Tahoma" panose="020B0604030504040204" pitchFamily="34" charset="0"/>
              </a:rPr>
            </a:br>
            <a:br>
              <a:rPr lang="en-GB" sz="1800" b="1" kern="120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800" b="1" kern="1200" dirty="0">
                <a:solidFill>
                  <a:prstClr val="white"/>
                </a:solidFill>
                <a:latin typeface="Tahoma"/>
                <a:ea typeface="Tahoma"/>
                <a:cs typeface="Tahoma"/>
              </a:rPr>
              <a:t>Natasha Gilmour, Angus McMillan &amp;</a:t>
            </a:r>
            <a:r>
              <a:rPr lang="en-GB" sz="1800" b="1" kern="1200" dirty="0">
                <a:solidFill>
                  <a:prstClr val="black"/>
                </a:solidFill>
                <a:latin typeface="Tahoma"/>
                <a:ea typeface="Tahoma"/>
                <a:cs typeface="Tahoma"/>
              </a:rPr>
              <a:t> </a:t>
            </a:r>
            <a:r>
              <a:rPr lang="en-GB" sz="1800" b="1" kern="1200" dirty="0">
                <a:solidFill>
                  <a:prstClr val="white"/>
                </a:solidFill>
                <a:latin typeface="Tahoma"/>
                <a:ea typeface="Tahoma"/>
                <a:cs typeface="Tahoma"/>
              </a:rPr>
              <a:t>Monika Szczekotova</a:t>
            </a:r>
            <a:endParaRPr lang="en-GB" sz="1800" b="1" kern="1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07EADA15-CD36-F552-EDFD-5F6CE6E4E441}"/>
              </a:ext>
            </a:extLst>
          </p:cNvPr>
          <p:cNvCxnSpPr/>
          <p:nvPr/>
        </p:nvCxnSpPr>
        <p:spPr>
          <a:xfrm>
            <a:off x="4306824" y="3202686"/>
            <a:ext cx="133502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10;&#10;Description automatically generated">
            <a:extLst>
              <a:ext uri="{FF2B5EF4-FFF2-40B4-BE49-F238E27FC236}">
                <a16:creationId xmlns:a16="http://schemas.microsoft.com/office/drawing/2014/main" id="{A18FFB38-3F6C-73DB-75D9-756F5EB02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622" y="4559035"/>
            <a:ext cx="1179575" cy="657594"/>
          </a:xfrm>
          <a:prstGeom prst="rect">
            <a:avLst/>
          </a:prstGeom>
        </p:spPr>
      </p:pic>
    </p:spTree>
    <p:extLst>
      <p:ext uri="{BB962C8B-B14F-4D97-AF65-F5344CB8AC3E}">
        <p14:creationId xmlns:p14="http://schemas.microsoft.com/office/powerpoint/2010/main" val="2818950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484780-3B5F-4491-91BA-C6BFBF055929}"/>
              </a:ext>
            </a:extLst>
          </p:cNvPr>
          <p:cNvSpPr txBox="1"/>
          <p:nvPr/>
        </p:nvSpPr>
        <p:spPr>
          <a:xfrm>
            <a:off x="110269" y="301211"/>
            <a:ext cx="6355845" cy="553998"/>
          </a:xfrm>
          <a:prstGeom prst="rect">
            <a:avLst/>
          </a:prstGeom>
          <a:noFill/>
        </p:spPr>
        <p:txBody>
          <a:bodyPr wrap="square">
            <a:spAutoFit/>
          </a:bodyPr>
          <a:lstStyle>
            <a:defPPr>
              <a:defRPr lang="en-US"/>
            </a:defPPr>
            <a:lvl1pPr>
              <a:defRPr sz="3000"/>
            </a:lvl1pPr>
          </a:lstStyle>
          <a:p>
            <a:pPr defTabSz="457200">
              <a:buClrTx/>
              <a:defRPr/>
            </a:pPr>
            <a:r>
              <a:rPr lang="en-US" kern="1200" dirty="0">
                <a:solidFill>
                  <a:srgbClr val="4A4A49"/>
                </a:solidFill>
                <a:latin typeface="Tahoma"/>
                <a:ea typeface="+mn-ea"/>
                <a:cs typeface="+mn-cs"/>
              </a:rPr>
              <a:t>Casework Volumes</a:t>
            </a:r>
            <a:endParaRPr lang="en-GB" kern="1200" dirty="0">
              <a:solidFill>
                <a:srgbClr val="4A4A49"/>
              </a:solidFill>
              <a:latin typeface="Tahoma"/>
              <a:ea typeface="+mn-ea"/>
              <a:cs typeface="+mn-cs"/>
            </a:endParaRPr>
          </a:p>
        </p:txBody>
      </p:sp>
      <p:pic>
        <p:nvPicPr>
          <p:cNvPr id="7" name="Picture 6">
            <a:extLst>
              <a:ext uri="{FF2B5EF4-FFF2-40B4-BE49-F238E27FC236}">
                <a16:creationId xmlns:a16="http://schemas.microsoft.com/office/drawing/2014/main" id="{7DBA6C1E-4B8F-248E-6154-46132DD6E1BA}"/>
              </a:ext>
            </a:extLst>
          </p:cNvPr>
          <p:cNvPicPr>
            <a:picLocks noChangeAspect="1"/>
          </p:cNvPicPr>
          <p:nvPr/>
        </p:nvPicPr>
        <p:blipFill rotWithShape="1">
          <a:blip r:embed="rId3"/>
          <a:srcRect l="18067" t="39440" r="23042" b="12150"/>
          <a:stretch/>
        </p:blipFill>
        <p:spPr>
          <a:xfrm>
            <a:off x="110269" y="1139517"/>
            <a:ext cx="4684569" cy="2489984"/>
          </a:xfrm>
          <a:prstGeom prst="rect">
            <a:avLst/>
          </a:prstGeom>
        </p:spPr>
      </p:pic>
      <p:graphicFrame>
        <p:nvGraphicFramePr>
          <p:cNvPr id="10" name="Diagram 9">
            <a:extLst>
              <a:ext uri="{FF2B5EF4-FFF2-40B4-BE49-F238E27FC236}">
                <a16:creationId xmlns:a16="http://schemas.microsoft.com/office/drawing/2014/main" id="{ED456D23-B9B6-0E67-35C6-5871392CC327}"/>
              </a:ext>
            </a:extLst>
          </p:cNvPr>
          <p:cNvGraphicFramePr/>
          <p:nvPr>
            <p:extLst/>
          </p:nvPr>
        </p:nvGraphicFramePr>
        <p:xfrm>
          <a:off x="240190" y="4209259"/>
          <a:ext cx="6096000" cy="1061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5E311FB6-5BAD-19D2-4F34-C9572DF8A2CB}"/>
              </a:ext>
            </a:extLst>
          </p:cNvPr>
          <p:cNvSpPr txBox="1"/>
          <p:nvPr/>
        </p:nvSpPr>
        <p:spPr>
          <a:xfrm>
            <a:off x="2452553" y="3839926"/>
            <a:ext cx="2635623" cy="369332"/>
          </a:xfrm>
          <a:prstGeom prst="rect">
            <a:avLst/>
          </a:prstGeom>
          <a:noFill/>
        </p:spPr>
        <p:txBody>
          <a:bodyPr wrap="square" rtlCol="0">
            <a:spAutoFit/>
          </a:bodyPr>
          <a:lstStyle/>
          <a:p>
            <a:pPr defTabSz="457200">
              <a:buClrTx/>
            </a:pPr>
            <a:r>
              <a:rPr lang="en-US" sz="1800" kern="1200" dirty="0">
                <a:solidFill>
                  <a:srgbClr val="4A4A49"/>
                </a:solidFill>
                <a:latin typeface="Tahoma"/>
                <a:ea typeface="+mn-ea"/>
                <a:cs typeface="+mn-cs"/>
              </a:rPr>
              <a:t>Q3 22/23</a:t>
            </a:r>
            <a:endParaRPr lang="en-GB" sz="1800" kern="1200" dirty="0">
              <a:solidFill>
                <a:srgbClr val="4A4A49"/>
              </a:solidFill>
              <a:latin typeface="Tahoma"/>
              <a:ea typeface="+mn-ea"/>
              <a:cs typeface="+mn-cs"/>
            </a:endParaRPr>
          </a:p>
        </p:txBody>
      </p:sp>
      <p:graphicFrame>
        <p:nvGraphicFramePr>
          <p:cNvPr id="3" name="Diagram 2">
            <a:extLst>
              <a:ext uri="{FF2B5EF4-FFF2-40B4-BE49-F238E27FC236}">
                <a16:creationId xmlns:a16="http://schemas.microsoft.com/office/drawing/2014/main" id="{8898C356-616C-00B3-277C-C3A816DF1329}"/>
              </a:ext>
            </a:extLst>
          </p:cNvPr>
          <p:cNvGraphicFramePr/>
          <p:nvPr>
            <p:extLst/>
          </p:nvPr>
        </p:nvGraphicFramePr>
        <p:xfrm>
          <a:off x="4884486" y="1181145"/>
          <a:ext cx="4259515" cy="23593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a:extLst>
              <a:ext uri="{FF2B5EF4-FFF2-40B4-BE49-F238E27FC236}">
                <a16:creationId xmlns:a16="http://schemas.microsoft.com/office/drawing/2014/main" id="{AF836979-67B0-D462-B9D9-19452C349DC9}"/>
              </a:ext>
            </a:extLst>
          </p:cNvPr>
          <p:cNvSpPr txBox="1"/>
          <p:nvPr/>
        </p:nvSpPr>
        <p:spPr>
          <a:xfrm>
            <a:off x="6618514" y="778098"/>
            <a:ext cx="2635623" cy="369332"/>
          </a:xfrm>
          <a:prstGeom prst="rect">
            <a:avLst/>
          </a:prstGeom>
          <a:noFill/>
        </p:spPr>
        <p:txBody>
          <a:bodyPr wrap="square" rtlCol="0">
            <a:spAutoFit/>
          </a:bodyPr>
          <a:lstStyle/>
          <a:p>
            <a:pPr defTabSz="457200">
              <a:buClrTx/>
            </a:pPr>
            <a:r>
              <a:rPr lang="en-US" sz="1800" kern="1200" dirty="0">
                <a:solidFill>
                  <a:srgbClr val="4A4A49"/>
                </a:solidFill>
                <a:latin typeface="Tahoma"/>
                <a:ea typeface="+mn-ea"/>
                <a:cs typeface="+mn-cs"/>
              </a:rPr>
              <a:t>Q3 22/23</a:t>
            </a:r>
            <a:endParaRPr lang="en-GB" sz="1800" kern="1200" dirty="0">
              <a:solidFill>
                <a:srgbClr val="4A4A49"/>
              </a:solidFill>
              <a:latin typeface="Tahoma"/>
              <a:ea typeface="+mn-ea"/>
              <a:cs typeface="+mn-cs"/>
            </a:endParaRPr>
          </a:p>
        </p:txBody>
      </p:sp>
    </p:spTree>
    <p:extLst>
      <p:ext uri="{BB962C8B-B14F-4D97-AF65-F5344CB8AC3E}">
        <p14:creationId xmlns:p14="http://schemas.microsoft.com/office/powerpoint/2010/main" val="2252734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6" y="472812"/>
            <a:ext cx="4940874" cy="553998"/>
          </a:xfrm>
          <a:prstGeom prst="rect">
            <a:avLst/>
          </a:prstGeom>
          <a:noFill/>
        </p:spPr>
        <p:txBody>
          <a:bodyPr wrap="square" rtlCol="0">
            <a:spAutoFit/>
          </a:bodyPr>
          <a:lstStyle/>
          <a:p>
            <a:pPr defTabSz="457200">
              <a:buClrTx/>
              <a:defRPr/>
            </a:pPr>
            <a:r>
              <a:rPr lang="en-US" sz="3000" kern="1200" dirty="0">
                <a:solidFill>
                  <a:srgbClr val="4A4A49"/>
                </a:solidFill>
                <a:latin typeface="Tahoma"/>
                <a:ea typeface="+mn-ea"/>
                <a:cs typeface="+mn-cs"/>
              </a:rPr>
              <a:t>Q3 22/23 Referral Partners</a:t>
            </a:r>
            <a:endParaRPr lang="en-GB" sz="3000" kern="1200" dirty="0">
              <a:solidFill>
                <a:srgbClr val="4A4A49"/>
              </a:solidFill>
              <a:latin typeface="Tahoma"/>
              <a:ea typeface="+mn-ea"/>
              <a:cs typeface="+mn-cs"/>
            </a:endParaRPr>
          </a:p>
        </p:txBody>
      </p:sp>
      <p:graphicFrame>
        <p:nvGraphicFramePr>
          <p:cNvPr id="4" name="Chart 3">
            <a:extLst>
              <a:ext uri="{FF2B5EF4-FFF2-40B4-BE49-F238E27FC236}">
                <a16:creationId xmlns:a16="http://schemas.microsoft.com/office/drawing/2014/main" id="{3F2E7CE1-1233-DDA1-2D8E-5B4CD2C005E7}"/>
              </a:ext>
            </a:extLst>
          </p:cNvPr>
          <p:cNvGraphicFramePr/>
          <p:nvPr>
            <p:extLst/>
          </p:nvPr>
        </p:nvGraphicFramePr>
        <p:xfrm>
          <a:off x="4887045" y="980419"/>
          <a:ext cx="4426974" cy="27454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3BC2B22-87CB-88D6-F738-2FA4A7009691}"/>
              </a:ext>
            </a:extLst>
          </p:cNvPr>
          <p:cNvSpPr txBox="1"/>
          <p:nvPr/>
        </p:nvSpPr>
        <p:spPr>
          <a:xfrm>
            <a:off x="331426" y="1126437"/>
            <a:ext cx="3925531" cy="369332"/>
          </a:xfrm>
          <a:prstGeom prst="rect">
            <a:avLst/>
          </a:prstGeom>
          <a:noFill/>
        </p:spPr>
        <p:txBody>
          <a:bodyPr wrap="square" rtlCol="0">
            <a:spAutoFit/>
          </a:bodyPr>
          <a:lstStyle/>
          <a:p>
            <a:pPr defTabSz="457200">
              <a:buClrTx/>
            </a:pPr>
            <a:r>
              <a:rPr lang="en-GB" sz="1800" kern="1200" dirty="0">
                <a:solidFill>
                  <a:srgbClr val="4A4A49"/>
                </a:solidFill>
                <a:latin typeface="Tahoma"/>
                <a:ea typeface="+mn-ea"/>
                <a:cs typeface="+mn-cs"/>
              </a:rPr>
              <a:t>Main referral partners across nations</a:t>
            </a:r>
          </a:p>
        </p:txBody>
      </p:sp>
      <p:pic>
        <p:nvPicPr>
          <p:cNvPr id="3" name="Picture 2">
            <a:extLst>
              <a:ext uri="{FF2B5EF4-FFF2-40B4-BE49-F238E27FC236}">
                <a16:creationId xmlns:a16="http://schemas.microsoft.com/office/drawing/2014/main" id="{BBFC2236-C509-6550-1136-3BBB8929C11D}"/>
              </a:ext>
            </a:extLst>
          </p:cNvPr>
          <p:cNvPicPr>
            <a:picLocks noChangeAspect="1"/>
          </p:cNvPicPr>
          <p:nvPr/>
        </p:nvPicPr>
        <p:blipFill rotWithShape="1">
          <a:blip r:embed="rId4"/>
          <a:srcRect l="36975" t="32119" r="23529" b="26499"/>
          <a:stretch/>
        </p:blipFill>
        <p:spPr>
          <a:xfrm>
            <a:off x="405927" y="1573685"/>
            <a:ext cx="4481119" cy="3068913"/>
          </a:xfrm>
          <a:prstGeom prst="rect">
            <a:avLst/>
          </a:prstGeom>
        </p:spPr>
      </p:pic>
    </p:spTree>
    <p:extLst>
      <p:ext uri="{BB962C8B-B14F-4D97-AF65-F5344CB8AC3E}">
        <p14:creationId xmlns:p14="http://schemas.microsoft.com/office/powerpoint/2010/main" val="341740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32"/>
          <p:cNvSpPr txBox="1">
            <a:spLocks noGrp="1"/>
          </p:cNvSpPr>
          <p:nvPr>
            <p:ph type="ctrTitle"/>
          </p:nvPr>
        </p:nvSpPr>
        <p:spPr>
          <a:xfrm>
            <a:off x="443675" y="240525"/>
            <a:ext cx="7949700" cy="31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Consumer service update, quarter three 2022/23</a:t>
            </a:r>
            <a:endParaRPr/>
          </a:p>
          <a:p>
            <a:pPr marL="0" marR="0" lvl="0" indent="0" algn="l" rtl="0">
              <a:lnSpc>
                <a:spcPct val="100000"/>
              </a:lnSpc>
              <a:spcBef>
                <a:spcPts val="0"/>
              </a:spcBef>
              <a:spcAft>
                <a:spcPts val="0"/>
              </a:spcAft>
              <a:buClr>
                <a:srgbClr val="FCBB69"/>
              </a:buClr>
              <a:buSzPts val="1400"/>
              <a:buFont typeface="Open Sans"/>
              <a:buNone/>
            </a:pPr>
            <a:endParaRPr sz="3600" b="1" i="0" u="none" strike="noStrike" cap="none">
              <a:solidFill>
                <a:srgbClr val="FCBB69"/>
              </a:solidFill>
              <a:latin typeface="Open Sans"/>
              <a:ea typeface="Open Sans"/>
              <a:cs typeface="Open Sans"/>
              <a:sym typeface="Open Sans"/>
            </a:endParaRPr>
          </a:p>
        </p:txBody>
      </p:sp>
      <p:sp>
        <p:nvSpPr>
          <p:cNvPr id="151" name="Google Shape;151;p32"/>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r>
              <a:rPr lang="en-GB" sz="2200"/>
              <a:t>Leanne Dullard</a:t>
            </a:r>
            <a:endParaRPr sz="2200"/>
          </a:p>
          <a:p>
            <a:pPr marL="0" marR="0" lvl="0" indent="0" algn="l" rtl="0">
              <a:lnSpc>
                <a:spcPct val="100000"/>
              </a:lnSpc>
              <a:spcBef>
                <a:spcPts val="600"/>
              </a:spcBef>
              <a:spcAft>
                <a:spcPts val="0"/>
              </a:spcAft>
              <a:buClr>
                <a:srgbClr val="004888"/>
              </a:buClr>
              <a:buSzPts val="1400"/>
              <a:buFont typeface="Open Sans"/>
              <a:buNone/>
            </a:pPr>
            <a:r>
              <a:rPr lang="en-GB" sz="2200"/>
              <a:t>Operations </a:t>
            </a:r>
            <a:endParaRPr sz="2200"/>
          </a:p>
        </p:txBody>
      </p:sp>
      <p:pic>
        <p:nvPicPr>
          <p:cNvPr id="152" name="Google Shape;152;p32"/>
          <p:cNvPicPr preferRelativeResize="0"/>
          <p:nvPr/>
        </p:nvPicPr>
        <p:blipFill rotWithShape="1">
          <a:blip r:embed="rId3">
            <a:alphaModFix/>
          </a:blip>
          <a:srcRect l="20654" t="8814" r="24412" b="10246"/>
          <a:stretch/>
        </p:blipFill>
        <p:spPr>
          <a:xfrm>
            <a:off x="1091825" y="4219575"/>
            <a:ext cx="1228299" cy="983625"/>
          </a:xfrm>
          <a:prstGeom prst="rect">
            <a:avLst/>
          </a:prstGeom>
          <a:noFill/>
          <a:ln>
            <a:noFill/>
          </a:ln>
          <a:effectLst>
            <a:outerShdw dist="19050" dir="5400000" algn="bl" rotWithShape="0">
              <a:srgbClr val="F6B26B">
                <a:alpha val="5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97486307-099A-C8FD-D07F-EFFBD9E81A7D}"/>
              </a:ext>
            </a:extLst>
          </p:cNvPr>
          <p:cNvGraphicFramePr>
            <a:graphicFrameLocks noGrp="1"/>
          </p:cNvGraphicFramePr>
          <p:nvPr>
            <p:extLst/>
          </p:nvPr>
        </p:nvGraphicFramePr>
        <p:xfrm>
          <a:off x="292537" y="1618903"/>
          <a:ext cx="7829487" cy="2217483"/>
        </p:xfrm>
        <a:graphic>
          <a:graphicData uri="http://schemas.openxmlformats.org/drawingml/2006/table">
            <a:tbl>
              <a:tblPr firstRow="1" bandRow="1">
                <a:tableStyleId>{F5AB1C69-6EDB-4FF4-983F-18BD219EF322}</a:tableStyleId>
              </a:tblPr>
              <a:tblGrid>
                <a:gridCol w="1041359">
                  <a:extLst>
                    <a:ext uri="{9D8B030D-6E8A-4147-A177-3AD203B41FA5}">
                      <a16:colId xmlns:a16="http://schemas.microsoft.com/office/drawing/2014/main" val="2765584143"/>
                    </a:ext>
                  </a:extLst>
                </a:gridCol>
                <a:gridCol w="1131353">
                  <a:extLst>
                    <a:ext uri="{9D8B030D-6E8A-4147-A177-3AD203B41FA5}">
                      <a16:colId xmlns:a16="http://schemas.microsoft.com/office/drawing/2014/main" val="1485566832"/>
                    </a:ext>
                  </a:extLst>
                </a:gridCol>
                <a:gridCol w="1121923">
                  <a:extLst>
                    <a:ext uri="{9D8B030D-6E8A-4147-A177-3AD203B41FA5}">
                      <a16:colId xmlns:a16="http://schemas.microsoft.com/office/drawing/2014/main" val="776138514"/>
                    </a:ext>
                  </a:extLst>
                </a:gridCol>
                <a:gridCol w="1070337">
                  <a:extLst>
                    <a:ext uri="{9D8B030D-6E8A-4147-A177-3AD203B41FA5}">
                      <a16:colId xmlns:a16="http://schemas.microsoft.com/office/drawing/2014/main" val="670379692"/>
                    </a:ext>
                  </a:extLst>
                </a:gridCol>
                <a:gridCol w="1342615">
                  <a:extLst>
                    <a:ext uri="{9D8B030D-6E8A-4147-A177-3AD203B41FA5}">
                      <a16:colId xmlns:a16="http://schemas.microsoft.com/office/drawing/2014/main" val="2621119902"/>
                    </a:ext>
                  </a:extLst>
                </a:gridCol>
                <a:gridCol w="1183006">
                  <a:extLst>
                    <a:ext uri="{9D8B030D-6E8A-4147-A177-3AD203B41FA5}">
                      <a16:colId xmlns:a16="http://schemas.microsoft.com/office/drawing/2014/main" val="2447077871"/>
                    </a:ext>
                  </a:extLst>
                </a:gridCol>
                <a:gridCol w="938894">
                  <a:extLst>
                    <a:ext uri="{9D8B030D-6E8A-4147-A177-3AD203B41FA5}">
                      <a16:colId xmlns:a16="http://schemas.microsoft.com/office/drawing/2014/main" val="3505666847"/>
                    </a:ext>
                  </a:extLst>
                </a:gridCol>
              </a:tblGrid>
              <a:tr h="1303083">
                <a:tc>
                  <a:txBody>
                    <a:bodyPr/>
                    <a:lstStyle/>
                    <a:p>
                      <a:endParaRPr lang="en-GB" sz="1000" dirty="0"/>
                    </a:p>
                  </a:txBody>
                  <a:tcPr/>
                </a:tc>
                <a:tc>
                  <a:txBody>
                    <a:bodyPr/>
                    <a:lstStyle/>
                    <a:p>
                      <a:r>
                        <a:rPr lang="en-US" sz="1000" dirty="0"/>
                        <a:t>60% of complaints closed within 35WD</a:t>
                      </a:r>
                    </a:p>
                    <a:p>
                      <a:endParaRPr lang="en-GB" sz="1000" dirty="0"/>
                    </a:p>
                  </a:txBody>
                  <a:tcPr/>
                </a:tc>
                <a:tc>
                  <a:txBody>
                    <a:bodyPr/>
                    <a:lstStyle/>
                    <a:p>
                      <a:r>
                        <a:rPr lang="en-US" sz="1000" dirty="0"/>
                        <a:t>75% of complaints closed within 66wd</a:t>
                      </a:r>
                    </a:p>
                  </a:txBody>
                  <a:tcPr/>
                </a:tc>
                <a:tc>
                  <a:txBody>
                    <a:bodyPr/>
                    <a:lstStyle/>
                    <a:p>
                      <a:r>
                        <a:rPr lang="en-US" sz="1000"/>
                        <a:t>70% of Priority complaints closed within 20WD</a:t>
                      </a:r>
                    </a:p>
                  </a:txBody>
                  <a:tcPr/>
                </a:tc>
                <a:tc>
                  <a:txBody>
                    <a:bodyPr/>
                    <a:lstStyle/>
                    <a:p>
                      <a:r>
                        <a:rPr lang="en-US" sz="1000"/>
                        <a:t>70% of cases categorized as green, 90% categorized as green or amber</a:t>
                      </a:r>
                      <a:endParaRPr lang="en-GB" sz="1000"/>
                    </a:p>
                  </a:txBody>
                  <a:tcPr/>
                </a:tc>
                <a:tc>
                  <a:txBody>
                    <a:bodyPr/>
                    <a:lstStyle/>
                    <a:p>
                      <a:r>
                        <a:rPr lang="en-US" sz="1000" dirty="0"/>
                        <a:t>80% of complaints closed with a positive outcome</a:t>
                      </a:r>
                      <a:endParaRPr lang="en-GB" sz="1000" dirty="0"/>
                    </a:p>
                  </a:txBody>
                  <a:tcPr/>
                </a:tc>
                <a:tc>
                  <a:txBody>
                    <a:bodyPr/>
                    <a:lstStyle/>
                    <a:p>
                      <a:r>
                        <a:rPr lang="en-US" sz="1000" dirty="0"/>
                        <a:t>85% of consumers satisfied with service</a:t>
                      </a:r>
                      <a:endParaRPr lang="en-GB" sz="1000" dirty="0"/>
                    </a:p>
                  </a:txBody>
                  <a:tcPr/>
                </a:tc>
                <a:extLst>
                  <a:ext uri="{0D108BD9-81ED-4DB2-BD59-A6C34878D82A}">
                    <a16:rowId xmlns:a16="http://schemas.microsoft.com/office/drawing/2014/main" val="71566466"/>
                  </a:ext>
                </a:extLst>
              </a:tr>
              <a:tr h="397903">
                <a:tc>
                  <a:txBody>
                    <a:bodyPr/>
                    <a:lstStyle/>
                    <a:p>
                      <a:r>
                        <a:rPr lang="en-US" sz="1200" b="1">
                          <a:solidFill>
                            <a:schemeClr val="bg1"/>
                          </a:solidFill>
                        </a:rPr>
                        <a:t>Q3</a:t>
                      </a:r>
                      <a:endParaRPr lang="en-GB" sz="1200" b="1">
                        <a:solidFill>
                          <a:schemeClr val="bg1"/>
                        </a:solidFill>
                      </a:endParaRPr>
                    </a:p>
                    <a:p>
                      <a:pPr lvl="0">
                        <a:buNone/>
                      </a:pPr>
                      <a:r>
                        <a:rPr lang="en-US" sz="1200" b="1">
                          <a:solidFill>
                            <a:schemeClr val="bg1"/>
                          </a:solidFill>
                        </a:rPr>
                        <a:t>22/23</a:t>
                      </a:r>
                      <a:endParaRPr lang="en-GB" sz="1200" b="1">
                        <a:solidFill>
                          <a:schemeClr val="bg1"/>
                        </a:solidFill>
                      </a:endParaRPr>
                    </a:p>
                  </a:txBody>
                  <a:tcPr/>
                </a:tc>
                <a:tc>
                  <a:txBody>
                    <a:bodyPr/>
                    <a:lstStyle/>
                    <a:p>
                      <a:r>
                        <a:rPr lang="en-US" sz="1200" b="1" dirty="0">
                          <a:solidFill>
                            <a:srgbClr val="008D9B"/>
                          </a:solidFill>
                        </a:rPr>
                        <a:t>81%</a:t>
                      </a:r>
                    </a:p>
                  </a:txBody>
                  <a:tcPr/>
                </a:tc>
                <a:tc>
                  <a:txBody>
                    <a:bodyPr/>
                    <a:lstStyle/>
                    <a:p>
                      <a:r>
                        <a:rPr lang="en-US" sz="1200" b="1" dirty="0">
                          <a:solidFill>
                            <a:srgbClr val="008D9B"/>
                          </a:solidFill>
                        </a:rPr>
                        <a:t>91%</a:t>
                      </a:r>
                    </a:p>
                  </a:txBody>
                  <a:tcPr/>
                </a:tc>
                <a:tc>
                  <a:txBody>
                    <a:bodyPr/>
                    <a:lstStyle/>
                    <a:p>
                      <a:r>
                        <a:rPr lang="en-US" sz="1200" b="1" dirty="0">
                          <a:solidFill>
                            <a:srgbClr val="008D9B"/>
                          </a:solidFill>
                        </a:rPr>
                        <a:t>92%</a:t>
                      </a:r>
                    </a:p>
                  </a:txBody>
                  <a:tcPr/>
                </a:tc>
                <a:tc>
                  <a:txBody>
                    <a:bodyPr/>
                    <a:lstStyle/>
                    <a:p>
                      <a:r>
                        <a:rPr lang="en-US" sz="1200" b="1" dirty="0">
                          <a:solidFill>
                            <a:srgbClr val="008D9B"/>
                          </a:solidFill>
                        </a:rPr>
                        <a:t>71% &amp; 92%</a:t>
                      </a:r>
                    </a:p>
                  </a:txBody>
                  <a:tcPr/>
                </a:tc>
                <a:tc>
                  <a:txBody>
                    <a:bodyPr/>
                    <a:lstStyle/>
                    <a:p>
                      <a:r>
                        <a:rPr lang="en-US" sz="1200" b="1">
                          <a:solidFill>
                            <a:srgbClr val="008D9B"/>
                          </a:solidFill>
                        </a:rPr>
                        <a:t>80%</a:t>
                      </a:r>
                    </a:p>
                  </a:txBody>
                  <a:tcPr/>
                </a:tc>
                <a:tc>
                  <a:txBody>
                    <a:bodyPr/>
                    <a:lstStyle/>
                    <a:p>
                      <a:r>
                        <a:rPr lang="en-US" sz="1200" b="1">
                          <a:solidFill>
                            <a:srgbClr val="008D9B"/>
                          </a:solidFill>
                        </a:rPr>
                        <a:t>93%</a:t>
                      </a:r>
                    </a:p>
                  </a:txBody>
                  <a:tcPr/>
                </a:tc>
                <a:extLst>
                  <a:ext uri="{0D108BD9-81ED-4DB2-BD59-A6C34878D82A}">
                    <a16:rowId xmlns:a16="http://schemas.microsoft.com/office/drawing/2014/main" val="1893277179"/>
                  </a:ext>
                </a:extLst>
              </a:tr>
              <a:tr h="397903">
                <a:tc>
                  <a:txBody>
                    <a:bodyPr/>
                    <a:lstStyle/>
                    <a:p>
                      <a:r>
                        <a:rPr lang="en-GB" sz="1200" b="1" dirty="0">
                          <a:solidFill>
                            <a:schemeClr val="bg1"/>
                          </a:solidFill>
                        </a:rPr>
                        <a:t>Q1-Q3</a:t>
                      </a:r>
                      <a:endParaRPr lang="en-US" b="1" dirty="0">
                        <a:solidFill>
                          <a:schemeClr val="bg1"/>
                        </a:solidFill>
                      </a:endParaRPr>
                    </a:p>
                    <a:p>
                      <a:pPr lvl="0">
                        <a:buNone/>
                      </a:pPr>
                      <a:r>
                        <a:rPr lang="en-GB" sz="1200" b="1" dirty="0">
                          <a:solidFill>
                            <a:schemeClr val="bg1"/>
                          </a:solidFill>
                        </a:rPr>
                        <a:t>22/23</a:t>
                      </a:r>
                    </a:p>
                  </a:txBody>
                  <a:tcPr/>
                </a:tc>
                <a:tc>
                  <a:txBody>
                    <a:bodyPr/>
                    <a:lstStyle/>
                    <a:p>
                      <a:r>
                        <a:rPr lang="en-GB" sz="1200" b="1" dirty="0">
                          <a:solidFill>
                            <a:srgbClr val="008D9B"/>
                          </a:solidFill>
                        </a:rPr>
                        <a:t>78%</a:t>
                      </a:r>
                    </a:p>
                  </a:txBody>
                  <a:tcPr/>
                </a:tc>
                <a:tc>
                  <a:txBody>
                    <a:bodyPr/>
                    <a:lstStyle/>
                    <a:p>
                      <a:r>
                        <a:rPr lang="en-GB" sz="1200" b="1">
                          <a:solidFill>
                            <a:srgbClr val="008D9B"/>
                          </a:solidFill>
                        </a:rPr>
                        <a:t>89%</a:t>
                      </a:r>
                    </a:p>
                  </a:txBody>
                  <a:tcPr/>
                </a:tc>
                <a:tc>
                  <a:txBody>
                    <a:bodyPr/>
                    <a:lstStyle/>
                    <a:p>
                      <a:r>
                        <a:rPr lang="en-GB" sz="1200" b="1">
                          <a:solidFill>
                            <a:srgbClr val="008D9B"/>
                          </a:solidFill>
                        </a:rPr>
                        <a:t>87%</a:t>
                      </a:r>
                    </a:p>
                  </a:txBody>
                  <a:tcPr/>
                </a:tc>
                <a:tc>
                  <a:txBody>
                    <a:bodyPr/>
                    <a:lstStyle/>
                    <a:p>
                      <a:r>
                        <a:rPr lang="en-GB" sz="1200" b="1">
                          <a:solidFill>
                            <a:srgbClr val="008D9B"/>
                          </a:solidFill>
                        </a:rPr>
                        <a:t>71% &amp; 92%</a:t>
                      </a:r>
                    </a:p>
                  </a:txBody>
                  <a:tcPr/>
                </a:tc>
                <a:tc>
                  <a:txBody>
                    <a:bodyPr/>
                    <a:lstStyle/>
                    <a:p>
                      <a:r>
                        <a:rPr lang="en-GB" sz="1200" b="1" dirty="0">
                          <a:solidFill>
                            <a:srgbClr val="008D9B"/>
                          </a:solidFill>
                        </a:rPr>
                        <a:t>83%</a:t>
                      </a:r>
                    </a:p>
                  </a:txBody>
                  <a:tcPr/>
                </a:tc>
                <a:tc>
                  <a:txBody>
                    <a:bodyPr/>
                    <a:lstStyle/>
                    <a:p>
                      <a:r>
                        <a:rPr lang="en-GB" sz="1200" b="1" dirty="0">
                          <a:solidFill>
                            <a:srgbClr val="008D9B"/>
                          </a:solidFill>
                        </a:rPr>
                        <a:t>92%</a:t>
                      </a:r>
                    </a:p>
                  </a:txBody>
                  <a:tcPr/>
                </a:tc>
                <a:extLst>
                  <a:ext uri="{0D108BD9-81ED-4DB2-BD59-A6C34878D82A}">
                    <a16:rowId xmlns:a16="http://schemas.microsoft.com/office/drawing/2014/main" val="1672396177"/>
                  </a:ext>
                </a:extLst>
              </a:tr>
            </a:tbl>
          </a:graphicData>
        </a:graphic>
      </p:graphicFrame>
      <p:sp>
        <p:nvSpPr>
          <p:cNvPr id="4" name="TextBox 3">
            <a:extLst>
              <a:ext uri="{FF2B5EF4-FFF2-40B4-BE49-F238E27FC236}">
                <a16:creationId xmlns:a16="http://schemas.microsoft.com/office/drawing/2014/main" id="{CE956059-2548-1EEB-DA5F-C251C20402BD}"/>
              </a:ext>
            </a:extLst>
          </p:cNvPr>
          <p:cNvSpPr txBox="1"/>
          <p:nvPr/>
        </p:nvSpPr>
        <p:spPr>
          <a:xfrm>
            <a:off x="215697" y="777528"/>
            <a:ext cx="6069842" cy="553998"/>
          </a:xfrm>
          <a:prstGeom prst="rect">
            <a:avLst/>
          </a:prstGeom>
          <a:noFill/>
        </p:spPr>
        <p:txBody>
          <a:bodyPr wrap="square" rtlCol="0">
            <a:spAutoFit/>
          </a:bodyPr>
          <a:lstStyle/>
          <a:p>
            <a:pPr defTabSz="457200">
              <a:buClrTx/>
            </a:pPr>
            <a:r>
              <a:rPr lang="en-US" sz="3000" kern="1200" dirty="0">
                <a:solidFill>
                  <a:srgbClr val="4A4A49"/>
                </a:solidFill>
                <a:latin typeface="Tahoma"/>
                <a:ea typeface="+mn-ea"/>
                <a:cs typeface="+mn-cs"/>
              </a:rPr>
              <a:t>KPI Domestic performance</a:t>
            </a:r>
            <a:endParaRPr lang="en-GB" sz="3000" kern="1200" dirty="0">
              <a:solidFill>
                <a:srgbClr val="4A4A49"/>
              </a:solidFill>
              <a:latin typeface="Tahoma"/>
              <a:ea typeface="+mn-ea"/>
              <a:cs typeface="+mn-cs"/>
            </a:endParaRPr>
          </a:p>
        </p:txBody>
      </p:sp>
    </p:spTree>
    <p:extLst>
      <p:ext uri="{BB962C8B-B14F-4D97-AF65-F5344CB8AC3E}">
        <p14:creationId xmlns:p14="http://schemas.microsoft.com/office/powerpoint/2010/main" val="3658356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598BE89-8A7F-486B-9F56-1CC341804F3A}"/>
              </a:ext>
            </a:extLst>
          </p:cNvPr>
          <p:cNvGraphicFramePr/>
          <p:nvPr>
            <p:extLst/>
          </p:nvPr>
        </p:nvGraphicFramePr>
        <p:xfrm>
          <a:off x="5139070" y="1167742"/>
          <a:ext cx="3699069" cy="3554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A6823E09-0DC9-5E73-5A85-F396AECB0925}"/>
              </a:ext>
            </a:extLst>
          </p:cNvPr>
          <p:cNvGraphicFramePr/>
          <p:nvPr>
            <p:extLst/>
          </p:nvPr>
        </p:nvGraphicFramePr>
        <p:xfrm>
          <a:off x="175666" y="1951113"/>
          <a:ext cx="4872745" cy="23380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6DEADB0F-EC49-AF62-8190-6FED178DC17D}"/>
              </a:ext>
            </a:extLst>
          </p:cNvPr>
          <p:cNvSpPr txBox="1"/>
          <p:nvPr/>
        </p:nvSpPr>
        <p:spPr>
          <a:xfrm>
            <a:off x="328809" y="413834"/>
            <a:ext cx="4554339" cy="707886"/>
          </a:xfrm>
          <a:prstGeom prst="rect">
            <a:avLst/>
          </a:prstGeom>
          <a:noFill/>
        </p:spPr>
        <p:txBody>
          <a:bodyPr wrap="square" rtlCol="0">
            <a:spAutoFit/>
          </a:bodyPr>
          <a:lstStyle/>
          <a:p>
            <a:pPr defTabSz="457200">
              <a:buClrTx/>
            </a:pPr>
            <a:r>
              <a:rPr lang="en-GB" sz="2000" kern="1200" dirty="0">
                <a:latin typeface="Tahoma" panose="020B0604030504040204" pitchFamily="34" charset="0"/>
                <a:ea typeface="Tahoma" panose="020B0604030504040204" pitchFamily="34" charset="0"/>
                <a:cs typeface="Tahoma" panose="020B0604030504040204" pitchFamily="34" charset="0"/>
              </a:rPr>
              <a:t>Accent research cases closed in September and November 2022</a:t>
            </a:r>
          </a:p>
        </p:txBody>
      </p:sp>
      <p:sp>
        <p:nvSpPr>
          <p:cNvPr id="10" name="TextBox 9">
            <a:extLst>
              <a:ext uri="{FF2B5EF4-FFF2-40B4-BE49-F238E27FC236}">
                <a16:creationId xmlns:a16="http://schemas.microsoft.com/office/drawing/2014/main" id="{2A596AEB-9AE2-8276-E416-119D8AE3C2AE}"/>
              </a:ext>
            </a:extLst>
          </p:cNvPr>
          <p:cNvSpPr txBox="1"/>
          <p:nvPr/>
        </p:nvSpPr>
        <p:spPr>
          <a:xfrm>
            <a:off x="5741256" y="496566"/>
            <a:ext cx="2701205" cy="707886"/>
          </a:xfrm>
          <a:prstGeom prst="rect">
            <a:avLst/>
          </a:prstGeom>
          <a:noFill/>
        </p:spPr>
        <p:txBody>
          <a:bodyPr wrap="square" rtlCol="0">
            <a:spAutoFit/>
          </a:bodyPr>
          <a:lstStyle/>
          <a:p>
            <a:pPr defTabSz="457200">
              <a:buClrTx/>
            </a:pPr>
            <a:r>
              <a:rPr lang="en-GB" sz="2000" kern="1200" dirty="0">
                <a:latin typeface="Tahoma" panose="020B0604030504040204" pitchFamily="34" charset="0"/>
                <a:ea typeface="Tahoma" panose="020B0604030504040204" pitchFamily="34" charset="0"/>
                <a:cs typeface="Tahoma" panose="020B0604030504040204" pitchFamily="34" charset="0"/>
              </a:rPr>
              <a:t>Outcomes and measures</a:t>
            </a:r>
          </a:p>
        </p:txBody>
      </p:sp>
      <p:sp>
        <p:nvSpPr>
          <p:cNvPr id="2313" name="TextBox 2312">
            <a:extLst>
              <a:ext uri="{FF2B5EF4-FFF2-40B4-BE49-F238E27FC236}">
                <a16:creationId xmlns:a16="http://schemas.microsoft.com/office/drawing/2014/main" id="{24220793-9DD4-6146-7810-9C4D798FF857}"/>
              </a:ext>
            </a:extLst>
          </p:cNvPr>
          <p:cNvSpPr txBox="1"/>
          <p:nvPr/>
        </p:nvSpPr>
        <p:spPr>
          <a:xfrm>
            <a:off x="169606" y="1060166"/>
            <a:ext cx="48727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buClrTx/>
            </a:pPr>
            <a:r>
              <a:rPr lang="en-US" sz="1200" i="1" kern="1200" dirty="0">
                <a:solidFill>
                  <a:srgbClr val="008D9B"/>
                </a:solidFill>
                <a:latin typeface="Tahoma" panose="020B0604030504040204" pitchFamily="34" charset="0"/>
                <a:ea typeface="Tahoma" panose="020B0604030504040204" pitchFamily="34" charset="0"/>
                <a:cs typeface="Tahoma" panose="020B0604030504040204" pitchFamily="34" charset="0"/>
              </a:rPr>
              <a:t>"</a:t>
            </a:r>
            <a:r>
              <a:rPr lang="en-US" sz="1100" i="1" kern="1200" dirty="0">
                <a:solidFill>
                  <a:srgbClr val="008D9B"/>
                </a:solidFill>
                <a:latin typeface="Tahoma" panose="020B0604030504040204" pitchFamily="34" charset="0"/>
                <a:ea typeface="Tahoma" panose="020B0604030504040204" pitchFamily="34" charset="0"/>
                <a:cs typeface="Tahoma" panose="020B0604030504040204" pitchFamily="34" charset="0"/>
              </a:rPr>
              <a:t>I went from feeling alone and depressed as I couldn’t do anything about my situation to happy that someone was fighting in my corner. I am very grateful for this service you provide. </a:t>
            </a:r>
          </a:p>
          <a:p>
            <a:pPr algn="ctr" defTabSz="457200">
              <a:buClrTx/>
            </a:pPr>
            <a:r>
              <a:rPr lang="en-US" sz="1200" u="sng" kern="1200" dirty="0">
                <a:solidFill>
                  <a:srgbClr val="008D9B"/>
                </a:solidFill>
                <a:latin typeface="Tahoma" panose="020B0604030504040204" pitchFamily="34" charset="0"/>
                <a:ea typeface="Tahoma" panose="020B0604030504040204" pitchFamily="34" charset="0"/>
                <a:cs typeface="Tahoma" panose="020B0604030504040204" pitchFamily="34" charset="0"/>
              </a:rPr>
              <a:t>Accent Report January 2023</a:t>
            </a:r>
            <a:endParaRPr lang="en-US" sz="1600" u="sng" kern="1200" dirty="0">
              <a:solidFill>
                <a:srgbClr val="008D9B"/>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29BB0B98-58AB-DDF5-F950-E172439EA99B}"/>
              </a:ext>
            </a:extLst>
          </p:cNvPr>
          <p:cNvSpPr txBox="1"/>
          <p:nvPr/>
        </p:nvSpPr>
        <p:spPr>
          <a:xfrm>
            <a:off x="305862" y="4530670"/>
            <a:ext cx="4742548" cy="615553"/>
          </a:xfrm>
          <a:prstGeom prst="rect">
            <a:avLst/>
          </a:prstGeom>
          <a:noFill/>
        </p:spPr>
        <p:txBody>
          <a:bodyPr wrap="square">
            <a:spAutoFit/>
          </a:bodyPr>
          <a:lstStyle/>
          <a:p>
            <a:pPr defTabSz="457200">
              <a:buClrTx/>
            </a:pPr>
            <a:r>
              <a:rPr lang="en-US" sz="1200" i="1" kern="1200" dirty="0">
                <a:solidFill>
                  <a:srgbClr val="008D9B"/>
                </a:solidFill>
                <a:latin typeface="Tahoma" panose="020B0604030504040204" pitchFamily="34" charset="0"/>
                <a:ea typeface="Tahoma" panose="020B0604030504040204" pitchFamily="34" charset="0"/>
                <a:cs typeface="Tahoma" panose="020B0604030504040204" pitchFamily="34" charset="0"/>
              </a:rPr>
              <a:t>“</a:t>
            </a:r>
            <a:r>
              <a:rPr lang="en-US" sz="1100" i="1" kern="1200" dirty="0">
                <a:solidFill>
                  <a:srgbClr val="008D9B"/>
                </a:solidFill>
                <a:latin typeface="Tahoma" panose="020B0604030504040204" pitchFamily="34" charset="0"/>
                <a:ea typeface="Tahoma" panose="020B0604030504040204" pitchFamily="34" charset="0"/>
                <a:cs typeface="Tahoma" panose="020B0604030504040204" pitchFamily="34" charset="0"/>
              </a:rPr>
              <a:t>It was a life saver as the stress felt before talking to them was extreme and soon as I spoke to the lady I felt straight at ease and that she was doing what was best”</a:t>
            </a:r>
            <a:endParaRPr lang="en-GB" sz="1100" i="1" kern="1200" dirty="0">
              <a:solidFill>
                <a:srgbClr val="008D9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1471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BCDFC5-FADD-7572-09FD-74EAD6A4E1DC}"/>
              </a:ext>
            </a:extLst>
          </p:cNvPr>
          <p:cNvSpPr txBox="1"/>
          <p:nvPr/>
        </p:nvSpPr>
        <p:spPr>
          <a:xfrm>
            <a:off x="378200" y="657478"/>
            <a:ext cx="83772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US" sz="2800" kern="1200" dirty="0">
                <a:latin typeface="Tahoma" panose="020B0604030504040204" pitchFamily="34" charset="0"/>
                <a:ea typeface="Tahoma" panose="020B0604030504040204" pitchFamily="34" charset="0"/>
                <a:cs typeface="Tahoma" panose="020B0604030504040204" pitchFamily="34" charset="0"/>
              </a:rPr>
              <a:t>Operational Challenges</a:t>
            </a:r>
            <a:endParaRPr lang="en-GB" sz="2800" kern="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0CB1540-ED5E-E844-062B-1AB396133315}"/>
              </a:ext>
            </a:extLst>
          </p:cNvPr>
          <p:cNvSpPr txBox="1"/>
          <p:nvPr/>
        </p:nvSpPr>
        <p:spPr>
          <a:xfrm>
            <a:off x="4330573" y="1828264"/>
            <a:ext cx="4572000" cy="3416320"/>
          </a:xfrm>
          <a:prstGeom prst="rect">
            <a:avLst/>
          </a:prstGeom>
          <a:noFill/>
        </p:spPr>
        <p:txBody>
          <a:bodyPr wrap="square">
            <a:spAutoFit/>
          </a:bodyPr>
          <a:lstStyle/>
          <a:p>
            <a:pPr marL="171450" indent="-171450" defTabSz="457200">
              <a:buClrTx/>
              <a:buFont typeface="Arial" panose="020B0604020202020204" pitchFamily="34" charset="0"/>
              <a:buChar char="•"/>
            </a:pPr>
            <a:r>
              <a:rPr lang="en-US" sz="1200" kern="1200" dirty="0">
                <a:latin typeface="Tahoma" panose="020B0604030504040204" pitchFamily="34" charset="0"/>
                <a:ea typeface="Tahoma" panose="020B0604030504040204" pitchFamily="34" charset="0"/>
                <a:cs typeface="Tahoma" panose="020B0604030504040204" pitchFamily="34" charset="0"/>
              </a:rPr>
              <a:t>Unallocated complaints </a:t>
            </a:r>
            <a:r>
              <a:rPr lang="en-US" sz="1200" kern="1200" dirty="0">
                <a:ea typeface="+mn-ea"/>
                <a:cs typeface="+mn-cs"/>
              </a:rPr>
              <a:t>371, day 18</a:t>
            </a:r>
            <a:endParaRPr lang="en-US" sz="1200" kern="1200" dirty="0">
              <a:latin typeface="Tahoma" panose="020B0604030504040204" pitchFamily="34" charset="0"/>
              <a:ea typeface="Tahoma" panose="020B0604030504040204" pitchFamily="34" charset="0"/>
              <a:cs typeface="Tahoma" panose="020B0604030504040204" pitchFamily="34" charset="0"/>
            </a:endParaRP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Being creative with tackling complex complaints and taking individuals off line on a rotating basis</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Restricted telephony access and routed consumers towards email, maintaining access for urgent situations. </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Lead Caseworkers taking majority of micro-business cases</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Asked referral partners to email priorities when reaching full capacity </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Set a priority cap of 10 for each Caseworker, this has now been reduced to 8 </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Initiated a new process for self disconnection cases where consumer's details are emailed through rather than calling. So far feedback has been positive. </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Accept on certain days we cannot process every single priority complaint </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Creation of EHU newsletter to improve communication, consolidate updates and process changes</a:t>
            </a:r>
          </a:p>
          <a:p>
            <a:pPr marL="171450" indent="-171450" defTabSz="457200">
              <a:buClrTx/>
              <a:buFont typeface="Wingdings" panose="05000000000000000000" pitchFamily="2" charset="2"/>
              <a:buChar char="ü"/>
            </a:pPr>
            <a:r>
              <a:rPr lang="en-US" sz="1200" kern="1200" dirty="0">
                <a:latin typeface="Tahoma" panose="020B0604030504040204" pitchFamily="34" charset="0"/>
                <a:ea typeface="Tahoma" panose="020B0604030504040204" pitchFamily="34" charset="0"/>
                <a:cs typeface="Tahoma" panose="020B0604030504040204" pitchFamily="34" charset="0"/>
              </a:rPr>
              <a:t>Shell secondment</a:t>
            </a:r>
            <a:endParaRPr lang="en-GB" sz="1200" kern="1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2D84E45-87A5-369D-D1CA-ABE27BF11D73}"/>
              </a:ext>
            </a:extLst>
          </p:cNvPr>
          <p:cNvSpPr txBox="1"/>
          <p:nvPr/>
        </p:nvSpPr>
        <p:spPr>
          <a:xfrm>
            <a:off x="378199" y="1110975"/>
            <a:ext cx="8074238" cy="584775"/>
          </a:xfrm>
          <a:prstGeom prst="rect">
            <a:avLst/>
          </a:prstGeom>
          <a:noFill/>
        </p:spPr>
        <p:txBody>
          <a:bodyPr wrap="square">
            <a:spAutoFit/>
          </a:bodyPr>
          <a:lstStyle/>
          <a:p>
            <a:pPr defTabSz="457200">
              <a:buClrTx/>
            </a:pPr>
            <a:r>
              <a:rPr lang="en-US" sz="1600" kern="1200" dirty="0">
                <a:latin typeface="Tahoma" panose="020B0604030504040204" pitchFamily="34" charset="0"/>
                <a:ea typeface="Tahoma" panose="020B0604030504040204" pitchFamily="34" charset="0"/>
                <a:cs typeface="Tahoma" panose="020B0604030504040204" pitchFamily="34" charset="0"/>
              </a:rPr>
              <a:t>Working with people in very vulnerable circumstances and dealing with such high demand inevitably impacts on staff morale and welfare. </a:t>
            </a:r>
            <a:endParaRPr lang="en-GB" sz="1800" kern="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agram 9">
            <a:extLst>
              <a:ext uri="{FF2B5EF4-FFF2-40B4-BE49-F238E27FC236}">
                <a16:creationId xmlns:a16="http://schemas.microsoft.com/office/drawing/2014/main" id="{1966E516-226A-6718-1291-8ED6D27F1945}"/>
              </a:ext>
            </a:extLst>
          </p:cNvPr>
          <p:cNvGraphicFramePr/>
          <p:nvPr>
            <p:extLst/>
          </p:nvPr>
        </p:nvGraphicFramePr>
        <p:xfrm>
          <a:off x="268943" y="1828264"/>
          <a:ext cx="4061631" cy="343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5490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6" y="472812"/>
            <a:ext cx="6716487" cy="553998"/>
          </a:xfrm>
          <a:prstGeom prst="rect">
            <a:avLst/>
          </a:prstGeom>
          <a:noFill/>
        </p:spPr>
        <p:txBody>
          <a:bodyPr wrap="square" lIns="91440" tIns="45720" rIns="91440" bIns="45720" rtlCol="0" anchor="t">
            <a:spAutoFit/>
          </a:bodyPr>
          <a:lstStyle/>
          <a:p>
            <a:pPr defTabSz="457200">
              <a:buClrTx/>
              <a:defRPr/>
            </a:pPr>
            <a:r>
              <a:rPr lang="en-US" sz="3000" kern="1200" dirty="0">
                <a:solidFill>
                  <a:srgbClr val="4A4A49"/>
                </a:solidFill>
                <a:latin typeface="Tahoma"/>
                <a:ea typeface="Tahoma"/>
                <a:cs typeface="Tahoma"/>
              </a:rPr>
              <a:t>Operational Success and Development</a:t>
            </a:r>
          </a:p>
        </p:txBody>
      </p:sp>
      <p:sp>
        <p:nvSpPr>
          <p:cNvPr id="4" name="TextBox 3">
            <a:extLst>
              <a:ext uri="{FF2B5EF4-FFF2-40B4-BE49-F238E27FC236}">
                <a16:creationId xmlns:a16="http://schemas.microsoft.com/office/drawing/2014/main" id="{3D9E366C-CB45-DABC-CDEB-25D7DAAB7847}"/>
              </a:ext>
            </a:extLst>
          </p:cNvPr>
          <p:cNvSpPr txBox="1"/>
          <p:nvPr/>
        </p:nvSpPr>
        <p:spPr>
          <a:xfrm>
            <a:off x="299036" y="1062613"/>
            <a:ext cx="6389275" cy="4616648"/>
          </a:xfrm>
          <a:prstGeom prst="rect">
            <a:avLst/>
          </a:prstGeom>
          <a:noFill/>
        </p:spPr>
        <p:txBody>
          <a:bodyPr wrap="square">
            <a:spAutoFit/>
          </a:bodyPr>
          <a:lstStyle/>
          <a:p>
            <a:pPr defTabSz="457200">
              <a:buClrTx/>
            </a:pPr>
            <a:r>
              <a:rPr lang="en-US" b="1" kern="1200" dirty="0">
                <a:solidFill>
                  <a:srgbClr val="4A4A49"/>
                </a:solidFill>
                <a:latin typeface="Tahoma"/>
                <a:ea typeface="+mn-ea"/>
                <a:cs typeface="+mn-cs"/>
              </a:rPr>
              <a:t>Success and promotion</a:t>
            </a:r>
          </a:p>
          <a:p>
            <a:pPr marL="285750" indent="-285750" defTabSz="457200">
              <a:buClrTx/>
              <a:buFont typeface="Wingdings" panose="05000000000000000000" pitchFamily="2" charset="2"/>
              <a:buChar char="ü"/>
            </a:pPr>
            <a:r>
              <a:rPr lang="en-US" kern="1200" dirty="0">
                <a:solidFill>
                  <a:srgbClr val="4A4A49"/>
                </a:solidFill>
                <a:latin typeface="Tahoma"/>
                <a:ea typeface="+mn-ea"/>
                <a:cs typeface="+mn-cs"/>
              </a:rPr>
              <a:t>George Holmes, EHU Operations Manager, won the Consumer Champion Award at the Energy UK Young Energy Professionals Awards 2022 </a:t>
            </a:r>
          </a:p>
          <a:p>
            <a:pPr marL="285750" indent="-285750" defTabSz="457200">
              <a:buClrTx/>
              <a:buFont typeface="Wingdings" panose="05000000000000000000" pitchFamily="2" charset="2"/>
              <a:buChar char="ü"/>
            </a:pPr>
            <a:r>
              <a:rPr lang="en-US" kern="1200" dirty="0">
                <a:solidFill>
                  <a:srgbClr val="4A4A49"/>
                </a:solidFill>
                <a:latin typeface="Tahoma"/>
                <a:ea typeface="+mn-ea"/>
                <a:cs typeface="+mn-cs"/>
              </a:rPr>
              <a:t>Brian MacRae, EHU Quality Assurance Officer, was finalist in the Audrey Gallacher Award for Excellence at the Energy UK Young Energy Professionals Awards 2022 </a:t>
            </a:r>
          </a:p>
          <a:p>
            <a:pPr marL="285750" indent="-285750" defTabSz="457200">
              <a:buClrTx/>
              <a:buFont typeface="Wingdings" panose="05000000000000000000" pitchFamily="2" charset="2"/>
              <a:buChar char="ü"/>
            </a:pPr>
            <a:r>
              <a:rPr lang="en-US" kern="1200" dirty="0">
                <a:solidFill>
                  <a:srgbClr val="4A4A49"/>
                </a:solidFill>
                <a:latin typeface="Tahoma"/>
                <a:ea typeface="+mn-ea"/>
                <a:cs typeface="+mn-cs"/>
              </a:rPr>
              <a:t>EHU article in the Herald 'Extra help in this terrifying cost of living crisis’ </a:t>
            </a:r>
            <a:r>
              <a:rPr lang="en-US" kern="1200" dirty="0">
                <a:solidFill>
                  <a:srgbClr val="4A4A49"/>
                </a:solidFill>
                <a:latin typeface="Tahoma"/>
                <a:ea typeface="+mn-ea"/>
                <a:cs typeface="+mn-cs"/>
                <a:hlinkClick r:id="rId3"/>
              </a:rPr>
              <a:t>Extra help in this terrifying cost of living crisis | </a:t>
            </a:r>
            <a:r>
              <a:rPr lang="en-US" kern="1200" dirty="0" err="1">
                <a:solidFill>
                  <a:srgbClr val="4A4A49"/>
                </a:solidFill>
                <a:latin typeface="Tahoma"/>
                <a:ea typeface="+mn-ea"/>
                <a:cs typeface="+mn-cs"/>
                <a:hlinkClick r:id="rId3"/>
              </a:rPr>
              <a:t>HeraldScotland</a:t>
            </a:r>
            <a:endParaRPr lang="en-US" kern="1200" dirty="0">
              <a:solidFill>
                <a:srgbClr val="4A4A49"/>
              </a:solidFill>
              <a:latin typeface="Tahoma"/>
              <a:ea typeface="+mn-ea"/>
              <a:cs typeface="+mn-cs"/>
            </a:endParaRPr>
          </a:p>
          <a:p>
            <a:pPr defTabSz="457200">
              <a:buClrTx/>
            </a:pPr>
            <a:endParaRPr lang="en-US" kern="1200" dirty="0">
              <a:solidFill>
                <a:srgbClr val="4A4A49"/>
              </a:solidFill>
              <a:latin typeface="Tahoma"/>
              <a:ea typeface="+mn-ea"/>
              <a:cs typeface="+mn-cs"/>
            </a:endParaRPr>
          </a:p>
          <a:p>
            <a:pPr defTabSz="457200">
              <a:buClrTx/>
            </a:pPr>
            <a:r>
              <a:rPr lang="en-US" b="1" kern="1200" dirty="0">
                <a:solidFill>
                  <a:srgbClr val="4A4A49"/>
                </a:solidFill>
                <a:latin typeface="Tahoma"/>
                <a:ea typeface="+mn-ea"/>
                <a:cs typeface="+mn-cs"/>
              </a:rPr>
              <a:t>Civ Tech Challenge 8</a:t>
            </a:r>
          </a:p>
          <a:p>
            <a:pPr defTabSz="457200">
              <a:buClrTx/>
            </a:pPr>
            <a:endParaRPr lang="en-US" kern="1200" dirty="0">
              <a:solidFill>
                <a:srgbClr val="4A4A49"/>
              </a:solidFill>
              <a:latin typeface="Tahoma"/>
              <a:ea typeface="+mn-ea"/>
              <a:cs typeface="+mn-cs"/>
            </a:endParaRPr>
          </a:p>
          <a:p>
            <a:pPr marL="285750" indent="-285750" defTabSz="457200">
              <a:buClrTx/>
              <a:buFont typeface="Arial" panose="020B0604020202020204" pitchFamily="34" charset="0"/>
              <a:buChar char="•"/>
            </a:pPr>
            <a:r>
              <a:rPr lang="en-US" kern="1200" dirty="0">
                <a:solidFill>
                  <a:srgbClr val="4A4A49"/>
                </a:solidFill>
                <a:latin typeface="Tahoma"/>
                <a:ea typeface="+mn-ea"/>
                <a:cs typeface="+mn-cs"/>
              </a:rPr>
              <a:t>We are about to embark on the accelerator phase of the </a:t>
            </a:r>
            <a:r>
              <a:rPr lang="en-US" kern="1200" dirty="0" err="1">
                <a:solidFill>
                  <a:srgbClr val="4A4A49"/>
                </a:solidFill>
                <a:latin typeface="Tahoma"/>
                <a:ea typeface="+mn-ea"/>
                <a:cs typeface="+mn-cs"/>
              </a:rPr>
              <a:t>CivTech</a:t>
            </a:r>
            <a:r>
              <a:rPr lang="en-US" kern="1200" dirty="0">
                <a:solidFill>
                  <a:srgbClr val="4A4A49"/>
                </a:solidFill>
                <a:latin typeface="Tahoma"/>
                <a:ea typeface="+mn-ea"/>
                <a:cs typeface="+mn-cs"/>
              </a:rPr>
              <a:t> Challenge, having selected a company following an intense exploration phase. </a:t>
            </a:r>
          </a:p>
          <a:p>
            <a:pPr marL="285750" indent="-285750" defTabSz="457200">
              <a:buClrTx/>
              <a:buFont typeface="Arial" panose="020B0604020202020204" pitchFamily="34" charset="0"/>
              <a:buChar char="•"/>
            </a:pPr>
            <a:r>
              <a:rPr lang="en-US" kern="1200" dirty="0">
                <a:solidFill>
                  <a:srgbClr val="4A4A49"/>
                </a:solidFill>
                <a:latin typeface="Tahoma"/>
                <a:ea typeface="+mn-ea"/>
                <a:cs typeface="+mn-cs"/>
              </a:rPr>
              <a:t>The tool named </a:t>
            </a:r>
            <a:r>
              <a:rPr lang="en-US" kern="1200" dirty="0" err="1">
                <a:solidFill>
                  <a:srgbClr val="4A4A49"/>
                </a:solidFill>
                <a:latin typeface="Tahoma"/>
                <a:ea typeface="+mn-ea"/>
                <a:cs typeface="+mn-cs"/>
              </a:rPr>
              <a:t>HelpFirst</a:t>
            </a:r>
            <a:r>
              <a:rPr lang="en-US" kern="1200" dirty="0">
                <a:solidFill>
                  <a:srgbClr val="4A4A49"/>
                </a:solidFill>
                <a:latin typeface="Tahoma"/>
                <a:ea typeface="+mn-ea"/>
                <a:cs typeface="+mn-cs"/>
              </a:rPr>
              <a:t>, dynamically assigns a </a:t>
            </a:r>
            <a:r>
              <a:rPr lang="en-US" kern="1200" dirty="0" err="1">
                <a:solidFill>
                  <a:srgbClr val="4A4A49"/>
                </a:solidFill>
                <a:latin typeface="Tahoma"/>
                <a:ea typeface="+mn-ea"/>
                <a:cs typeface="+mn-cs"/>
              </a:rPr>
              <a:t>prioritisation</a:t>
            </a:r>
            <a:r>
              <a:rPr lang="en-US" kern="1200" dirty="0">
                <a:solidFill>
                  <a:srgbClr val="4A4A49"/>
                </a:solidFill>
                <a:latin typeface="Tahoma"/>
                <a:ea typeface="+mn-ea"/>
                <a:cs typeface="+mn-cs"/>
              </a:rPr>
              <a:t> ranking to each case and risk fingerprint to each customer. EHU usage trains </a:t>
            </a:r>
            <a:r>
              <a:rPr lang="en-US" kern="1200" dirty="0" err="1">
                <a:solidFill>
                  <a:srgbClr val="4A4A49"/>
                </a:solidFill>
                <a:latin typeface="Tahoma"/>
                <a:ea typeface="+mn-ea"/>
                <a:cs typeface="+mn-cs"/>
              </a:rPr>
              <a:t>HelpFirst</a:t>
            </a:r>
            <a:r>
              <a:rPr lang="en-US" kern="1200" dirty="0">
                <a:solidFill>
                  <a:srgbClr val="4A4A49"/>
                </a:solidFill>
                <a:latin typeface="Tahoma"/>
                <a:ea typeface="+mn-ea"/>
                <a:cs typeface="+mn-cs"/>
              </a:rPr>
              <a:t> to get even better at </a:t>
            </a:r>
            <a:r>
              <a:rPr lang="en-US" kern="1200" dirty="0" err="1">
                <a:solidFill>
                  <a:srgbClr val="4A4A49"/>
                </a:solidFill>
                <a:latin typeface="Tahoma"/>
                <a:ea typeface="+mn-ea"/>
                <a:cs typeface="+mn-cs"/>
              </a:rPr>
              <a:t>prioritisation</a:t>
            </a:r>
            <a:r>
              <a:rPr lang="en-US" kern="1200" dirty="0">
                <a:solidFill>
                  <a:srgbClr val="4A4A49"/>
                </a:solidFill>
                <a:latin typeface="Tahoma"/>
                <a:ea typeface="+mn-ea"/>
                <a:cs typeface="+mn-cs"/>
              </a:rPr>
              <a:t>, meaning </a:t>
            </a:r>
            <a:r>
              <a:rPr lang="en-US" kern="1200" dirty="0" err="1">
                <a:solidFill>
                  <a:srgbClr val="4A4A49"/>
                </a:solidFill>
                <a:latin typeface="Tahoma"/>
                <a:ea typeface="+mn-ea"/>
                <a:cs typeface="+mn-cs"/>
              </a:rPr>
              <a:t>organisational</a:t>
            </a:r>
            <a:r>
              <a:rPr lang="en-US" kern="1200" dirty="0">
                <a:solidFill>
                  <a:srgbClr val="4A4A49"/>
                </a:solidFill>
                <a:latin typeface="Tahoma"/>
                <a:ea typeface="+mn-ea"/>
                <a:cs typeface="+mn-cs"/>
              </a:rPr>
              <a:t> learning is captured and shared. There are anticipated commercial opportunities. </a:t>
            </a:r>
          </a:p>
          <a:p>
            <a:pPr marL="285750" indent="-285750" defTabSz="457200">
              <a:buClrTx/>
              <a:buFont typeface="Arial" panose="020B0604020202020204" pitchFamily="34" charset="0"/>
              <a:buChar char="•"/>
            </a:pPr>
            <a:r>
              <a:rPr lang="en-US" kern="1200" dirty="0">
                <a:solidFill>
                  <a:srgbClr val="4A4A49"/>
                </a:solidFill>
                <a:latin typeface="Tahoma" panose="020B0604030504040204" pitchFamily="34" charset="0"/>
                <a:ea typeface="Tahoma" panose="020B0604030504040204" pitchFamily="34" charset="0"/>
                <a:cs typeface="Tahoma" panose="020B0604030504040204" pitchFamily="34" charset="0"/>
                <a:hlinkClick r:id="rId4"/>
              </a:rPr>
              <a:t>https://www.civtech.scot/civtech-8-challenge-1-identifying-and-prioritising-support</a:t>
            </a:r>
            <a:endParaRPr lang="en-US" kern="1200" dirty="0">
              <a:solidFill>
                <a:srgbClr val="4A4A49"/>
              </a:solidFill>
              <a:latin typeface="Tahoma" panose="020B0604030504040204" pitchFamily="34" charset="0"/>
              <a:ea typeface="Tahoma" panose="020B0604030504040204" pitchFamily="34" charset="0"/>
              <a:cs typeface="Tahoma" panose="020B0604030504040204" pitchFamily="34" charset="0"/>
            </a:endParaRPr>
          </a:p>
          <a:p>
            <a:pPr defTabSz="457200">
              <a:buClrTx/>
            </a:pPr>
            <a:endParaRPr lang="en-GB" kern="1200" dirty="0">
              <a:solidFill>
                <a:srgbClr val="4A4A49"/>
              </a:solidFill>
              <a:latin typeface="Tahoma"/>
              <a:ea typeface="+mn-ea"/>
              <a:cs typeface="+mn-cs"/>
            </a:endParaRPr>
          </a:p>
        </p:txBody>
      </p:sp>
      <p:pic>
        <p:nvPicPr>
          <p:cNvPr id="7" name="Picture 6" descr="A group of people posing for a photo&#10;&#10;Description automatically generated">
            <a:extLst>
              <a:ext uri="{FF2B5EF4-FFF2-40B4-BE49-F238E27FC236}">
                <a16:creationId xmlns:a16="http://schemas.microsoft.com/office/drawing/2014/main" id="{AAB4B973-41E1-54F2-BBB6-AFC21F27F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540" y="1278901"/>
            <a:ext cx="2563091" cy="2092036"/>
          </a:xfrm>
          <a:prstGeom prst="rect">
            <a:avLst/>
          </a:prstGeom>
        </p:spPr>
      </p:pic>
    </p:spTree>
    <p:extLst>
      <p:ext uri="{BB962C8B-B14F-4D97-AF65-F5344CB8AC3E}">
        <p14:creationId xmlns:p14="http://schemas.microsoft.com/office/powerpoint/2010/main" val="2449130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6" y="472812"/>
            <a:ext cx="4940874" cy="553998"/>
          </a:xfrm>
          <a:prstGeom prst="rect">
            <a:avLst/>
          </a:prstGeom>
          <a:noFill/>
        </p:spPr>
        <p:txBody>
          <a:bodyPr wrap="square" lIns="91440" tIns="45720" rIns="91440" bIns="45720" rtlCol="0" anchor="t">
            <a:spAutoFit/>
          </a:bodyPr>
          <a:lstStyle/>
          <a:p>
            <a:pPr defTabSz="457200">
              <a:buClrTx/>
              <a:defRPr/>
            </a:pPr>
            <a:r>
              <a:rPr lang="en-US" sz="3000" kern="1200" dirty="0">
                <a:solidFill>
                  <a:srgbClr val="4A4A49"/>
                </a:solidFill>
                <a:latin typeface="Tahoma"/>
                <a:ea typeface="Tahoma"/>
                <a:cs typeface="Tahoma"/>
              </a:rPr>
              <a:t>Insight</a:t>
            </a:r>
          </a:p>
        </p:txBody>
      </p:sp>
      <p:sp>
        <p:nvSpPr>
          <p:cNvPr id="2" name="TextBox 1">
            <a:extLst>
              <a:ext uri="{FF2B5EF4-FFF2-40B4-BE49-F238E27FC236}">
                <a16:creationId xmlns:a16="http://schemas.microsoft.com/office/drawing/2014/main" id="{D1BCDFC5-FADD-7572-09FD-74EAD6A4E1DC}"/>
              </a:ext>
            </a:extLst>
          </p:cNvPr>
          <p:cNvSpPr txBox="1"/>
          <p:nvPr/>
        </p:nvSpPr>
        <p:spPr>
          <a:xfrm>
            <a:off x="379585" y="1028849"/>
            <a:ext cx="837722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GB" sz="1800" b="1" kern="1200" dirty="0">
                <a:solidFill>
                  <a:srgbClr val="4A4A49"/>
                </a:solidFill>
                <a:latin typeface="Tahoma"/>
                <a:ea typeface="Tahoma"/>
                <a:cs typeface="Tahoma"/>
              </a:rPr>
              <a:t>Forced Prepayment</a:t>
            </a:r>
          </a:p>
          <a:p>
            <a:pPr defTabSz="457200">
              <a:buClrTx/>
            </a:pPr>
            <a:endParaRPr lang="en-GB" sz="1800" b="1" kern="1200" dirty="0">
              <a:solidFill>
                <a:srgbClr val="4A4A49"/>
              </a:solidFill>
              <a:latin typeface="Tahoma"/>
              <a:ea typeface="Tahoma"/>
              <a:cs typeface="Tahoma"/>
            </a:endParaRPr>
          </a:p>
          <a:p>
            <a:pPr marL="285750" indent="-285750" defTabSz="457200">
              <a:buClrTx/>
              <a:buFont typeface="Arial"/>
              <a:buChar char="•"/>
            </a:pPr>
            <a:r>
              <a:rPr lang="en-GB" sz="1800" kern="1200" dirty="0">
                <a:solidFill>
                  <a:srgbClr val="4A4A49"/>
                </a:solidFill>
                <a:latin typeface="Tahoma"/>
                <a:ea typeface="Tahoma"/>
                <a:cs typeface="Tahoma"/>
              </a:rPr>
              <a:t>Providing additional insight to Ofgem currently on top of ongoing data and concerns</a:t>
            </a:r>
          </a:p>
          <a:p>
            <a:pPr marL="285750" indent="-285750" defTabSz="457200">
              <a:buClrTx/>
              <a:buFont typeface="Arial"/>
              <a:buChar char="•"/>
            </a:pPr>
            <a:endParaRPr lang="en-GB" sz="1800" kern="1200" dirty="0">
              <a:solidFill>
                <a:srgbClr val="4A4A49"/>
              </a:solidFill>
              <a:latin typeface="Tahoma"/>
              <a:ea typeface="Tahoma"/>
              <a:cs typeface="Tahoma"/>
            </a:endParaRPr>
          </a:p>
          <a:p>
            <a:pPr marL="285750" indent="-285750" defTabSz="457200">
              <a:buClrTx/>
              <a:buFont typeface="Arial"/>
              <a:buChar char="•"/>
            </a:pPr>
            <a:r>
              <a:rPr lang="en-GB" sz="1800" kern="1200" dirty="0">
                <a:solidFill>
                  <a:srgbClr val="4A4A49"/>
                </a:solidFill>
                <a:latin typeface="Tahoma"/>
                <a:ea typeface="Tahoma"/>
                <a:cs typeface="Tahoma"/>
              </a:rPr>
              <a:t>Widening analysis of cases involving force fitting of prepayment meters, remote mode changes and debt recovery practices </a:t>
            </a:r>
          </a:p>
          <a:p>
            <a:pPr defTabSz="457200">
              <a:buClrTx/>
            </a:pPr>
            <a:endParaRPr lang="en-GB" sz="1800" b="1" kern="1200" dirty="0">
              <a:solidFill>
                <a:srgbClr val="4A4A49"/>
              </a:solidFill>
              <a:latin typeface="Tahoma"/>
              <a:ea typeface="Tahoma"/>
              <a:cs typeface="Tahoma"/>
            </a:endParaRPr>
          </a:p>
          <a:p>
            <a:pPr marL="285750" indent="-285750" defTabSz="457200">
              <a:buClrTx/>
              <a:buFont typeface="Arial"/>
              <a:buChar char="•"/>
            </a:pPr>
            <a:endParaRPr lang="en-GB" sz="1800" kern="1200" dirty="0">
              <a:solidFill>
                <a:srgbClr val="4A4A49"/>
              </a:solidFill>
              <a:latin typeface="Tahoma"/>
              <a:ea typeface="Tahoma"/>
              <a:cs typeface="Tahoma"/>
            </a:endParaRPr>
          </a:p>
        </p:txBody>
      </p:sp>
      <p:sp>
        <p:nvSpPr>
          <p:cNvPr id="5" name="TextBox 4">
            <a:extLst>
              <a:ext uri="{FF2B5EF4-FFF2-40B4-BE49-F238E27FC236}">
                <a16:creationId xmlns:a16="http://schemas.microsoft.com/office/drawing/2014/main" id="{75AE9C94-A3F2-0289-0C22-EC5A911655DE}"/>
              </a:ext>
            </a:extLst>
          </p:cNvPr>
          <p:cNvSpPr txBox="1"/>
          <p:nvPr/>
        </p:nvSpPr>
        <p:spPr>
          <a:xfrm>
            <a:off x="378200" y="3403786"/>
            <a:ext cx="665629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GB" sz="1800" b="1" kern="1200">
                <a:solidFill>
                  <a:srgbClr val="4A4A49"/>
                </a:solidFill>
                <a:latin typeface="Tahoma"/>
                <a:ea typeface="Tahoma"/>
                <a:cs typeface="Tahoma"/>
              </a:rPr>
              <a:t>Self-disconnection</a:t>
            </a:r>
          </a:p>
          <a:p>
            <a:pPr defTabSz="457200">
              <a:buClrTx/>
            </a:pPr>
            <a:endParaRPr lang="en-GB" sz="1800" kern="1200">
              <a:solidFill>
                <a:srgbClr val="4A4A49"/>
              </a:solidFill>
              <a:latin typeface="Tahoma"/>
              <a:ea typeface="Tahoma"/>
              <a:cs typeface="Tahoma"/>
            </a:endParaRPr>
          </a:p>
          <a:p>
            <a:pPr marL="285750" indent="-285750" defTabSz="457200">
              <a:buClrTx/>
              <a:buFont typeface="Arial"/>
              <a:buChar char="•"/>
            </a:pPr>
            <a:r>
              <a:rPr lang="en-GB" sz="1800" kern="1200">
                <a:solidFill>
                  <a:srgbClr val="4A4A49"/>
                </a:solidFill>
                <a:latin typeface="Tahoma"/>
                <a:ea typeface="Tahoma"/>
                <a:cs typeface="Tahoma"/>
              </a:rPr>
              <a:t>Given volume of cases continuing to try and identify insights</a:t>
            </a:r>
          </a:p>
          <a:p>
            <a:pPr marL="285750" indent="-285750" defTabSz="457200">
              <a:buClrTx/>
              <a:buFont typeface="Arial"/>
              <a:buChar char="•"/>
            </a:pPr>
            <a:endParaRPr lang="en-GB" sz="1800" kern="1200">
              <a:solidFill>
                <a:srgbClr val="4A4A49"/>
              </a:solidFill>
              <a:latin typeface="Tahoma"/>
              <a:ea typeface="Tahoma"/>
              <a:cs typeface="Tahoma"/>
            </a:endParaRPr>
          </a:p>
          <a:p>
            <a:pPr marL="285750" indent="-285750" defTabSz="457200">
              <a:buClrTx/>
              <a:buFont typeface="Arial"/>
              <a:buChar char="•"/>
            </a:pPr>
            <a:r>
              <a:rPr lang="en-GB" sz="1800" kern="1200">
                <a:solidFill>
                  <a:srgbClr val="4A4A49"/>
                </a:solidFill>
                <a:latin typeface="Tahoma"/>
                <a:ea typeface="Tahoma"/>
                <a:cs typeface="Tahoma"/>
              </a:rPr>
              <a:t>Clear many consumers unable to afford to top up their meter on an ongoing basis</a:t>
            </a:r>
          </a:p>
          <a:p>
            <a:pPr marL="285750" indent="-285750" defTabSz="457200">
              <a:buClrTx/>
              <a:buFont typeface="Arial"/>
              <a:buChar char="•"/>
            </a:pPr>
            <a:endParaRPr lang="en-GB" sz="1800" kern="1200">
              <a:solidFill>
                <a:srgbClr val="4A4A49"/>
              </a:solidFill>
              <a:latin typeface="Tahoma"/>
              <a:ea typeface="Tahoma"/>
              <a:cs typeface="Tahoma"/>
            </a:endParaRPr>
          </a:p>
          <a:p>
            <a:pPr defTabSz="457200">
              <a:buClrTx/>
            </a:pPr>
            <a:endParaRPr lang="en-GB" sz="1800" kern="1200">
              <a:solidFill>
                <a:srgbClr val="4A4A49"/>
              </a:solidFill>
              <a:latin typeface="Tahoma"/>
              <a:ea typeface="Tahoma"/>
              <a:cs typeface="Tahoma"/>
            </a:endParaRPr>
          </a:p>
        </p:txBody>
      </p:sp>
    </p:spTree>
    <p:extLst>
      <p:ext uri="{BB962C8B-B14F-4D97-AF65-F5344CB8AC3E}">
        <p14:creationId xmlns:p14="http://schemas.microsoft.com/office/powerpoint/2010/main" val="1238027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7" y="472813"/>
            <a:ext cx="4377203" cy="1015663"/>
          </a:xfrm>
          <a:prstGeom prst="rect">
            <a:avLst/>
          </a:prstGeom>
          <a:noFill/>
        </p:spPr>
        <p:txBody>
          <a:bodyPr wrap="square" lIns="91440" tIns="45720" rIns="91440" bIns="45720" rtlCol="0" anchor="t">
            <a:spAutoFit/>
          </a:bodyPr>
          <a:lstStyle/>
          <a:p>
            <a:pPr defTabSz="457200">
              <a:buClrTx/>
              <a:defRPr/>
            </a:pPr>
            <a:r>
              <a:rPr lang="en-US" sz="3000" kern="1200">
                <a:solidFill>
                  <a:srgbClr val="4A4A49"/>
                </a:solidFill>
                <a:latin typeface="Tahoma"/>
                <a:ea typeface="Tahoma"/>
                <a:cs typeface="Tahoma"/>
              </a:rPr>
              <a:t>Top 5 category codes: </a:t>
            </a:r>
            <a:endParaRPr lang="en-US" sz="1800" kern="1200">
              <a:solidFill>
                <a:srgbClr val="4A4A49"/>
              </a:solidFill>
              <a:latin typeface="Tahoma"/>
              <a:ea typeface="+mn-ea"/>
              <a:cs typeface="+mn-cs"/>
            </a:endParaRPr>
          </a:p>
          <a:p>
            <a:pPr defTabSz="457200">
              <a:buClrTx/>
              <a:defRPr/>
            </a:pPr>
            <a:r>
              <a:rPr lang="en-US" sz="3000" kern="1200">
                <a:solidFill>
                  <a:srgbClr val="4A4A49"/>
                </a:solidFill>
                <a:latin typeface="Tahoma"/>
                <a:ea typeface="Tahoma"/>
                <a:cs typeface="Tahoma"/>
              </a:rPr>
              <a:t>July – December 2022</a:t>
            </a:r>
            <a:endParaRPr lang="en-US" sz="1800" kern="1200">
              <a:solidFill>
                <a:srgbClr val="4A4A49"/>
              </a:solidFill>
              <a:latin typeface="Tahoma"/>
              <a:ea typeface="+mn-ea"/>
              <a:cs typeface="+mn-cs"/>
            </a:endParaRPr>
          </a:p>
        </p:txBody>
      </p:sp>
      <p:sp>
        <p:nvSpPr>
          <p:cNvPr id="5" name="TextBox 4">
            <a:extLst>
              <a:ext uri="{FF2B5EF4-FFF2-40B4-BE49-F238E27FC236}">
                <a16:creationId xmlns:a16="http://schemas.microsoft.com/office/drawing/2014/main" id="{75AE9C94-A3F2-0289-0C22-EC5A911655DE}"/>
              </a:ext>
            </a:extLst>
          </p:cNvPr>
          <p:cNvSpPr txBox="1"/>
          <p:nvPr/>
        </p:nvSpPr>
        <p:spPr>
          <a:xfrm>
            <a:off x="378200" y="3403786"/>
            <a:ext cx="66562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endParaRPr lang="en-GB" sz="1800" kern="1200">
              <a:solidFill>
                <a:srgbClr val="4A4A49"/>
              </a:solidFill>
              <a:latin typeface="Tahoma"/>
              <a:ea typeface="Tahoma"/>
              <a:cs typeface="Tahoma"/>
            </a:endParaRPr>
          </a:p>
        </p:txBody>
      </p:sp>
      <p:sp>
        <p:nvSpPr>
          <p:cNvPr id="3" name="TextBox 2">
            <a:extLst>
              <a:ext uri="{FF2B5EF4-FFF2-40B4-BE49-F238E27FC236}">
                <a16:creationId xmlns:a16="http://schemas.microsoft.com/office/drawing/2014/main" id="{E4E7E90C-CB20-801C-9E17-258332BBEF10}"/>
              </a:ext>
            </a:extLst>
          </p:cNvPr>
          <p:cNvSpPr txBox="1"/>
          <p:nvPr/>
        </p:nvSpPr>
        <p:spPr>
          <a:xfrm>
            <a:off x="422753" y="1730157"/>
            <a:ext cx="66583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endParaRPr lang="en-GB" sz="1800" kern="1200">
              <a:solidFill>
                <a:srgbClr val="4A4A49"/>
              </a:solidFill>
              <a:latin typeface="Tahoma"/>
              <a:ea typeface="+mn-ea"/>
              <a:cs typeface="+mn-cs"/>
            </a:endParaRPr>
          </a:p>
        </p:txBody>
      </p:sp>
      <p:pic>
        <p:nvPicPr>
          <p:cNvPr id="4" name="Picture 5" descr="Table&#10;&#10;Description automatically generated">
            <a:extLst>
              <a:ext uri="{FF2B5EF4-FFF2-40B4-BE49-F238E27FC236}">
                <a16:creationId xmlns:a16="http://schemas.microsoft.com/office/drawing/2014/main" id="{E125CD22-BB5D-48A4-8165-5FEC905C4613}"/>
              </a:ext>
            </a:extLst>
          </p:cNvPr>
          <p:cNvPicPr>
            <a:picLocks noChangeAspect="1"/>
          </p:cNvPicPr>
          <p:nvPr/>
        </p:nvPicPr>
        <p:blipFill>
          <a:blip r:embed="rId3"/>
          <a:stretch>
            <a:fillRect/>
          </a:stretch>
        </p:blipFill>
        <p:spPr>
          <a:xfrm>
            <a:off x="421189" y="1676161"/>
            <a:ext cx="7017705" cy="1955582"/>
          </a:xfrm>
          <a:prstGeom prst="rect">
            <a:avLst/>
          </a:prstGeom>
        </p:spPr>
      </p:pic>
    </p:spTree>
    <p:extLst>
      <p:ext uri="{BB962C8B-B14F-4D97-AF65-F5344CB8AC3E}">
        <p14:creationId xmlns:p14="http://schemas.microsoft.com/office/powerpoint/2010/main" val="3298465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6" y="472812"/>
            <a:ext cx="4940874" cy="553998"/>
          </a:xfrm>
          <a:prstGeom prst="rect">
            <a:avLst/>
          </a:prstGeom>
          <a:noFill/>
        </p:spPr>
        <p:txBody>
          <a:bodyPr wrap="square" lIns="91440" tIns="45720" rIns="91440" bIns="45720" rtlCol="0" anchor="t">
            <a:spAutoFit/>
          </a:bodyPr>
          <a:lstStyle/>
          <a:p>
            <a:pPr defTabSz="457200">
              <a:buClrTx/>
              <a:defRPr/>
            </a:pPr>
            <a:r>
              <a:rPr lang="en-US" sz="3000" kern="1200" dirty="0">
                <a:solidFill>
                  <a:srgbClr val="4A4A49"/>
                </a:solidFill>
                <a:latin typeface="Tahoma"/>
                <a:ea typeface="Tahoma"/>
                <a:cs typeface="Tahoma"/>
              </a:rPr>
              <a:t>Working Together</a:t>
            </a:r>
          </a:p>
        </p:txBody>
      </p:sp>
      <p:sp>
        <p:nvSpPr>
          <p:cNvPr id="2" name="TextBox 1">
            <a:extLst>
              <a:ext uri="{FF2B5EF4-FFF2-40B4-BE49-F238E27FC236}">
                <a16:creationId xmlns:a16="http://schemas.microsoft.com/office/drawing/2014/main" id="{D1BCDFC5-FADD-7572-09FD-74EAD6A4E1DC}"/>
              </a:ext>
            </a:extLst>
          </p:cNvPr>
          <p:cNvSpPr txBox="1"/>
          <p:nvPr/>
        </p:nvSpPr>
        <p:spPr>
          <a:xfrm>
            <a:off x="379585" y="1028849"/>
            <a:ext cx="837722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GB" sz="1800" b="1" kern="1200" dirty="0">
                <a:solidFill>
                  <a:srgbClr val="4A4A49"/>
                </a:solidFill>
                <a:latin typeface="Tahoma"/>
                <a:ea typeface="Tahoma"/>
                <a:cs typeface="Tahoma"/>
              </a:rPr>
              <a:t>Aged cases</a:t>
            </a:r>
          </a:p>
          <a:p>
            <a:pPr defTabSz="457200">
              <a:buClrTx/>
            </a:pPr>
            <a:endParaRPr lang="en-GB" sz="1800" kern="1200" dirty="0">
              <a:solidFill>
                <a:srgbClr val="4A4A49"/>
              </a:solidFill>
              <a:latin typeface="Tahoma"/>
              <a:ea typeface="Tahoma"/>
              <a:cs typeface="Tahoma"/>
            </a:endParaRPr>
          </a:p>
          <a:p>
            <a:pPr marL="285750" indent="-285750" defTabSz="457200">
              <a:buClrTx/>
              <a:buFont typeface="Arial"/>
              <a:buChar char="•"/>
            </a:pPr>
            <a:r>
              <a:rPr lang="en-GB" sz="1800" kern="1200" dirty="0">
                <a:solidFill>
                  <a:srgbClr val="4A4A49"/>
                </a:solidFill>
                <a:latin typeface="Tahoma"/>
                <a:ea typeface="Tahoma"/>
                <a:cs typeface="Tahoma"/>
              </a:rPr>
              <a:t>Delays in complaint allocation at EHU and Supplier</a:t>
            </a:r>
          </a:p>
          <a:p>
            <a:pPr marL="285750" indent="-285750" defTabSz="457200">
              <a:buClrTx/>
              <a:buFont typeface="Arial"/>
              <a:buChar char="•"/>
            </a:pPr>
            <a:r>
              <a:rPr lang="en-GB" sz="1800" kern="1200" dirty="0">
                <a:solidFill>
                  <a:srgbClr val="4A4A49"/>
                </a:solidFill>
                <a:latin typeface="Tahoma"/>
                <a:ea typeface="Tahoma"/>
                <a:cs typeface="Tahoma"/>
              </a:rPr>
              <a:t>High volumes of priority cases that need to be resolved more quickly</a:t>
            </a:r>
          </a:p>
          <a:p>
            <a:pPr marL="285750" indent="-285750" defTabSz="457200">
              <a:buClrTx/>
              <a:buFont typeface="Arial"/>
              <a:buChar char="•"/>
            </a:pPr>
            <a:r>
              <a:rPr lang="en-GB" sz="1800" kern="1200" dirty="0">
                <a:solidFill>
                  <a:srgbClr val="4A4A49"/>
                </a:solidFill>
                <a:latin typeface="Tahoma"/>
                <a:ea typeface="Tahoma"/>
                <a:cs typeface="Tahoma"/>
              </a:rPr>
              <a:t>We understand multiple suppliers are increasing their resources and/or changing processes to speed up case handling, and we hope to see reductions in </a:t>
            </a:r>
            <a:r>
              <a:rPr lang="en-GB" sz="1800" kern="1200" dirty="0" err="1">
                <a:solidFill>
                  <a:srgbClr val="4A4A49"/>
                </a:solidFill>
                <a:latin typeface="Tahoma"/>
                <a:ea typeface="Tahoma"/>
                <a:cs typeface="Tahoma"/>
              </a:rPr>
              <a:t>liveloads</a:t>
            </a:r>
            <a:r>
              <a:rPr lang="en-GB" sz="1800" kern="1200" dirty="0">
                <a:solidFill>
                  <a:srgbClr val="4A4A49"/>
                </a:solidFill>
                <a:latin typeface="Tahoma"/>
                <a:ea typeface="Tahoma"/>
                <a:cs typeface="Tahoma"/>
              </a:rPr>
              <a:t> in the coming weeks.</a:t>
            </a:r>
          </a:p>
        </p:txBody>
      </p:sp>
      <p:sp>
        <p:nvSpPr>
          <p:cNvPr id="5" name="TextBox 4">
            <a:extLst>
              <a:ext uri="{FF2B5EF4-FFF2-40B4-BE49-F238E27FC236}">
                <a16:creationId xmlns:a16="http://schemas.microsoft.com/office/drawing/2014/main" id="{75AE9C94-A3F2-0289-0C22-EC5A911655DE}"/>
              </a:ext>
            </a:extLst>
          </p:cNvPr>
          <p:cNvSpPr txBox="1"/>
          <p:nvPr/>
        </p:nvSpPr>
        <p:spPr>
          <a:xfrm>
            <a:off x="379585" y="3359123"/>
            <a:ext cx="66562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GB" sz="1800" b="1" kern="1200" dirty="0">
                <a:solidFill>
                  <a:srgbClr val="4A4A49"/>
                </a:solidFill>
                <a:latin typeface="Tahoma"/>
                <a:ea typeface="Tahoma"/>
                <a:cs typeface="Tahoma"/>
              </a:rPr>
              <a:t>Escalations</a:t>
            </a:r>
          </a:p>
          <a:p>
            <a:pPr defTabSz="457200">
              <a:buClrTx/>
            </a:pPr>
            <a:endParaRPr lang="en-GB" sz="1800" kern="1200" dirty="0">
              <a:solidFill>
                <a:srgbClr val="4A4A49"/>
              </a:solidFill>
              <a:latin typeface="Tahoma"/>
              <a:ea typeface="Tahoma"/>
              <a:cs typeface="Tahoma"/>
            </a:endParaRPr>
          </a:p>
          <a:p>
            <a:pPr marL="285750" indent="-285750" defTabSz="457200">
              <a:buClrTx/>
              <a:buFont typeface="Arial"/>
              <a:buChar char="•"/>
            </a:pPr>
            <a:r>
              <a:rPr lang="en-GB" sz="1800" kern="1200" dirty="0">
                <a:solidFill>
                  <a:srgbClr val="4A4A49"/>
                </a:solidFill>
                <a:latin typeface="Tahoma"/>
                <a:ea typeface="Tahoma"/>
                <a:cs typeface="Tahoma"/>
              </a:rPr>
              <a:t>Raised at previous meetings</a:t>
            </a:r>
          </a:p>
          <a:p>
            <a:pPr marL="285750" indent="-285750" defTabSz="457200">
              <a:buClrTx/>
              <a:buFont typeface="Arial"/>
              <a:buChar char="•"/>
            </a:pPr>
            <a:r>
              <a:rPr lang="en-GB" sz="1800" kern="1200" dirty="0">
                <a:solidFill>
                  <a:srgbClr val="4A4A49"/>
                </a:solidFill>
                <a:latin typeface="Tahoma"/>
                <a:ea typeface="Tahoma"/>
                <a:cs typeface="Tahoma"/>
              </a:rPr>
              <a:t>Timeliness of responses needs to improve at multiple suppliers</a:t>
            </a:r>
          </a:p>
          <a:p>
            <a:pPr defTabSz="457200">
              <a:buClrTx/>
            </a:pPr>
            <a:endParaRPr lang="en-GB" sz="1800" kern="1200" dirty="0">
              <a:solidFill>
                <a:srgbClr val="4A4A49"/>
              </a:solidFill>
              <a:latin typeface="Tahoma"/>
              <a:ea typeface="Tahoma"/>
              <a:cs typeface="Tahoma"/>
            </a:endParaRPr>
          </a:p>
        </p:txBody>
      </p:sp>
    </p:spTree>
    <p:extLst>
      <p:ext uri="{BB962C8B-B14F-4D97-AF65-F5344CB8AC3E}">
        <p14:creationId xmlns:p14="http://schemas.microsoft.com/office/powerpoint/2010/main" val="348419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6" y="472812"/>
            <a:ext cx="4940874" cy="553998"/>
          </a:xfrm>
          <a:prstGeom prst="rect">
            <a:avLst/>
          </a:prstGeom>
          <a:noFill/>
        </p:spPr>
        <p:txBody>
          <a:bodyPr wrap="square" lIns="91440" tIns="45720" rIns="91440" bIns="45720" rtlCol="0" anchor="t">
            <a:spAutoFit/>
          </a:bodyPr>
          <a:lstStyle/>
          <a:p>
            <a:pPr defTabSz="457200">
              <a:buClrTx/>
              <a:defRPr/>
            </a:pPr>
            <a:r>
              <a:rPr lang="en-US" sz="3000" kern="1200">
                <a:solidFill>
                  <a:srgbClr val="4A4A49"/>
                </a:solidFill>
                <a:latin typeface="Tahoma"/>
                <a:ea typeface="Tahoma"/>
                <a:cs typeface="Tahoma"/>
              </a:rPr>
              <a:t>Working Together</a:t>
            </a:r>
          </a:p>
        </p:txBody>
      </p:sp>
      <p:sp>
        <p:nvSpPr>
          <p:cNvPr id="2" name="TextBox 1">
            <a:extLst>
              <a:ext uri="{FF2B5EF4-FFF2-40B4-BE49-F238E27FC236}">
                <a16:creationId xmlns:a16="http://schemas.microsoft.com/office/drawing/2014/main" id="{D1BCDFC5-FADD-7572-09FD-74EAD6A4E1DC}"/>
              </a:ext>
            </a:extLst>
          </p:cNvPr>
          <p:cNvSpPr txBox="1"/>
          <p:nvPr/>
        </p:nvSpPr>
        <p:spPr>
          <a:xfrm>
            <a:off x="379585" y="1028848"/>
            <a:ext cx="837722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GB" sz="1800" b="1" kern="1200" dirty="0">
                <a:solidFill>
                  <a:srgbClr val="4A4A49"/>
                </a:solidFill>
                <a:latin typeface="Tahoma"/>
                <a:ea typeface="Tahoma"/>
                <a:cs typeface="Tahoma"/>
              </a:rPr>
              <a:t>Alternative Self-Disconnection Process</a:t>
            </a:r>
          </a:p>
          <a:p>
            <a:pPr defTabSz="457200">
              <a:buClrTx/>
            </a:pPr>
            <a:endParaRPr lang="en-GB" sz="1800" b="1" kern="1200" dirty="0">
              <a:solidFill>
                <a:srgbClr val="4A4A49"/>
              </a:solidFill>
              <a:latin typeface="Tahoma"/>
              <a:ea typeface="Tahoma"/>
              <a:cs typeface="Tahoma"/>
            </a:endParaRPr>
          </a:p>
          <a:p>
            <a:pPr marL="285750" indent="-285750" defTabSz="457200">
              <a:buClrTx/>
              <a:buFont typeface="Arial"/>
              <a:buChar char="•"/>
            </a:pPr>
            <a:r>
              <a:rPr lang="en-GB" sz="1600" kern="1200" dirty="0">
                <a:solidFill>
                  <a:srgbClr val="4A4A49"/>
                </a:solidFill>
                <a:latin typeface="Tahoma"/>
                <a:ea typeface="Tahoma"/>
                <a:cs typeface="Tahoma"/>
              </a:rPr>
              <a:t>Rolled out to three suppliers</a:t>
            </a:r>
          </a:p>
          <a:p>
            <a:pPr marL="285750" indent="-285750" defTabSz="457200">
              <a:buClrTx/>
              <a:buFont typeface="Arial"/>
              <a:buChar char="•"/>
            </a:pPr>
            <a:r>
              <a:rPr lang="en-GB" sz="1600" kern="1200" dirty="0">
                <a:solidFill>
                  <a:srgbClr val="4A4A49"/>
                </a:solidFill>
                <a:latin typeface="Tahoma"/>
                <a:ea typeface="Tahoma"/>
                <a:cs typeface="Tahoma"/>
              </a:rPr>
              <a:t>No major process issues </a:t>
            </a:r>
          </a:p>
          <a:p>
            <a:pPr marL="285750" indent="-285750" defTabSz="457200">
              <a:buClrTx/>
              <a:buFont typeface="Arial"/>
              <a:buChar char="•"/>
            </a:pPr>
            <a:r>
              <a:rPr lang="en-GB" sz="1600" kern="1200" dirty="0">
                <a:solidFill>
                  <a:srgbClr val="4A4A49"/>
                </a:solidFill>
                <a:latin typeface="Tahoma"/>
                <a:ea typeface="Tahoma"/>
                <a:cs typeface="Tahoma"/>
              </a:rPr>
              <a:t>Broadly positive feedback from our casework team and also from suppliers – tracking, reduction in calls and options to email updates a positive</a:t>
            </a:r>
          </a:p>
        </p:txBody>
      </p:sp>
      <p:sp>
        <p:nvSpPr>
          <p:cNvPr id="5" name="TextBox 4">
            <a:extLst>
              <a:ext uri="{FF2B5EF4-FFF2-40B4-BE49-F238E27FC236}">
                <a16:creationId xmlns:a16="http://schemas.microsoft.com/office/drawing/2014/main" id="{75AE9C94-A3F2-0289-0C22-EC5A911655DE}"/>
              </a:ext>
            </a:extLst>
          </p:cNvPr>
          <p:cNvSpPr txBox="1"/>
          <p:nvPr/>
        </p:nvSpPr>
        <p:spPr>
          <a:xfrm>
            <a:off x="439673" y="2931827"/>
            <a:ext cx="6656293" cy="2646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buClrTx/>
            </a:pPr>
            <a:r>
              <a:rPr lang="en-GB" sz="1800" b="1" kern="1200" dirty="0">
                <a:solidFill>
                  <a:srgbClr val="4A4A49"/>
                </a:solidFill>
                <a:latin typeface="Tahoma"/>
                <a:ea typeface="Tahoma"/>
                <a:cs typeface="Tahoma"/>
              </a:rPr>
              <a:t>System enhancements</a:t>
            </a:r>
          </a:p>
          <a:p>
            <a:pPr defTabSz="457200">
              <a:buClrTx/>
            </a:pPr>
            <a:endParaRPr lang="en-GB" sz="1800" kern="1200" dirty="0">
              <a:solidFill>
                <a:srgbClr val="4A4A49"/>
              </a:solidFill>
              <a:latin typeface="Tahoma"/>
              <a:ea typeface="Tahoma"/>
              <a:cs typeface="Tahoma"/>
            </a:endParaRPr>
          </a:p>
          <a:p>
            <a:pPr marL="285750" indent="-285750" defTabSz="457200">
              <a:buClrTx/>
              <a:buFont typeface="Arial"/>
              <a:buChar char="•"/>
            </a:pPr>
            <a:r>
              <a:rPr lang="en-US" sz="1600" kern="1200" dirty="0">
                <a:solidFill>
                  <a:srgbClr val="4A4A49"/>
                </a:solidFill>
                <a:latin typeface="Tahoma"/>
                <a:ea typeface="+mn-ea"/>
                <a:cs typeface="+mn-cs"/>
              </a:rPr>
              <a:t>Full reporting functionality and transfer of data to </a:t>
            </a:r>
            <a:r>
              <a:rPr lang="en-US" sz="1600" kern="1200" dirty="0" err="1">
                <a:solidFill>
                  <a:srgbClr val="4A4A49"/>
                </a:solidFill>
                <a:latin typeface="Tahoma"/>
                <a:ea typeface="+mn-ea"/>
                <a:cs typeface="+mn-cs"/>
              </a:rPr>
              <a:t>PowerBI</a:t>
            </a:r>
            <a:r>
              <a:rPr lang="en-US" sz="1600" kern="1200" dirty="0">
                <a:solidFill>
                  <a:srgbClr val="4A4A49"/>
                </a:solidFill>
                <a:latin typeface="Tahoma"/>
                <a:ea typeface="+mn-ea"/>
                <a:cs typeface="+mn-cs"/>
              </a:rPr>
              <a:t> is still being worked on and expected to be completed by end of Q4. </a:t>
            </a:r>
          </a:p>
          <a:p>
            <a:pPr marL="285750" indent="-285750" defTabSz="457200">
              <a:buClrTx/>
              <a:buFont typeface="Arial"/>
              <a:buChar char="•"/>
            </a:pPr>
            <a:r>
              <a:rPr lang="en-GB" sz="1600" kern="1200" dirty="0">
                <a:solidFill>
                  <a:srgbClr val="4A4A49"/>
                </a:solidFill>
                <a:latin typeface="Tahoma"/>
                <a:ea typeface="Tahoma"/>
                <a:cs typeface="Tahoma"/>
              </a:rPr>
              <a:t>Holding session tomorrow to discuss options which have been scoped</a:t>
            </a:r>
          </a:p>
          <a:p>
            <a:pPr marL="285750" indent="-285750" defTabSz="457200">
              <a:buClrTx/>
              <a:buFont typeface="Arial"/>
              <a:buChar char="•"/>
            </a:pPr>
            <a:r>
              <a:rPr lang="en-GB" sz="1600" kern="1200" dirty="0">
                <a:solidFill>
                  <a:srgbClr val="4A4A49"/>
                </a:solidFill>
                <a:latin typeface="Tahoma"/>
                <a:ea typeface="Tahoma"/>
                <a:cs typeface="Tahoma"/>
              </a:rPr>
              <a:t>Want to ensure that systems enhancements fulfil supplier needs and allows for more effective case progression</a:t>
            </a:r>
          </a:p>
          <a:p>
            <a:pPr marL="285750" indent="-285750" defTabSz="457200">
              <a:buClrTx/>
              <a:buFont typeface="Arial"/>
              <a:buChar char="•"/>
            </a:pPr>
            <a:endParaRPr lang="en-GB" sz="1600" kern="1200" dirty="0">
              <a:solidFill>
                <a:srgbClr val="4A4A49"/>
              </a:solidFill>
              <a:latin typeface="Tahoma"/>
              <a:ea typeface="Tahoma"/>
              <a:cs typeface="Tahoma"/>
            </a:endParaRPr>
          </a:p>
          <a:p>
            <a:pPr defTabSz="457200">
              <a:buClrTx/>
            </a:pPr>
            <a:endParaRPr lang="en-GB" sz="1800" kern="1200" dirty="0">
              <a:solidFill>
                <a:srgbClr val="4A4A49"/>
              </a:solidFill>
              <a:latin typeface="Tahoma"/>
              <a:ea typeface="Tahoma"/>
              <a:cs typeface="Tahoma"/>
            </a:endParaRPr>
          </a:p>
        </p:txBody>
      </p:sp>
    </p:spTree>
    <p:extLst>
      <p:ext uri="{BB962C8B-B14F-4D97-AF65-F5344CB8AC3E}">
        <p14:creationId xmlns:p14="http://schemas.microsoft.com/office/powerpoint/2010/main" val="3380988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C79912D-8381-4B24-ADC2-C4FD543D596E}"/>
              </a:ext>
            </a:extLst>
          </p:cNvPr>
          <p:cNvSpPr txBox="1"/>
          <p:nvPr/>
        </p:nvSpPr>
        <p:spPr>
          <a:xfrm>
            <a:off x="299036" y="472812"/>
            <a:ext cx="8022772" cy="523220"/>
          </a:xfrm>
          <a:prstGeom prst="rect">
            <a:avLst/>
          </a:prstGeom>
          <a:noFill/>
        </p:spPr>
        <p:txBody>
          <a:bodyPr wrap="square" lIns="91440" tIns="45720" rIns="91440" bIns="45720" rtlCol="0" anchor="t">
            <a:spAutoFit/>
          </a:bodyPr>
          <a:lstStyle/>
          <a:p>
            <a:pPr defTabSz="457200">
              <a:buClrTx/>
              <a:defRPr/>
            </a:pPr>
            <a:r>
              <a:rPr lang="en-US" sz="2800" kern="1200" dirty="0">
                <a:solidFill>
                  <a:srgbClr val="4A4A49"/>
                </a:solidFill>
                <a:latin typeface="Tahoma"/>
                <a:ea typeface="Tahoma"/>
                <a:cs typeface="Tahoma"/>
              </a:rPr>
              <a:t>Additional Support Project - Aims of Project</a:t>
            </a:r>
          </a:p>
        </p:txBody>
      </p:sp>
      <p:graphicFrame>
        <p:nvGraphicFramePr>
          <p:cNvPr id="8" name="Diagram 7">
            <a:extLst>
              <a:ext uri="{FF2B5EF4-FFF2-40B4-BE49-F238E27FC236}">
                <a16:creationId xmlns:a16="http://schemas.microsoft.com/office/drawing/2014/main" id="{D5D44C4E-C011-70BE-25B1-401EB7C72D97}"/>
              </a:ext>
            </a:extLst>
          </p:cNvPr>
          <p:cNvGraphicFramePr/>
          <p:nvPr>
            <p:extLst/>
          </p:nvPr>
        </p:nvGraphicFramePr>
        <p:xfrm>
          <a:off x="-1" y="1270069"/>
          <a:ext cx="76148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958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C4A315-3334-81D2-9FC9-7E09E14934A5}"/>
              </a:ext>
            </a:extLst>
          </p:cNvPr>
          <p:cNvGraphicFramePr/>
          <p:nvPr>
            <p:extLst/>
          </p:nvPr>
        </p:nvGraphicFramePr>
        <p:xfrm>
          <a:off x="-299038" y="1499591"/>
          <a:ext cx="8367271" cy="350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F670A5A-D51A-6E78-3FFE-DEB32C4827A8}"/>
              </a:ext>
            </a:extLst>
          </p:cNvPr>
          <p:cNvSpPr txBox="1"/>
          <p:nvPr/>
        </p:nvSpPr>
        <p:spPr>
          <a:xfrm>
            <a:off x="299036" y="472813"/>
            <a:ext cx="8844964" cy="492443"/>
          </a:xfrm>
          <a:prstGeom prst="rect">
            <a:avLst/>
          </a:prstGeom>
          <a:noFill/>
        </p:spPr>
        <p:txBody>
          <a:bodyPr wrap="square" lIns="91440" tIns="45720" rIns="91440" bIns="45720" rtlCol="0" anchor="t">
            <a:spAutoFit/>
          </a:bodyPr>
          <a:lstStyle/>
          <a:p>
            <a:pPr defTabSz="457200">
              <a:buClrTx/>
              <a:defRPr/>
            </a:pPr>
            <a:r>
              <a:rPr lang="en-US" sz="2600" kern="1200" dirty="0">
                <a:solidFill>
                  <a:srgbClr val="4A4A49"/>
                </a:solidFill>
                <a:latin typeface="Tahoma"/>
                <a:ea typeface="Tahoma"/>
                <a:cs typeface="Tahoma"/>
              </a:rPr>
              <a:t>Additional Support Project – Summary of what we do </a:t>
            </a:r>
          </a:p>
        </p:txBody>
      </p:sp>
    </p:spTree>
    <p:extLst>
      <p:ext uri="{BB962C8B-B14F-4D97-AF65-F5344CB8AC3E}">
        <p14:creationId xmlns:p14="http://schemas.microsoft.com/office/powerpoint/2010/main" val="3453645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457200" y="211558"/>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Performance and Operations Q3</a:t>
            </a:r>
            <a:endParaRPr sz="2400" b="1" i="0" u="none" strike="noStrike" cap="none">
              <a:solidFill>
                <a:srgbClr val="004888"/>
              </a:solidFill>
              <a:latin typeface="Open Sans"/>
              <a:ea typeface="Open Sans"/>
              <a:cs typeface="Open Sans"/>
              <a:sym typeface="Open Sans"/>
            </a:endParaRPr>
          </a:p>
        </p:txBody>
      </p:sp>
      <p:sp>
        <p:nvSpPr>
          <p:cNvPr id="158" name="Google Shape;158;p33"/>
          <p:cNvSpPr txBox="1"/>
          <p:nvPr/>
        </p:nvSpPr>
        <p:spPr>
          <a:xfrm>
            <a:off x="551250" y="761250"/>
            <a:ext cx="8495400" cy="46257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400"/>
              </a:spcBef>
              <a:spcAft>
                <a:spcPts val="0"/>
              </a:spcAft>
              <a:buNone/>
            </a:pPr>
            <a:r>
              <a:rPr lang="en-GB" sz="1800" dirty="0">
                <a:solidFill>
                  <a:srgbClr val="004888"/>
                </a:solidFill>
                <a:latin typeface="Open Sans"/>
                <a:ea typeface="Open Sans"/>
                <a:cs typeface="Open Sans"/>
                <a:sym typeface="Open Sans"/>
              </a:rPr>
              <a:t>Key points from Quarter 3 are:</a:t>
            </a:r>
            <a:endParaRPr sz="1800" dirty="0">
              <a:solidFill>
                <a:srgbClr val="004888"/>
              </a:solidFill>
              <a:latin typeface="Open Sans"/>
              <a:ea typeface="Open Sans"/>
              <a:cs typeface="Open Sans"/>
              <a:sym typeface="Open Sans"/>
            </a:endParaRPr>
          </a:p>
          <a:p>
            <a:pPr marL="457200" marR="0" lvl="0" indent="-342900" algn="l" rtl="0">
              <a:lnSpc>
                <a:spcPct val="130000"/>
              </a:lnSpc>
              <a:spcBef>
                <a:spcPts val="40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Demand for quarter three has increased by </a:t>
            </a:r>
            <a:r>
              <a:rPr lang="en-GB" sz="1800" b="1" dirty="0">
                <a:solidFill>
                  <a:srgbClr val="004888"/>
                </a:solidFill>
                <a:latin typeface="Open Sans"/>
                <a:ea typeface="Open Sans"/>
                <a:cs typeface="Open Sans"/>
                <a:sym typeface="Open Sans"/>
              </a:rPr>
              <a:t>91.4% </a:t>
            </a:r>
            <a:r>
              <a:rPr lang="en-GB" sz="1800" dirty="0">
                <a:solidFill>
                  <a:srgbClr val="004888"/>
                </a:solidFill>
                <a:latin typeface="Open Sans"/>
                <a:ea typeface="Open Sans"/>
                <a:cs typeface="Open Sans"/>
                <a:sym typeface="Open Sans"/>
              </a:rPr>
              <a:t>when compared to the same time period in 2021/2022</a:t>
            </a:r>
            <a:endParaRPr sz="1800" dirty="0">
              <a:solidFill>
                <a:srgbClr val="004888"/>
              </a:solidFill>
              <a:latin typeface="Open Sans"/>
              <a:ea typeface="Open Sans"/>
              <a:cs typeface="Open Sans"/>
              <a:sym typeface="Open Sans"/>
            </a:endParaRPr>
          </a:p>
          <a:p>
            <a:pPr marL="457200" marR="0" lvl="0" indent="-342900" algn="l" rtl="0">
              <a:lnSpc>
                <a:spcPct val="130000"/>
              </a:lnSpc>
              <a:spcBef>
                <a:spcPts val="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We continued to monitor adviser case coding to help ensure we can accurately  report the types of issues clients are experiencing, </a:t>
            </a:r>
            <a:endParaRPr sz="1800" dirty="0">
              <a:solidFill>
                <a:srgbClr val="004888"/>
              </a:solidFill>
              <a:latin typeface="Open Sans"/>
              <a:ea typeface="Open Sans"/>
              <a:cs typeface="Open Sans"/>
              <a:sym typeface="Open Sans"/>
            </a:endParaRPr>
          </a:p>
          <a:p>
            <a:pPr marL="457200" marR="0" lvl="0" indent="-342900" algn="l" rtl="0">
              <a:lnSpc>
                <a:spcPct val="130000"/>
              </a:lnSpc>
              <a:spcBef>
                <a:spcPts val="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Our new resource went live at the end of the quarter and although the benefits were minimal in Q3 from a contacts answered perspective, we have begun to see the benefits in Q4</a:t>
            </a:r>
            <a:endParaRPr sz="1800" dirty="0">
              <a:solidFill>
                <a:srgbClr val="004888"/>
              </a:solidFill>
              <a:latin typeface="Open Sans"/>
              <a:ea typeface="Open Sans"/>
              <a:cs typeface="Open Sans"/>
              <a:sym typeface="Open Sans"/>
            </a:endParaRPr>
          </a:p>
          <a:p>
            <a:pPr marL="457200" lvl="0" indent="-342900" algn="l" rtl="0">
              <a:lnSpc>
                <a:spcPct val="130000"/>
              </a:lnSpc>
              <a:spcBef>
                <a:spcPts val="0"/>
              </a:spcBef>
              <a:spcAft>
                <a:spcPts val="0"/>
              </a:spcAft>
              <a:buClr>
                <a:srgbClr val="004888"/>
              </a:buClr>
              <a:buSzPts val="1800"/>
              <a:buFont typeface="Open Sans"/>
              <a:buChar char="●"/>
            </a:pPr>
            <a:r>
              <a:rPr lang="en-GB" sz="1800" dirty="0">
                <a:solidFill>
                  <a:srgbClr val="004888"/>
                </a:solidFill>
                <a:latin typeface="Open Sans"/>
                <a:ea typeface="Open Sans"/>
                <a:cs typeface="Open Sans"/>
                <a:sym typeface="Open Sans"/>
              </a:rPr>
              <a:t>A joint project with the Citizens Advice Policy Team began to review all referral contact details with suppliers.</a:t>
            </a:r>
            <a:endParaRPr sz="1800" dirty="0">
              <a:solidFill>
                <a:srgbClr val="004888"/>
              </a:solidFill>
              <a:latin typeface="Open Sans"/>
              <a:ea typeface="Open Sans"/>
              <a:cs typeface="Open Sans"/>
              <a:sym typeface="Open Sans"/>
            </a:endParaRPr>
          </a:p>
          <a:p>
            <a:pPr marL="914400" lvl="0" indent="0" algn="l" rtl="0">
              <a:lnSpc>
                <a:spcPct val="130000"/>
              </a:lnSpc>
              <a:spcBef>
                <a:spcPts val="400"/>
              </a:spcBef>
              <a:spcAft>
                <a:spcPts val="0"/>
              </a:spcAft>
              <a:buNone/>
            </a:pPr>
            <a:endParaRPr sz="1800" dirty="0">
              <a:solidFill>
                <a:srgbClr val="004888"/>
              </a:solidFill>
              <a:latin typeface="Open Sans"/>
              <a:ea typeface="Open Sans"/>
              <a:cs typeface="Open Sans"/>
              <a:sym typeface="Open Sans"/>
            </a:endParaRPr>
          </a:p>
          <a:p>
            <a:pPr marL="914400" lvl="0" indent="0" algn="l" rtl="0">
              <a:lnSpc>
                <a:spcPct val="130000"/>
              </a:lnSpc>
              <a:spcBef>
                <a:spcPts val="400"/>
              </a:spcBef>
              <a:spcAft>
                <a:spcPts val="0"/>
              </a:spcAft>
              <a:buNone/>
            </a:pPr>
            <a:endParaRPr sz="1800" dirty="0">
              <a:solidFill>
                <a:srgbClr val="004888"/>
              </a:solidFill>
              <a:latin typeface="Open Sans"/>
              <a:ea typeface="Open Sans"/>
              <a:cs typeface="Open Sans"/>
              <a:sym typeface="Open Sans"/>
            </a:endParaRPr>
          </a:p>
          <a:p>
            <a:pPr marL="914400" marR="0" lvl="0" indent="0" algn="l" rtl="0">
              <a:lnSpc>
                <a:spcPct val="130000"/>
              </a:lnSpc>
              <a:spcBef>
                <a:spcPts val="400"/>
              </a:spcBef>
              <a:spcAft>
                <a:spcPts val="0"/>
              </a:spcAft>
              <a:buNone/>
            </a:pPr>
            <a:endParaRPr sz="1800" dirty="0">
              <a:solidFill>
                <a:srgbClr val="004888"/>
              </a:solidFill>
              <a:latin typeface="Open Sans"/>
              <a:ea typeface="Open Sans"/>
              <a:cs typeface="Open Sans"/>
              <a:sym typeface="Open Sans"/>
            </a:endParaRPr>
          </a:p>
          <a:p>
            <a:pPr marL="45720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45720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457200" marR="0" lvl="0" indent="0" algn="l" rtl="0">
              <a:lnSpc>
                <a:spcPct val="13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a:p>
            <a:pPr marL="0" marR="0" lvl="0" indent="0" algn="l" rtl="0">
              <a:lnSpc>
                <a:spcPct val="100000"/>
              </a:lnSpc>
              <a:spcBef>
                <a:spcPts val="400"/>
              </a:spcBef>
              <a:spcAft>
                <a:spcPts val="0"/>
              </a:spcAft>
              <a:buClr>
                <a:srgbClr val="000000"/>
              </a:buClr>
              <a:buSzPts val="1800"/>
              <a:buFont typeface="Arial"/>
              <a:buNone/>
            </a:pPr>
            <a:endParaRPr sz="1800" b="0" i="0" u="none" strike="noStrike" cap="none" dirty="0">
              <a:solidFill>
                <a:srgbClr val="004888"/>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670A5A-D51A-6E78-3FFE-DEB32C4827A8}"/>
              </a:ext>
            </a:extLst>
          </p:cNvPr>
          <p:cNvSpPr txBox="1"/>
          <p:nvPr/>
        </p:nvSpPr>
        <p:spPr>
          <a:xfrm>
            <a:off x="299036" y="472813"/>
            <a:ext cx="8844964" cy="492443"/>
          </a:xfrm>
          <a:prstGeom prst="rect">
            <a:avLst/>
          </a:prstGeom>
          <a:noFill/>
        </p:spPr>
        <p:txBody>
          <a:bodyPr wrap="square" lIns="91440" tIns="45720" rIns="91440" bIns="45720" rtlCol="0" anchor="t">
            <a:spAutoFit/>
          </a:bodyPr>
          <a:lstStyle/>
          <a:p>
            <a:pPr defTabSz="457200">
              <a:buClrTx/>
              <a:defRPr/>
            </a:pPr>
            <a:r>
              <a:rPr lang="en-US" sz="2600" kern="1200" dirty="0">
                <a:solidFill>
                  <a:srgbClr val="4A4A49"/>
                </a:solidFill>
                <a:latin typeface="Tahoma"/>
                <a:ea typeface="Tahoma"/>
                <a:cs typeface="Tahoma"/>
              </a:rPr>
              <a:t>Additional Support Project – Process</a:t>
            </a:r>
          </a:p>
        </p:txBody>
      </p:sp>
      <p:pic>
        <p:nvPicPr>
          <p:cNvPr id="3" name="Content Placeholder 4">
            <a:extLst>
              <a:ext uri="{FF2B5EF4-FFF2-40B4-BE49-F238E27FC236}">
                <a16:creationId xmlns:a16="http://schemas.microsoft.com/office/drawing/2014/main" id="{62A2079F-FC18-6A38-AF3A-68600F2387E5}"/>
              </a:ext>
            </a:extLst>
          </p:cNvPr>
          <p:cNvPicPr>
            <a:picLocks noChangeAspect="1"/>
          </p:cNvPicPr>
          <p:nvPr/>
        </p:nvPicPr>
        <p:blipFill rotWithShape="1">
          <a:blip r:embed="rId3"/>
          <a:srcRect l="18610" t="53753" r="24126" b="6699"/>
          <a:stretch/>
        </p:blipFill>
        <p:spPr>
          <a:xfrm>
            <a:off x="872547" y="1419142"/>
            <a:ext cx="6092797" cy="2876716"/>
          </a:xfrm>
          <a:prstGeom prst="rect">
            <a:avLst/>
          </a:prstGeom>
        </p:spPr>
      </p:pic>
    </p:spTree>
    <p:extLst>
      <p:ext uri="{BB962C8B-B14F-4D97-AF65-F5344CB8AC3E}">
        <p14:creationId xmlns:p14="http://schemas.microsoft.com/office/powerpoint/2010/main" val="389138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3FFB847-FDC8-EC49-6EA0-3861AFB0EED0}"/>
              </a:ext>
            </a:extLst>
          </p:cNvPr>
          <p:cNvGraphicFramePr>
            <a:graphicFrameLocks noGrp="1"/>
          </p:cNvGraphicFramePr>
          <p:nvPr>
            <p:extLst/>
          </p:nvPr>
        </p:nvGraphicFramePr>
        <p:xfrm>
          <a:off x="283790" y="2760009"/>
          <a:ext cx="3411235" cy="2360696"/>
        </p:xfrm>
        <a:graphic>
          <a:graphicData uri="http://schemas.openxmlformats.org/drawingml/2006/table">
            <a:tbl>
              <a:tblPr firstRow="1" firstCol="1" bandRow="1"/>
              <a:tblGrid>
                <a:gridCol w="2266314">
                  <a:extLst>
                    <a:ext uri="{9D8B030D-6E8A-4147-A177-3AD203B41FA5}">
                      <a16:colId xmlns:a16="http://schemas.microsoft.com/office/drawing/2014/main" val="141562037"/>
                    </a:ext>
                  </a:extLst>
                </a:gridCol>
                <a:gridCol w="1144921">
                  <a:extLst>
                    <a:ext uri="{9D8B030D-6E8A-4147-A177-3AD203B41FA5}">
                      <a16:colId xmlns:a16="http://schemas.microsoft.com/office/drawing/2014/main" val="1704952895"/>
                    </a:ext>
                  </a:extLst>
                </a:gridCol>
              </a:tblGrid>
              <a:tr h="349016">
                <a:tc>
                  <a:txBody>
                    <a:bodyPr/>
                    <a:lstStyle>
                      <a:lvl1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9pPr>
                    </a:lstStyle>
                    <a:p>
                      <a:pPr algn="l"/>
                      <a:r>
                        <a:rPr lang="en-US" sz="1200" dirty="0">
                          <a:solidFill>
                            <a:schemeClr val="tx1"/>
                          </a:solidFill>
                          <a:effectLst/>
                        </a:rPr>
                        <a:t>High level themes</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solidFill>
                      <a:srgbClr val="008697"/>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9pPr>
                    </a:lstStyle>
                    <a:p>
                      <a:pPr algn="r"/>
                      <a:r>
                        <a:rPr lang="en-GB" sz="1200" dirty="0">
                          <a:solidFill>
                            <a:schemeClr val="tx1"/>
                          </a:solidFill>
                          <a:effectLst/>
                        </a:rPr>
                        <a:t>% of Cases</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solidFill>
                      <a:srgbClr val="008697"/>
                    </a:solidFill>
                  </a:tcPr>
                </a:tc>
                <a:extLst>
                  <a:ext uri="{0D108BD9-81ED-4DB2-BD59-A6C34878D82A}">
                    <a16:rowId xmlns:a16="http://schemas.microsoft.com/office/drawing/2014/main" val="1494679586"/>
                  </a:ext>
                </a:extLst>
              </a:tr>
              <a:tr h="182206">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dirty="0">
                          <a:solidFill>
                            <a:schemeClr val="tx1"/>
                          </a:solidFill>
                          <a:effectLst/>
                        </a:rPr>
                        <a:t>Benefit check</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37.50%</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766845"/>
                  </a:ext>
                </a:extLst>
              </a:tr>
              <a:tr h="349016">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dirty="0">
                          <a:solidFill>
                            <a:schemeClr val="tx1"/>
                          </a:solidFill>
                          <a:effectLst/>
                        </a:rPr>
                        <a:t>Difficulty making payment</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20.19%</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233914"/>
                  </a:ext>
                </a:extLst>
              </a:tr>
              <a:tr h="349016">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dirty="0">
                          <a:solidFill>
                            <a:schemeClr val="tx1"/>
                          </a:solidFill>
                          <a:effectLst/>
                        </a:rPr>
                        <a:t>Grants / Trust funding</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12.50%</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615338"/>
                  </a:ext>
                </a:extLst>
              </a:tr>
              <a:tr h="182206">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a:solidFill>
                            <a:schemeClr val="tx1"/>
                          </a:solidFill>
                          <a:effectLst/>
                        </a:rPr>
                        <a:t>Energy debt</a:t>
                      </a:r>
                      <a:endParaRPr lang="en-GB" sz="120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11.54%</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47439"/>
                  </a:ext>
                </a:extLst>
              </a:tr>
              <a:tr h="182206">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a:solidFill>
                            <a:schemeClr val="tx1"/>
                          </a:solidFill>
                          <a:effectLst/>
                        </a:rPr>
                        <a:t>Initial debt advice</a:t>
                      </a:r>
                      <a:endParaRPr lang="en-GB" sz="120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8.65%</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342658"/>
                  </a:ext>
                </a:extLst>
              </a:tr>
              <a:tr h="313993">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dirty="0">
                          <a:solidFill>
                            <a:schemeClr val="tx1"/>
                          </a:solidFill>
                          <a:effectLst/>
                        </a:rPr>
                        <a:t>Benefit advice / Claiming process</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7.70%</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311538"/>
                  </a:ext>
                </a:extLst>
              </a:tr>
              <a:tr h="349016">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r>
                        <a:rPr lang="en-GB" sz="1200" dirty="0">
                          <a:solidFill>
                            <a:schemeClr val="tx1"/>
                          </a:solidFill>
                          <a:effectLst/>
                        </a:rPr>
                        <a:t>Income &amp; Expenditure form</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a:r>
                        <a:rPr lang="en-GB" sz="1200" dirty="0">
                          <a:solidFill>
                            <a:schemeClr val="tx1"/>
                          </a:solidFill>
                          <a:effectLst/>
                        </a:rPr>
                        <a:t>1.92%</a:t>
                      </a:r>
                      <a:endParaRPr lang="en-GB" sz="1200" dirty="0">
                        <a:solidFill>
                          <a:schemeClr val="tx1"/>
                        </a:solidFill>
                        <a:effectLst/>
                        <a:latin typeface="Calibri" panose="020F0502020204030204" pitchFamily="34" charset="0"/>
                        <a:ea typeface="Calibri" panose="020F0502020204030204" pitchFamily="34" charset="0"/>
                      </a:endParaRPr>
                    </a:p>
                  </a:txBody>
                  <a:tcPr marL="153237" marR="153237" marT="0" marB="0" anchor="ctr">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605691"/>
                  </a:ext>
                </a:extLst>
              </a:tr>
            </a:tbl>
          </a:graphicData>
        </a:graphic>
      </p:graphicFrame>
      <p:graphicFrame>
        <p:nvGraphicFramePr>
          <p:cNvPr id="5" name="Table 4">
            <a:extLst>
              <a:ext uri="{FF2B5EF4-FFF2-40B4-BE49-F238E27FC236}">
                <a16:creationId xmlns:a16="http://schemas.microsoft.com/office/drawing/2014/main" id="{A11E7155-4EE9-4D9D-448E-67B3D2FDDB99}"/>
              </a:ext>
            </a:extLst>
          </p:cNvPr>
          <p:cNvGraphicFramePr>
            <a:graphicFrameLocks noGrp="1"/>
          </p:cNvGraphicFramePr>
          <p:nvPr>
            <p:extLst/>
          </p:nvPr>
        </p:nvGraphicFramePr>
        <p:xfrm>
          <a:off x="4078663" y="2762338"/>
          <a:ext cx="4781549" cy="2289765"/>
        </p:xfrm>
        <a:graphic>
          <a:graphicData uri="http://schemas.openxmlformats.org/drawingml/2006/table">
            <a:tbl>
              <a:tblPr firstRow="1" firstCol="1" bandRow="1"/>
              <a:tblGrid>
                <a:gridCol w="3089502">
                  <a:extLst>
                    <a:ext uri="{9D8B030D-6E8A-4147-A177-3AD203B41FA5}">
                      <a16:colId xmlns:a16="http://schemas.microsoft.com/office/drawing/2014/main" val="4071532589"/>
                    </a:ext>
                  </a:extLst>
                </a:gridCol>
                <a:gridCol w="1692047">
                  <a:extLst>
                    <a:ext uri="{9D8B030D-6E8A-4147-A177-3AD203B41FA5}">
                      <a16:colId xmlns:a16="http://schemas.microsoft.com/office/drawing/2014/main" val="414299792"/>
                    </a:ext>
                  </a:extLst>
                </a:gridCol>
              </a:tblGrid>
              <a:tr h="213357">
                <a:tc>
                  <a:txBody>
                    <a:bodyPr/>
                    <a:lstStyle>
                      <a:lvl1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9pPr>
                    </a:lstStyle>
                    <a:p>
                      <a:pPr algn="l" fontAlgn="b">
                        <a:spcBef>
                          <a:spcPts val="0"/>
                        </a:spcBef>
                        <a:spcAft>
                          <a:spcPts val="0"/>
                        </a:spcAft>
                      </a:pPr>
                      <a:r>
                        <a:rPr lang="en-GB" sz="1200" b="1" u="none" strike="noStrike" cap="none" spc="0" dirty="0">
                          <a:solidFill>
                            <a:schemeClr val="tx1"/>
                          </a:solidFill>
                          <a:effectLst/>
                        </a:rPr>
                        <a:t>Outcome</a:t>
                      </a:r>
                      <a:endParaRPr lang="en-GB" sz="1200" b="1" i="0" u="none" strike="noStrike" cap="none" spc="0" dirty="0">
                        <a:solidFill>
                          <a:schemeClr val="tx1"/>
                        </a:solidFill>
                        <a:effectLst/>
                        <a:latin typeface="Arial" panose="020B0604020202020204" pitchFamily="34" charset="0"/>
                      </a:endParaRPr>
                    </a:p>
                  </a:txBody>
                  <a:tcPr marL="40954" marR="61431"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solidFill>
                      <a:srgbClr val="008697"/>
                    </a:solidFill>
                  </a:tcPr>
                </a:tc>
                <a:tc>
                  <a:txBody>
                    <a:bodyPr/>
                    <a:lstStyle>
                      <a:lvl1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bg1"/>
                          </a:solidFill>
                          <a:latin typeface="Tahoma"/>
                          <a:sym typeface="Arial"/>
                        </a:defRPr>
                      </a:lvl9pPr>
                    </a:lstStyle>
                    <a:p>
                      <a:pPr algn="r" fontAlgn="b">
                        <a:spcBef>
                          <a:spcPts val="0"/>
                        </a:spcBef>
                        <a:spcAft>
                          <a:spcPts val="0"/>
                        </a:spcAft>
                      </a:pPr>
                      <a:r>
                        <a:rPr lang="en-GB" sz="1200" b="1" u="none" strike="noStrike" cap="none" spc="0" dirty="0">
                          <a:solidFill>
                            <a:schemeClr val="tx1"/>
                          </a:solidFill>
                          <a:effectLst/>
                        </a:rPr>
                        <a:t>   Percentage of logged outcomes</a:t>
                      </a:r>
                      <a:endParaRPr lang="en-GB" sz="1200" b="0" i="0" u="none" strike="noStrike" cap="none" spc="0" dirty="0">
                        <a:solidFill>
                          <a:schemeClr val="tx1"/>
                        </a:solidFill>
                        <a:effectLst/>
                        <a:latin typeface="Arial" panose="020B0604020202020204" pitchFamily="34" charset="0"/>
                      </a:endParaRPr>
                    </a:p>
                  </a:txBody>
                  <a:tcPr marL="40954" marR="19135"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solidFill>
                      <a:srgbClr val="008697"/>
                    </a:solidFill>
                  </a:tcPr>
                </a:tc>
                <a:extLst>
                  <a:ext uri="{0D108BD9-81ED-4DB2-BD59-A6C34878D82A}">
                    <a16:rowId xmlns:a16="http://schemas.microsoft.com/office/drawing/2014/main" val="1368423588"/>
                  </a:ext>
                </a:extLst>
              </a:tr>
              <a:tr h="343793">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pPr algn="l" fontAlgn="b">
                        <a:spcBef>
                          <a:spcPts val="0"/>
                        </a:spcBef>
                        <a:spcAft>
                          <a:spcPts val="0"/>
                        </a:spcAft>
                      </a:pPr>
                      <a:r>
                        <a:rPr lang="en-GB" sz="1200" b="1" u="none" strike="noStrike" cap="none" spc="0" dirty="0">
                          <a:solidFill>
                            <a:schemeClr val="tx1"/>
                          </a:solidFill>
                          <a:effectLst/>
                        </a:rPr>
                        <a:t>Signposting to Advice Agency</a:t>
                      </a:r>
                      <a:endParaRPr lang="en-GB" sz="1200" b="1" i="0" u="none" strike="noStrike" cap="none" spc="0" dirty="0">
                        <a:solidFill>
                          <a:schemeClr val="tx1"/>
                        </a:solidFill>
                        <a:effectLst/>
                        <a:latin typeface="Arial" panose="020B0604020202020204" pitchFamily="34" charset="0"/>
                      </a:endParaRPr>
                    </a:p>
                  </a:txBody>
                  <a:tcPr marL="40954" marR="61431"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fontAlgn="b">
                        <a:spcBef>
                          <a:spcPts val="0"/>
                        </a:spcBef>
                        <a:spcAft>
                          <a:spcPts val="0"/>
                        </a:spcAft>
                      </a:pPr>
                      <a:r>
                        <a:rPr lang="en-GB" sz="1200" b="0" u="none" strike="noStrike" cap="none" spc="0" dirty="0">
                          <a:solidFill>
                            <a:schemeClr val="tx1"/>
                          </a:solidFill>
                          <a:effectLst/>
                        </a:rPr>
                        <a:t>   39%</a:t>
                      </a:r>
                      <a:endParaRPr lang="en-GB" sz="1200" b="0" i="0" u="none" strike="noStrike" cap="none" spc="0" dirty="0">
                        <a:solidFill>
                          <a:schemeClr val="tx1"/>
                        </a:solidFill>
                        <a:effectLst/>
                        <a:latin typeface="Calibri"/>
                      </a:endParaRPr>
                    </a:p>
                  </a:txBody>
                  <a:tcPr marL="40954" marR="19135"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9396220"/>
                  </a:ext>
                </a:extLst>
              </a:tr>
              <a:tr h="492761">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pPr algn="l" fontAlgn="b">
                        <a:spcBef>
                          <a:spcPts val="0"/>
                        </a:spcBef>
                        <a:spcAft>
                          <a:spcPts val="0"/>
                        </a:spcAft>
                      </a:pPr>
                      <a:r>
                        <a:rPr lang="en-GB" sz="1200" b="1" u="none" strike="noStrike" cap="none" spc="0" dirty="0">
                          <a:solidFill>
                            <a:schemeClr val="tx1"/>
                          </a:solidFill>
                          <a:effectLst/>
                        </a:rPr>
                        <a:t>Benefit Check – Food Parcel – Signposting to Advice Agency</a:t>
                      </a:r>
                      <a:endParaRPr lang="en-GB" sz="1200" b="1" i="0" u="none" strike="noStrike" cap="none" spc="0" dirty="0">
                        <a:solidFill>
                          <a:schemeClr val="tx1"/>
                        </a:solidFill>
                        <a:effectLst/>
                        <a:latin typeface="Calibri"/>
                      </a:endParaRPr>
                    </a:p>
                  </a:txBody>
                  <a:tcPr marL="40954" marR="61431"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fontAlgn="b">
                        <a:spcBef>
                          <a:spcPts val="0"/>
                        </a:spcBef>
                        <a:spcAft>
                          <a:spcPts val="0"/>
                        </a:spcAft>
                      </a:pPr>
                      <a:r>
                        <a:rPr lang="en-GB" sz="1200" b="0" u="none" strike="noStrike" cap="none" spc="0" dirty="0">
                          <a:solidFill>
                            <a:schemeClr val="tx1"/>
                          </a:solidFill>
                          <a:effectLst/>
                        </a:rPr>
                        <a:t>   25%</a:t>
                      </a:r>
                      <a:endParaRPr lang="en-GB" sz="1200" b="0" i="0" u="none" strike="noStrike" cap="none" spc="0" dirty="0">
                        <a:solidFill>
                          <a:schemeClr val="tx1"/>
                        </a:solidFill>
                        <a:effectLst/>
                        <a:latin typeface="Calibri"/>
                      </a:endParaRPr>
                    </a:p>
                  </a:txBody>
                  <a:tcPr marL="40954" marR="19135"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46720"/>
                  </a:ext>
                </a:extLst>
              </a:tr>
              <a:tr h="343793">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pPr algn="l" fontAlgn="b">
                        <a:spcBef>
                          <a:spcPts val="0"/>
                        </a:spcBef>
                        <a:spcAft>
                          <a:spcPts val="0"/>
                        </a:spcAft>
                      </a:pPr>
                      <a:r>
                        <a:rPr lang="en-GB" sz="1200" b="1" u="none" strike="noStrike" cap="none" spc="0" dirty="0">
                          <a:solidFill>
                            <a:schemeClr val="tx1"/>
                          </a:solidFill>
                          <a:effectLst/>
                        </a:rPr>
                        <a:t>Trust Funds</a:t>
                      </a:r>
                      <a:endParaRPr lang="en-GB" sz="1200" b="1" i="0" u="none" strike="noStrike" cap="none" spc="0" dirty="0">
                        <a:solidFill>
                          <a:schemeClr val="tx1"/>
                        </a:solidFill>
                        <a:effectLst/>
                        <a:latin typeface="Calibri"/>
                      </a:endParaRPr>
                    </a:p>
                  </a:txBody>
                  <a:tcPr marL="40954" marR="61431"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fontAlgn="b">
                        <a:spcBef>
                          <a:spcPts val="0"/>
                        </a:spcBef>
                        <a:spcAft>
                          <a:spcPts val="0"/>
                        </a:spcAft>
                      </a:pPr>
                      <a:r>
                        <a:rPr lang="en-GB" sz="1200" b="0" u="none" strike="noStrike" cap="none" spc="0" dirty="0">
                          <a:solidFill>
                            <a:schemeClr val="tx1"/>
                          </a:solidFill>
                          <a:effectLst/>
                        </a:rPr>
                        <a:t>   18%</a:t>
                      </a:r>
                      <a:endParaRPr lang="en-GB" sz="1200" b="0" i="0" u="none" strike="noStrike" cap="none" spc="0" dirty="0">
                        <a:solidFill>
                          <a:schemeClr val="tx1"/>
                        </a:solidFill>
                        <a:effectLst/>
                        <a:latin typeface="Calibri"/>
                      </a:endParaRPr>
                    </a:p>
                  </a:txBody>
                  <a:tcPr marL="40954" marR="19135"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3691"/>
                  </a:ext>
                </a:extLst>
              </a:tr>
              <a:tr h="343793">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pPr algn="l" fontAlgn="b">
                        <a:spcBef>
                          <a:spcPts val="0"/>
                        </a:spcBef>
                        <a:spcAft>
                          <a:spcPts val="0"/>
                        </a:spcAft>
                      </a:pPr>
                      <a:r>
                        <a:rPr lang="en-GB" sz="1200" b="1" u="none" strike="noStrike" cap="none" spc="0" dirty="0">
                          <a:solidFill>
                            <a:schemeClr val="tx1"/>
                          </a:solidFill>
                          <a:effectLst/>
                        </a:rPr>
                        <a:t>Income Maximisation</a:t>
                      </a:r>
                      <a:endParaRPr lang="en-GB" sz="1200" b="1" i="0" u="none" strike="noStrike" cap="none" spc="0" dirty="0">
                        <a:solidFill>
                          <a:schemeClr val="tx1"/>
                        </a:solidFill>
                        <a:effectLst/>
                        <a:latin typeface="Calibri"/>
                      </a:endParaRPr>
                    </a:p>
                  </a:txBody>
                  <a:tcPr marL="40954" marR="61431"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fontAlgn="b">
                        <a:spcBef>
                          <a:spcPts val="0"/>
                        </a:spcBef>
                        <a:spcAft>
                          <a:spcPts val="0"/>
                        </a:spcAft>
                      </a:pPr>
                      <a:r>
                        <a:rPr lang="en-GB" sz="1200" b="0" u="none" strike="noStrike" cap="none" spc="0" dirty="0">
                          <a:solidFill>
                            <a:schemeClr val="tx1"/>
                          </a:solidFill>
                          <a:effectLst/>
                        </a:rPr>
                        <a:t>   16%</a:t>
                      </a:r>
                      <a:endParaRPr lang="en-GB" sz="1200" b="0" i="0" u="none" strike="noStrike" cap="none" spc="0" dirty="0">
                        <a:solidFill>
                          <a:schemeClr val="tx1"/>
                        </a:solidFill>
                        <a:effectLst/>
                        <a:latin typeface="Calibri"/>
                      </a:endParaRPr>
                    </a:p>
                  </a:txBody>
                  <a:tcPr marL="40954" marR="19135"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7007576"/>
                  </a:ext>
                </a:extLst>
              </a:tr>
              <a:tr h="343793">
                <a:tc>
                  <a:txBody>
                    <a:bodyPr/>
                    <a:lstStyle>
                      <a:lvl1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1" i="0" u="none" strike="noStrike" cap="none">
                          <a:solidFill>
                            <a:schemeClr val="tx1"/>
                          </a:solidFill>
                          <a:latin typeface="Tahoma"/>
                          <a:sym typeface="Arial"/>
                        </a:defRPr>
                      </a:lvl9pPr>
                    </a:lstStyle>
                    <a:p>
                      <a:pPr algn="l" fontAlgn="b">
                        <a:spcBef>
                          <a:spcPts val="0"/>
                        </a:spcBef>
                        <a:spcAft>
                          <a:spcPts val="0"/>
                        </a:spcAft>
                      </a:pPr>
                      <a:r>
                        <a:rPr lang="en-GB" sz="1200" b="1" u="none" strike="noStrike" cap="none" spc="0" dirty="0">
                          <a:solidFill>
                            <a:schemeClr val="tx1"/>
                          </a:solidFill>
                          <a:effectLst/>
                        </a:rPr>
                        <a:t>Food Parcel</a:t>
                      </a:r>
                      <a:endParaRPr lang="en-GB" sz="1200" b="1" i="0" u="none" strike="noStrike" cap="none" spc="0" dirty="0">
                        <a:solidFill>
                          <a:schemeClr val="tx1"/>
                        </a:solidFill>
                        <a:effectLst/>
                        <a:latin typeface="Calibri"/>
                      </a:endParaRPr>
                    </a:p>
                  </a:txBody>
                  <a:tcPr marL="40954" marR="61431"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1pPr>
                      <a:lvl2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2pPr>
                      <a:lvl3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3pPr>
                      <a:lvl4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4pPr>
                      <a:lvl5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5pPr>
                      <a:lvl6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6pPr>
                      <a:lvl7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7pPr>
                      <a:lvl8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8pPr>
                      <a:lvl9pPr marR="0" algn="l" rtl="0">
                        <a:lnSpc>
                          <a:spcPct val="100000"/>
                        </a:lnSpc>
                        <a:spcBef>
                          <a:spcPts val="0"/>
                        </a:spcBef>
                        <a:spcAft>
                          <a:spcPts val="0"/>
                        </a:spcAft>
                        <a:buClr>
                          <a:srgbClr val="000000"/>
                        </a:buClr>
                        <a:buFont typeface="Arial"/>
                        <a:defRPr sz="1050" b="0" i="0" u="none" strike="noStrike" cap="none">
                          <a:solidFill>
                            <a:schemeClr val="tx1"/>
                          </a:solidFill>
                          <a:latin typeface="Tahoma"/>
                          <a:sym typeface="Arial"/>
                        </a:defRPr>
                      </a:lvl9pPr>
                    </a:lstStyle>
                    <a:p>
                      <a:pPr algn="r" fontAlgn="b">
                        <a:spcBef>
                          <a:spcPts val="0"/>
                        </a:spcBef>
                        <a:spcAft>
                          <a:spcPts val="0"/>
                        </a:spcAft>
                      </a:pPr>
                      <a:r>
                        <a:rPr lang="en-GB" sz="1200" b="0" u="none" strike="noStrike" cap="none" spc="0" dirty="0">
                          <a:solidFill>
                            <a:schemeClr val="tx1"/>
                          </a:solidFill>
                          <a:effectLst/>
                        </a:rPr>
                        <a:t>   2%</a:t>
                      </a:r>
                      <a:endParaRPr lang="en-GB" sz="1200" b="0" i="0" u="none" strike="noStrike" cap="none" spc="0" dirty="0">
                        <a:solidFill>
                          <a:schemeClr val="tx1"/>
                        </a:solidFill>
                        <a:effectLst/>
                        <a:latin typeface="Arial" panose="020B0604020202020204" pitchFamily="34" charset="0"/>
                      </a:endParaRPr>
                    </a:p>
                  </a:txBody>
                  <a:tcPr marL="40954" marR="19135" marT="35595" marB="20477" anchor="b">
                    <a:lnL w="12700" cap="flat" cmpd="sng" algn="ctr">
                      <a:solidFill>
                        <a:srgbClr val="4A4A49"/>
                      </a:solidFill>
                      <a:prstDash val="solid"/>
                      <a:round/>
                      <a:headEnd type="none" w="med" len="med"/>
                      <a:tailEnd type="none" w="med" len="med"/>
                    </a:lnL>
                    <a:lnR w="12700" cap="flat" cmpd="sng" algn="ctr">
                      <a:solidFill>
                        <a:srgbClr val="4A4A49"/>
                      </a:solidFill>
                      <a:prstDash val="solid"/>
                      <a:round/>
                      <a:headEnd type="none" w="med" len="med"/>
                      <a:tailEnd type="none" w="med" len="med"/>
                    </a:lnR>
                    <a:lnT w="12700" cap="flat" cmpd="sng" algn="ctr">
                      <a:solidFill>
                        <a:srgbClr val="4A4A49"/>
                      </a:solidFill>
                      <a:prstDash val="solid"/>
                      <a:round/>
                      <a:headEnd type="none" w="med" len="med"/>
                      <a:tailEnd type="none" w="med" len="med"/>
                    </a:lnT>
                    <a:lnB w="12700" cap="flat" cmpd="sng" algn="ctr">
                      <a:solidFill>
                        <a:srgbClr val="4A4A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481880"/>
                  </a:ext>
                </a:extLst>
              </a:tr>
            </a:tbl>
          </a:graphicData>
        </a:graphic>
      </p:graphicFrame>
      <p:graphicFrame>
        <p:nvGraphicFramePr>
          <p:cNvPr id="7" name="Chart 6">
            <a:extLst>
              <a:ext uri="{FF2B5EF4-FFF2-40B4-BE49-F238E27FC236}">
                <a16:creationId xmlns:a16="http://schemas.microsoft.com/office/drawing/2014/main" id="{76FD2AD3-1E91-C403-4747-CB3BED947363}"/>
              </a:ext>
            </a:extLst>
          </p:cNvPr>
          <p:cNvGraphicFramePr>
            <a:graphicFrameLocks/>
          </p:cNvGraphicFramePr>
          <p:nvPr>
            <p:extLst/>
          </p:nvPr>
        </p:nvGraphicFramePr>
        <p:xfrm>
          <a:off x="5293781" y="1300463"/>
          <a:ext cx="3566430" cy="1259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a:extLst>
              <a:ext uri="{FF2B5EF4-FFF2-40B4-BE49-F238E27FC236}">
                <a16:creationId xmlns:a16="http://schemas.microsoft.com/office/drawing/2014/main" id="{91424499-1A6C-8348-A622-0705EA61F7BE}"/>
              </a:ext>
            </a:extLst>
          </p:cNvPr>
          <p:cNvGraphicFramePr/>
          <p:nvPr>
            <p:extLst/>
          </p:nvPr>
        </p:nvGraphicFramePr>
        <p:xfrm>
          <a:off x="375997" y="1100609"/>
          <a:ext cx="5340924" cy="16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4CEAD55-75FF-1FFB-AF1A-9D7B80B9F6BB}"/>
              </a:ext>
            </a:extLst>
          </p:cNvPr>
          <p:cNvSpPr txBox="1"/>
          <p:nvPr/>
        </p:nvSpPr>
        <p:spPr>
          <a:xfrm>
            <a:off x="6205118" y="944393"/>
            <a:ext cx="2166897" cy="307777"/>
          </a:xfrm>
          <a:prstGeom prst="rect">
            <a:avLst/>
          </a:prstGeom>
          <a:noFill/>
        </p:spPr>
        <p:txBody>
          <a:bodyPr wrap="square" rtlCol="0">
            <a:spAutoFit/>
          </a:bodyPr>
          <a:lstStyle/>
          <a:p>
            <a:pPr defTabSz="457200">
              <a:buClrTx/>
            </a:pPr>
            <a:r>
              <a:rPr lang="en-US" kern="1200" dirty="0">
                <a:latin typeface="Tahoma" panose="020B0604030504040204" pitchFamily="34" charset="0"/>
                <a:ea typeface="Tahoma" panose="020B0604030504040204" pitchFamily="34" charset="0"/>
                <a:cs typeface="Tahoma" panose="020B0604030504040204" pitchFamily="34" charset="0"/>
              </a:rPr>
              <a:t>Split across nations</a:t>
            </a:r>
            <a:endParaRPr lang="en-GB" kern="1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EE72F29D-2789-74C4-7A73-DE0020318F63}"/>
              </a:ext>
            </a:extLst>
          </p:cNvPr>
          <p:cNvSpPr txBox="1"/>
          <p:nvPr/>
        </p:nvSpPr>
        <p:spPr>
          <a:xfrm>
            <a:off x="201172" y="473969"/>
            <a:ext cx="7754980" cy="400110"/>
          </a:xfrm>
          <a:prstGeom prst="rect">
            <a:avLst/>
          </a:prstGeom>
          <a:noFill/>
        </p:spPr>
        <p:txBody>
          <a:bodyPr wrap="square" rtlCol="0">
            <a:spAutoFit/>
          </a:bodyPr>
          <a:lstStyle/>
          <a:p>
            <a:pPr defTabSz="457200">
              <a:buClrTx/>
            </a:pPr>
            <a:r>
              <a:rPr lang="en-US" sz="2000" kern="1200" dirty="0">
                <a:latin typeface="Tahoma" panose="020B0604030504040204" pitchFamily="34" charset="0"/>
                <a:ea typeface="Tahoma" panose="020B0604030504040204" pitchFamily="34" charset="0"/>
                <a:cs typeface="Tahoma" panose="020B0604030504040204" pitchFamily="34" charset="0"/>
              </a:rPr>
              <a:t>Additional Support Project - October 2022 to January 2023 Update</a:t>
            </a:r>
            <a:endParaRPr lang="en-GB" sz="2000" kern="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3859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extBox 3">
            <a:extLst>
              <a:ext uri="{FF2B5EF4-FFF2-40B4-BE49-F238E27FC236}">
                <a16:creationId xmlns:a16="http://schemas.microsoft.com/office/drawing/2014/main" id="{76DE2BFA-F319-F41A-3908-9FC8DF734297}"/>
              </a:ext>
            </a:extLst>
          </p:cNvPr>
          <p:cNvGraphicFramePr/>
          <p:nvPr>
            <p:extLst/>
          </p:nvPr>
        </p:nvGraphicFramePr>
        <p:xfrm>
          <a:off x="258373" y="731424"/>
          <a:ext cx="8747315" cy="4595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468A1C0-83AC-8CED-292D-DF4445890DA7}"/>
              </a:ext>
            </a:extLst>
          </p:cNvPr>
          <p:cNvSpPr txBox="1"/>
          <p:nvPr/>
        </p:nvSpPr>
        <p:spPr>
          <a:xfrm>
            <a:off x="138313" y="362092"/>
            <a:ext cx="4572000" cy="400110"/>
          </a:xfrm>
          <a:prstGeom prst="rect">
            <a:avLst/>
          </a:prstGeom>
          <a:noFill/>
        </p:spPr>
        <p:txBody>
          <a:bodyPr wrap="square">
            <a:spAutoFit/>
          </a:bodyPr>
          <a:lstStyle/>
          <a:p>
            <a:pPr defTabSz="457200">
              <a:buClrTx/>
            </a:pPr>
            <a:r>
              <a:rPr lang="en-US" sz="2000" kern="1200" dirty="0">
                <a:solidFill>
                  <a:srgbClr val="4A4A49"/>
                </a:solidFill>
                <a:latin typeface="Tahoma" panose="020B0604030504040204" pitchFamily="34" charset="0"/>
                <a:ea typeface="Tahoma" panose="020B0604030504040204" pitchFamily="34" charset="0"/>
                <a:cs typeface="Tahoma" panose="020B0604030504040204" pitchFamily="34" charset="0"/>
              </a:rPr>
              <a:t>Additional Support Project</a:t>
            </a:r>
          </a:p>
        </p:txBody>
      </p:sp>
    </p:spTree>
    <p:extLst>
      <p:ext uri="{BB962C8B-B14F-4D97-AF65-F5344CB8AC3E}">
        <p14:creationId xmlns:p14="http://schemas.microsoft.com/office/powerpoint/2010/main" val="900683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8D9B"/>
        </a:solidFill>
        <a:effectLst/>
      </p:bgPr>
    </p:bg>
    <p:spTree>
      <p:nvGrpSpPr>
        <p:cNvPr id="1" name=""/>
        <p:cNvGrpSpPr/>
        <p:nvPr/>
      </p:nvGrpSpPr>
      <p:grpSpPr>
        <a:xfrm>
          <a:off x="0" y="0"/>
          <a:ext cx="0" cy="0"/>
          <a:chOff x="0" y="0"/>
          <a:chExt cx="0" cy="0"/>
        </a:xfrm>
      </p:grpSpPr>
      <p:pic>
        <p:nvPicPr>
          <p:cNvPr id="15" name="Graphic 14" descr="Repeat outline">
            <a:extLst>
              <a:ext uri="{FF2B5EF4-FFF2-40B4-BE49-F238E27FC236}">
                <a16:creationId xmlns:a16="http://schemas.microsoft.com/office/drawing/2014/main" id="{F238245A-CBE4-1CFA-7A50-A254CB913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1" y="-1710"/>
            <a:ext cx="3752213" cy="3752213"/>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E8955FC7-68BB-967F-AD9F-04A87C21656F}"/>
              </a:ext>
            </a:extLst>
          </p:cNvPr>
          <p:cNvPicPr>
            <a:picLocks noChangeAspect="1"/>
          </p:cNvPicPr>
          <p:nvPr/>
        </p:nvPicPr>
        <p:blipFill rotWithShape="1">
          <a:blip r:embed="rId4">
            <a:extLst>
              <a:ext uri="{28A0092B-C50C-407E-A947-70E740481C1C}">
                <a14:useLocalDpi xmlns:a14="http://schemas.microsoft.com/office/drawing/2010/main" val="0"/>
              </a:ext>
            </a:extLst>
          </a:blip>
          <a:srcRect l="44389" t="927" r="-260" b="22963"/>
          <a:stretch/>
        </p:blipFill>
        <p:spPr>
          <a:xfrm>
            <a:off x="1" y="1514476"/>
            <a:ext cx="4072253" cy="3914775"/>
          </a:xfrm>
          <a:prstGeom prst="rect">
            <a:avLst/>
          </a:prstGeom>
        </p:spPr>
      </p:pic>
      <p:sp>
        <p:nvSpPr>
          <p:cNvPr id="8" name="TextBox 7">
            <a:extLst>
              <a:ext uri="{FF2B5EF4-FFF2-40B4-BE49-F238E27FC236}">
                <a16:creationId xmlns:a16="http://schemas.microsoft.com/office/drawing/2014/main" id="{B27A0982-D0B9-3298-E3D6-61BA621B9350}"/>
              </a:ext>
            </a:extLst>
          </p:cNvPr>
          <p:cNvSpPr txBox="1"/>
          <p:nvPr/>
        </p:nvSpPr>
        <p:spPr>
          <a:xfrm>
            <a:off x="4072253" y="2230043"/>
            <a:ext cx="4709160" cy="854080"/>
          </a:xfrm>
          <a:prstGeom prst="rect">
            <a:avLst/>
          </a:prstGeom>
          <a:noFill/>
        </p:spPr>
        <p:txBody>
          <a:bodyPr wrap="square" rtlCol="0">
            <a:spAutoFit/>
          </a:bodyPr>
          <a:lstStyle/>
          <a:p>
            <a:pPr defTabSz="685800">
              <a:buClrTx/>
              <a:defRPr/>
            </a:pPr>
            <a:r>
              <a:rPr lang="en-US" sz="4950" b="1" kern="1200" dirty="0">
                <a:solidFill>
                  <a:prstClr val="white"/>
                </a:solidFill>
                <a:latin typeface="Tahoma" panose="020B0604030504040204" pitchFamily="34" charset="0"/>
                <a:ea typeface="Tahoma" panose="020B0604030504040204" pitchFamily="34" charset="0"/>
                <a:cs typeface="Tahoma" panose="020B0604030504040204" pitchFamily="34" charset="0"/>
              </a:rPr>
              <a:t>Q</a:t>
            </a:r>
            <a:r>
              <a:rPr lang="en-GB" sz="4950" b="1" kern="1200" dirty="0" err="1">
                <a:solidFill>
                  <a:prstClr val="white"/>
                </a:solidFill>
                <a:latin typeface="Tahoma" panose="020B0604030504040204" pitchFamily="34" charset="0"/>
                <a:ea typeface="Tahoma" panose="020B0604030504040204" pitchFamily="34" charset="0"/>
                <a:cs typeface="Tahoma" panose="020B0604030504040204" pitchFamily="34" charset="0"/>
              </a:rPr>
              <a:t>uestions</a:t>
            </a:r>
            <a:r>
              <a:rPr lang="en-GB" sz="4950" b="1" kern="1200"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p:cxnSp>
        <p:nvCxnSpPr>
          <p:cNvPr id="11" name="Straight Connector 10">
            <a:extLst>
              <a:ext uri="{FF2B5EF4-FFF2-40B4-BE49-F238E27FC236}">
                <a16:creationId xmlns:a16="http://schemas.microsoft.com/office/drawing/2014/main" id="{07EADA15-CD36-F552-EDFD-5F6CE6E4E441}"/>
              </a:ext>
            </a:extLst>
          </p:cNvPr>
          <p:cNvCxnSpPr/>
          <p:nvPr/>
        </p:nvCxnSpPr>
        <p:spPr>
          <a:xfrm>
            <a:off x="4306824" y="3202686"/>
            <a:ext cx="133502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10;&#10;Description automatically generated">
            <a:extLst>
              <a:ext uri="{FF2B5EF4-FFF2-40B4-BE49-F238E27FC236}">
                <a16:creationId xmlns:a16="http://schemas.microsoft.com/office/drawing/2014/main" id="{A18FFB38-3F6C-73DB-75D9-756F5EB02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622" y="4559035"/>
            <a:ext cx="1179575" cy="657594"/>
          </a:xfrm>
          <a:prstGeom prst="rect">
            <a:avLst/>
          </a:prstGeom>
        </p:spPr>
      </p:pic>
    </p:spTree>
    <p:extLst>
      <p:ext uri="{BB962C8B-B14F-4D97-AF65-F5344CB8AC3E}">
        <p14:creationId xmlns:p14="http://schemas.microsoft.com/office/powerpoint/2010/main" val="2192516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53"/>
          <p:cNvSpPr txBox="1">
            <a:spLocks noGrp="1"/>
          </p:cNvSpPr>
          <p:nvPr>
            <p:ph type="ctrTitle"/>
          </p:nvPr>
        </p:nvSpPr>
        <p:spPr>
          <a:xfrm>
            <a:off x="435450" y="199400"/>
            <a:ext cx="7728000" cy="31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GB" sz="3600">
                <a:solidFill>
                  <a:srgbClr val="FFFFFF"/>
                </a:solidFill>
              </a:rPr>
              <a:t>Break</a:t>
            </a:r>
            <a:endParaRPr sz="3600">
              <a:solidFill>
                <a:srgbClr val="FFFFFF"/>
              </a:solidFill>
            </a:endParaRPr>
          </a:p>
          <a:p>
            <a:pPr marL="0" marR="0" lvl="0" indent="0" algn="l" rtl="0">
              <a:lnSpc>
                <a:spcPct val="100000"/>
              </a:lnSpc>
              <a:spcBef>
                <a:spcPts val="0"/>
              </a:spcBef>
              <a:spcAft>
                <a:spcPts val="0"/>
              </a:spcAft>
              <a:buClr>
                <a:srgbClr val="FCBB69"/>
              </a:buClr>
              <a:buSzPts val="1400"/>
              <a:buFont typeface="Open Sans"/>
              <a:buNone/>
            </a:pPr>
            <a:endParaRPr sz="3600" b="1" i="0" u="none" strike="noStrike" cap="none">
              <a:solidFill>
                <a:srgbClr val="FCBB69"/>
              </a:solidFill>
              <a:latin typeface="Open Sans"/>
              <a:ea typeface="Open Sans"/>
              <a:cs typeface="Open Sans"/>
              <a:sym typeface="Open Sans"/>
            </a:endParaRPr>
          </a:p>
        </p:txBody>
      </p:sp>
      <p:pic>
        <p:nvPicPr>
          <p:cNvPr id="285" name="Google Shape;285;p53"/>
          <p:cNvPicPr preferRelativeResize="0"/>
          <p:nvPr/>
        </p:nvPicPr>
        <p:blipFill rotWithShape="1">
          <a:blip r:embed="rId3">
            <a:alphaModFix/>
          </a:blip>
          <a:srcRect l="20654" t="8814" r="24412" b="10246"/>
          <a:stretch/>
        </p:blipFill>
        <p:spPr>
          <a:xfrm>
            <a:off x="1160050" y="4219575"/>
            <a:ext cx="1228299" cy="983625"/>
          </a:xfrm>
          <a:prstGeom prst="rect">
            <a:avLst/>
          </a:prstGeom>
          <a:noFill/>
          <a:ln>
            <a:noFill/>
          </a:ln>
          <a:effectLst>
            <a:outerShdw dist="19050" dir="5400000" algn="bl" rotWithShape="0">
              <a:srgbClr val="F6B26B">
                <a:alpha val="5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9"/>
        <p:cNvGrpSpPr/>
        <p:nvPr/>
      </p:nvGrpSpPr>
      <p:grpSpPr>
        <a:xfrm>
          <a:off x="0" y="0"/>
          <a:ext cx="0" cy="0"/>
          <a:chOff x="0" y="0"/>
          <a:chExt cx="0" cy="0"/>
        </a:xfrm>
      </p:grpSpPr>
      <p:sp>
        <p:nvSpPr>
          <p:cNvPr id="290" name="Google Shape;290;p54"/>
          <p:cNvSpPr txBox="1">
            <a:spLocks noGrp="1"/>
          </p:cNvSpPr>
          <p:nvPr>
            <p:ph type="ctrTitle"/>
          </p:nvPr>
        </p:nvSpPr>
        <p:spPr>
          <a:xfrm>
            <a:off x="443675" y="240525"/>
            <a:ext cx="7949700" cy="312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500">
                <a:solidFill>
                  <a:schemeClr val="lt1"/>
                </a:solidFill>
              </a:rPr>
              <a:t>Supplier Spotlight  group discussion - </a:t>
            </a:r>
            <a:endParaRPr sz="2500">
              <a:solidFill>
                <a:schemeClr val="lt1"/>
              </a:solidFill>
            </a:endParaRPr>
          </a:p>
          <a:p>
            <a:pPr marL="0" lvl="0" indent="0" algn="l" rtl="0">
              <a:lnSpc>
                <a:spcPct val="115000"/>
              </a:lnSpc>
              <a:spcBef>
                <a:spcPts val="0"/>
              </a:spcBef>
              <a:spcAft>
                <a:spcPts val="0"/>
              </a:spcAft>
              <a:buNone/>
            </a:pPr>
            <a:r>
              <a:rPr lang="en-GB" sz="2500">
                <a:solidFill>
                  <a:schemeClr val="lt1"/>
                </a:solidFill>
              </a:rPr>
              <a:t>supplier referral process </a:t>
            </a:r>
            <a:endParaRPr sz="2500">
              <a:solidFill>
                <a:schemeClr val="lt1"/>
              </a:solidFill>
            </a:endParaRPr>
          </a:p>
          <a:p>
            <a:pPr marL="0" lvl="0" indent="0" algn="l" rtl="0">
              <a:lnSpc>
                <a:spcPct val="115000"/>
              </a:lnSpc>
              <a:spcBef>
                <a:spcPts val="0"/>
              </a:spcBef>
              <a:spcAft>
                <a:spcPts val="0"/>
              </a:spcAft>
              <a:buNone/>
            </a:pPr>
            <a:r>
              <a:rPr lang="en-GB" sz="2500">
                <a:solidFill>
                  <a:schemeClr val="lt1"/>
                </a:solidFill>
              </a:rPr>
              <a:t>and contingency</a:t>
            </a:r>
            <a:endParaRPr sz="4900">
              <a:solidFill>
                <a:schemeClr val="lt1"/>
              </a:solidFill>
            </a:endParaRPr>
          </a:p>
        </p:txBody>
      </p:sp>
      <p:sp>
        <p:nvSpPr>
          <p:cNvPr id="291" name="Google Shape;291;p54"/>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p:txBody>
      </p:sp>
      <p:pic>
        <p:nvPicPr>
          <p:cNvPr id="292" name="Google Shape;292;p54"/>
          <p:cNvPicPr preferRelativeResize="0"/>
          <p:nvPr/>
        </p:nvPicPr>
        <p:blipFill rotWithShape="1">
          <a:blip r:embed="rId3">
            <a:alphaModFix/>
          </a:blip>
          <a:srcRect l="20654" t="8814" r="24412" b="10246"/>
          <a:stretch/>
        </p:blipFill>
        <p:spPr>
          <a:xfrm>
            <a:off x="1091825" y="4219575"/>
            <a:ext cx="1228299" cy="983625"/>
          </a:xfrm>
          <a:prstGeom prst="rect">
            <a:avLst/>
          </a:prstGeom>
          <a:noFill/>
          <a:ln>
            <a:noFill/>
          </a:ln>
          <a:effectLst>
            <a:outerShdw dist="19050" dir="5400000" algn="bl" rotWithShape="0">
              <a:srgbClr val="F6B26B">
                <a:alpha val="5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5"/>
          <p:cNvSpPr txBox="1">
            <a:spLocks noGrp="1"/>
          </p:cNvSpPr>
          <p:nvPr>
            <p:ph type="body" idx="3"/>
          </p:nvPr>
        </p:nvSpPr>
        <p:spPr>
          <a:xfrm>
            <a:off x="6397750" y="1425357"/>
            <a:ext cx="2055600" cy="1184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GB" sz="1300" dirty="0">
                <a:solidFill>
                  <a:srgbClr val="004B88"/>
                </a:solidFill>
                <a:latin typeface="Open Sans"/>
                <a:ea typeface="Open Sans"/>
                <a:cs typeface="Open Sans"/>
                <a:sym typeface="Open Sans"/>
              </a:rPr>
              <a:t>An email referral is sent to the supplier via their secure post office account</a:t>
            </a:r>
            <a:r>
              <a:rPr lang="en-GB" dirty="0">
                <a:solidFill>
                  <a:srgbClr val="004B88"/>
                </a:solidFill>
                <a:latin typeface="Open Sans"/>
                <a:ea typeface="Open Sans"/>
                <a:cs typeface="Open Sans"/>
                <a:sym typeface="Open Sans"/>
              </a:rPr>
              <a:t>. </a:t>
            </a:r>
            <a:endParaRPr dirty="0">
              <a:solidFill>
                <a:srgbClr val="004B88"/>
              </a:solidFill>
              <a:latin typeface="Open Sans"/>
              <a:ea typeface="Open Sans"/>
              <a:cs typeface="Open Sans"/>
              <a:sym typeface="Open Sans"/>
            </a:endParaRPr>
          </a:p>
        </p:txBody>
      </p:sp>
      <p:sp>
        <p:nvSpPr>
          <p:cNvPr id="298" name="Google Shape;298;p55"/>
          <p:cNvSpPr txBox="1">
            <a:spLocks noGrp="1"/>
          </p:cNvSpPr>
          <p:nvPr>
            <p:ph type="body" idx="1"/>
          </p:nvPr>
        </p:nvSpPr>
        <p:spPr>
          <a:xfrm>
            <a:off x="4034008" y="3669828"/>
            <a:ext cx="2055600" cy="921000"/>
          </a:xfrm>
          <a:prstGeom prst="rect">
            <a:avLst/>
          </a:prstGeom>
        </p:spPr>
        <p:txBody>
          <a:bodyPr spcFirstLastPara="1" wrap="square" lIns="91425" tIns="91425" rIns="91425" bIns="91425" anchor="t" anchorCtr="0">
            <a:normAutofit fontScale="85000" lnSpcReduction="10000"/>
          </a:bodyPr>
          <a:lstStyle/>
          <a:p>
            <a:pPr marL="0" marR="0" lvl="0" indent="0" algn="l" rtl="0">
              <a:lnSpc>
                <a:spcPct val="100000"/>
              </a:lnSpc>
              <a:spcBef>
                <a:spcPts val="600"/>
              </a:spcBef>
              <a:spcAft>
                <a:spcPts val="0"/>
              </a:spcAft>
              <a:buNone/>
            </a:pPr>
            <a:r>
              <a:rPr lang="en-GB" dirty="0">
                <a:solidFill>
                  <a:srgbClr val="004B88"/>
                </a:solidFill>
                <a:latin typeface="Open Sans"/>
                <a:ea typeface="Open Sans"/>
                <a:cs typeface="Open Sans"/>
                <a:sym typeface="Open Sans"/>
              </a:rPr>
              <a:t>Consumer service adviser recognises the client fits the criteria to be referred to their supplier</a:t>
            </a:r>
            <a:endParaRPr dirty="0">
              <a:solidFill>
                <a:srgbClr val="004B88"/>
              </a:solidFill>
              <a:latin typeface="Open Sans"/>
              <a:ea typeface="Open Sans"/>
              <a:cs typeface="Open Sans"/>
              <a:sym typeface="Open Sans"/>
            </a:endParaRPr>
          </a:p>
        </p:txBody>
      </p:sp>
      <p:sp>
        <p:nvSpPr>
          <p:cNvPr id="299" name="Google Shape;299;p55"/>
          <p:cNvSpPr txBox="1">
            <a:spLocks noGrp="1"/>
          </p:cNvSpPr>
          <p:nvPr>
            <p:ph type="body" idx="4"/>
          </p:nvPr>
        </p:nvSpPr>
        <p:spPr>
          <a:xfrm>
            <a:off x="1718450" y="960825"/>
            <a:ext cx="3164400" cy="14709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600"/>
              </a:spcBef>
              <a:spcAft>
                <a:spcPts val="0"/>
              </a:spcAft>
              <a:buNone/>
            </a:pPr>
            <a:r>
              <a:rPr lang="en-GB" sz="1200" dirty="0">
                <a:solidFill>
                  <a:srgbClr val="004B88"/>
                </a:solidFill>
                <a:latin typeface="Open Sans"/>
                <a:ea typeface="Open Sans"/>
                <a:cs typeface="Open Sans"/>
                <a:sym typeface="Open Sans"/>
              </a:rPr>
              <a:t>Consumer service adviser attempts a mid call transfer to the supplier, using the referral number on the RAST page. The client is passed through to their supplier, or the call is noted as a failed mid call transfer </a:t>
            </a:r>
            <a:endParaRPr sz="1200" dirty="0">
              <a:solidFill>
                <a:srgbClr val="004B88"/>
              </a:solidFill>
              <a:latin typeface="Open Sans"/>
              <a:ea typeface="Open Sans"/>
              <a:cs typeface="Open Sans"/>
              <a:sym typeface="Open Sans"/>
            </a:endParaRPr>
          </a:p>
        </p:txBody>
      </p:sp>
      <p:sp>
        <p:nvSpPr>
          <p:cNvPr id="300" name="Google Shape;300;p55"/>
          <p:cNvSpPr txBox="1">
            <a:spLocks noGrp="1"/>
          </p:cNvSpPr>
          <p:nvPr>
            <p:ph type="body" idx="2"/>
          </p:nvPr>
        </p:nvSpPr>
        <p:spPr>
          <a:xfrm>
            <a:off x="755550" y="3847186"/>
            <a:ext cx="2055600" cy="921000"/>
          </a:xfrm>
          <a:prstGeom prst="rect">
            <a:avLst/>
          </a:prstGeom>
        </p:spPr>
        <p:txBody>
          <a:bodyPr spcFirstLastPara="1" wrap="square" lIns="91425" tIns="91425" rIns="91425" bIns="91425" anchor="t" anchorCtr="0">
            <a:normAutofit/>
          </a:bodyPr>
          <a:lstStyle/>
          <a:p>
            <a:pPr marL="0" marR="0" lvl="0" indent="0" algn="l" rtl="0">
              <a:lnSpc>
                <a:spcPct val="100000"/>
              </a:lnSpc>
              <a:spcBef>
                <a:spcPts val="600"/>
              </a:spcBef>
              <a:spcAft>
                <a:spcPts val="0"/>
              </a:spcAft>
              <a:buNone/>
            </a:pPr>
            <a:r>
              <a:rPr lang="en-GB" sz="1200" dirty="0">
                <a:solidFill>
                  <a:srgbClr val="004B88"/>
                </a:solidFill>
                <a:latin typeface="Open Sans"/>
                <a:ea typeface="Open Sans"/>
                <a:cs typeface="Open Sans"/>
                <a:sym typeface="Open Sans"/>
              </a:rPr>
              <a:t>Client calls the Consumer Service for advice</a:t>
            </a:r>
          </a:p>
        </p:txBody>
      </p:sp>
      <p:sp>
        <p:nvSpPr>
          <p:cNvPr id="301" name="Google Shape;301;p55"/>
          <p:cNvSpPr txBox="1">
            <a:spLocks noGrp="1"/>
          </p:cNvSpPr>
          <p:nvPr>
            <p:ph type="title"/>
          </p:nvPr>
        </p:nvSpPr>
        <p:spPr>
          <a:xfrm>
            <a:off x="440475" y="269625"/>
            <a:ext cx="7923900" cy="69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sz="2800">
                <a:solidFill>
                  <a:srgbClr val="004888"/>
                </a:solidFill>
                <a:latin typeface="Open Sans"/>
                <a:ea typeface="Open Sans"/>
                <a:cs typeface="Open Sans"/>
                <a:sym typeface="Open Sans"/>
              </a:rPr>
              <a:t>Our process for company referrals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6"/>
          <p:cNvSpPr txBox="1">
            <a:spLocks noGrp="1"/>
          </p:cNvSpPr>
          <p:nvPr>
            <p:ph type="title"/>
          </p:nvPr>
        </p:nvSpPr>
        <p:spPr>
          <a:xfrm>
            <a:off x="457200" y="461508"/>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Failed MCTs </a:t>
            </a:r>
            <a:endParaRPr/>
          </a:p>
        </p:txBody>
      </p:sp>
      <p:pic>
        <p:nvPicPr>
          <p:cNvPr id="307" name="Google Shape;307;p56" title="Chart"/>
          <p:cNvPicPr preferRelativeResize="0"/>
          <p:nvPr/>
        </p:nvPicPr>
        <p:blipFill>
          <a:blip r:embed="rId3">
            <a:alphaModFix/>
          </a:blip>
          <a:stretch>
            <a:fillRect/>
          </a:stretch>
        </p:blipFill>
        <p:spPr>
          <a:xfrm>
            <a:off x="1340825" y="1278408"/>
            <a:ext cx="6462360" cy="3995893"/>
          </a:xfrm>
          <a:prstGeom prst="rect">
            <a:avLst/>
          </a:prstGeom>
          <a:noFill/>
          <a:ln>
            <a:noFill/>
          </a:ln>
        </p:spPr>
      </p:pic>
      <p:sp>
        <p:nvSpPr>
          <p:cNvPr id="308" name="Google Shape;308;p56"/>
          <p:cNvSpPr txBox="1"/>
          <p:nvPr/>
        </p:nvSpPr>
        <p:spPr>
          <a:xfrm>
            <a:off x="6209100" y="593550"/>
            <a:ext cx="2477700" cy="1262100"/>
          </a:xfrm>
          <a:prstGeom prst="rect">
            <a:avLst/>
          </a:prstGeom>
          <a:noFill/>
          <a:ln w="19050" cap="flat" cmpd="sng">
            <a:solidFill>
              <a:srgbClr val="004B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004B88"/>
                </a:solidFill>
                <a:latin typeface="Open Sans"/>
                <a:ea typeface="Open Sans"/>
                <a:cs typeface="Open Sans"/>
                <a:sym typeface="Open Sans"/>
              </a:rPr>
              <a:t>Please note: </a:t>
            </a:r>
            <a:r>
              <a:rPr lang="en-GB">
                <a:solidFill>
                  <a:srgbClr val="004B88"/>
                </a:solidFill>
                <a:latin typeface="Open Sans"/>
                <a:ea typeface="Open Sans"/>
                <a:cs typeface="Open Sans"/>
                <a:sym typeface="Open Sans"/>
              </a:rPr>
              <a:t>figures for Q4 22/23 only include January figures and do not yet include Feb and March. </a:t>
            </a:r>
            <a:endParaRPr>
              <a:solidFill>
                <a:srgbClr val="004B88"/>
              </a:solidFill>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7"/>
          <p:cNvSpPr txBox="1">
            <a:spLocks noGrp="1"/>
          </p:cNvSpPr>
          <p:nvPr>
            <p:ph type="body" idx="3"/>
          </p:nvPr>
        </p:nvSpPr>
        <p:spPr>
          <a:xfrm>
            <a:off x="457200" y="989000"/>
            <a:ext cx="8229600" cy="4433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004B88"/>
              </a:buClr>
              <a:buSzPts val="1600"/>
              <a:buChar char="●"/>
            </a:pPr>
            <a:r>
              <a:rPr lang="en-GB">
                <a:solidFill>
                  <a:srgbClr val="004B88"/>
                </a:solidFill>
              </a:rPr>
              <a:t>We are aware that demand for all services has increased compared to this time last year and this puts pressure on referrals</a:t>
            </a:r>
            <a:endParaRPr>
              <a:solidFill>
                <a:srgbClr val="004B88"/>
              </a:solidFill>
            </a:endParaRPr>
          </a:p>
          <a:p>
            <a:pPr marL="457200" lvl="0" indent="-330200" algn="l" rtl="0">
              <a:spcBef>
                <a:spcPts val="0"/>
              </a:spcBef>
              <a:spcAft>
                <a:spcPts val="0"/>
              </a:spcAft>
              <a:buClr>
                <a:srgbClr val="004B88"/>
              </a:buClr>
              <a:buSzPts val="1600"/>
              <a:buChar char="●"/>
            </a:pPr>
            <a:r>
              <a:rPr lang="en-GB">
                <a:solidFill>
                  <a:srgbClr val="004B88"/>
                </a:solidFill>
              </a:rPr>
              <a:t>To ensure that clients get to the right place we have been undertaking our review of referral details </a:t>
            </a:r>
            <a:endParaRPr>
              <a:solidFill>
                <a:srgbClr val="004B88"/>
              </a:solidFill>
            </a:endParaRPr>
          </a:p>
          <a:p>
            <a:pPr marL="457200" lvl="0" indent="-330200" algn="l" rtl="0">
              <a:spcBef>
                <a:spcPts val="0"/>
              </a:spcBef>
              <a:spcAft>
                <a:spcPts val="0"/>
              </a:spcAft>
              <a:buClr>
                <a:srgbClr val="004B88"/>
              </a:buClr>
              <a:buSzPts val="1600"/>
              <a:buChar char="●"/>
            </a:pPr>
            <a:r>
              <a:rPr lang="en-GB">
                <a:solidFill>
                  <a:srgbClr val="004B88"/>
                </a:solidFill>
              </a:rPr>
              <a:t>This involves checking:</a:t>
            </a:r>
            <a:endParaRPr>
              <a:solidFill>
                <a:srgbClr val="004B88"/>
              </a:solidFill>
            </a:endParaRPr>
          </a:p>
          <a:p>
            <a:pPr marL="914400" lvl="1" indent="-330200" algn="l" rtl="0">
              <a:spcBef>
                <a:spcPts val="0"/>
              </a:spcBef>
              <a:spcAft>
                <a:spcPts val="0"/>
              </a:spcAft>
              <a:buClr>
                <a:srgbClr val="004B88"/>
              </a:buClr>
              <a:buSzPts val="1600"/>
              <a:buChar char="○"/>
            </a:pPr>
            <a:r>
              <a:rPr lang="en-GB">
                <a:solidFill>
                  <a:srgbClr val="004B88"/>
                </a:solidFill>
              </a:rPr>
              <a:t>We have the correct referral number on your RAST page</a:t>
            </a:r>
            <a:endParaRPr>
              <a:solidFill>
                <a:srgbClr val="004B88"/>
              </a:solidFill>
            </a:endParaRPr>
          </a:p>
          <a:p>
            <a:pPr marL="914400" lvl="1" indent="-330200" algn="l" rtl="0">
              <a:spcBef>
                <a:spcPts val="0"/>
              </a:spcBef>
              <a:spcAft>
                <a:spcPts val="0"/>
              </a:spcAft>
              <a:buClr>
                <a:srgbClr val="004B88"/>
              </a:buClr>
              <a:buSzPts val="1600"/>
              <a:buChar char="○"/>
            </a:pPr>
            <a:r>
              <a:rPr lang="en-GB">
                <a:solidFill>
                  <a:srgbClr val="004B88"/>
                </a:solidFill>
              </a:rPr>
              <a:t>We are sending email referrals (and weekly recon reports) and case notes to the correct addresses </a:t>
            </a:r>
            <a:endParaRPr>
              <a:solidFill>
                <a:srgbClr val="004B88"/>
              </a:solidFill>
            </a:endParaRPr>
          </a:p>
          <a:p>
            <a:pPr marL="914400" lvl="1" indent="-330200" algn="l" rtl="0">
              <a:spcBef>
                <a:spcPts val="0"/>
              </a:spcBef>
              <a:spcAft>
                <a:spcPts val="0"/>
              </a:spcAft>
              <a:buClr>
                <a:srgbClr val="004B88"/>
              </a:buClr>
              <a:buSzPts val="1600"/>
              <a:buChar char="○"/>
            </a:pPr>
            <a:r>
              <a:rPr lang="en-GB">
                <a:solidFill>
                  <a:srgbClr val="004B88"/>
                </a:solidFill>
              </a:rPr>
              <a:t>We have the best up to date RAST contacts</a:t>
            </a:r>
            <a:endParaRPr>
              <a:solidFill>
                <a:srgbClr val="004B88"/>
              </a:solidFill>
            </a:endParaRPr>
          </a:p>
          <a:p>
            <a:pPr marL="457200" lvl="0" indent="-330200" algn="l" rtl="0">
              <a:spcBef>
                <a:spcPts val="0"/>
              </a:spcBef>
              <a:spcAft>
                <a:spcPts val="0"/>
              </a:spcAft>
              <a:buClr>
                <a:srgbClr val="004B88"/>
              </a:buClr>
              <a:buSzPts val="1600"/>
              <a:buChar char="●"/>
            </a:pPr>
            <a:r>
              <a:rPr lang="en-GB">
                <a:solidFill>
                  <a:srgbClr val="004B88"/>
                </a:solidFill>
              </a:rPr>
              <a:t>If you think you have not confirmed these either with our team or policy please get in touch</a:t>
            </a:r>
            <a:endParaRPr>
              <a:solidFill>
                <a:srgbClr val="004B88"/>
              </a:solidFill>
            </a:endParaRPr>
          </a:p>
          <a:p>
            <a:pPr marL="0" lvl="0" indent="0" algn="l" rtl="0">
              <a:spcBef>
                <a:spcPts val="0"/>
              </a:spcBef>
              <a:spcAft>
                <a:spcPts val="0"/>
              </a:spcAft>
              <a:buNone/>
            </a:pPr>
            <a:endParaRPr>
              <a:solidFill>
                <a:srgbClr val="004B88"/>
              </a:solidFill>
            </a:endParaRPr>
          </a:p>
        </p:txBody>
      </p:sp>
      <p:sp>
        <p:nvSpPr>
          <p:cNvPr id="314" name="Google Shape;314;p57"/>
          <p:cNvSpPr txBox="1">
            <a:spLocks noGrp="1"/>
          </p:cNvSpPr>
          <p:nvPr>
            <p:ph type="title"/>
          </p:nvPr>
        </p:nvSpPr>
        <p:spPr>
          <a:xfrm>
            <a:off x="457200" y="289308"/>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Call to action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8"/>
        <p:cNvGrpSpPr/>
        <p:nvPr/>
      </p:nvGrpSpPr>
      <p:grpSpPr>
        <a:xfrm>
          <a:off x="0" y="0"/>
          <a:ext cx="0" cy="0"/>
          <a:chOff x="0" y="0"/>
          <a:chExt cx="0" cy="0"/>
        </a:xfrm>
      </p:grpSpPr>
      <p:pic>
        <p:nvPicPr>
          <p:cNvPr id="319" name="Google Shape;319;p58"/>
          <p:cNvPicPr preferRelativeResize="0"/>
          <p:nvPr/>
        </p:nvPicPr>
        <p:blipFill>
          <a:blip r:embed="rId3">
            <a:alphaModFix/>
          </a:blip>
          <a:stretch>
            <a:fillRect/>
          </a:stretch>
        </p:blipFill>
        <p:spPr>
          <a:xfrm>
            <a:off x="138097" y="254375"/>
            <a:ext cx="8867800" cy="5002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251520" y="265212"/>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C</a:t>
            </a:r>
            <a:r>
              <a:rPr lang="en-GB" sz="2400" b="1" i="0" u="none" strike="noStrike" cap="none">
                <a:solidFill>
                  <a:srgbClr val="004888"/>
                </a:solidFill>
                <a:latin typeface="Open Sans"/>
                <a:ea typeface="Open Sans"/>
                <a:cs typeface="Open Sans"/>
                <a:sym typeface="Open Sans"/>
              </a:rPr>
              <a:t>ontact volumes comparison 2016/17 to 2022</a:t>
            </a:r>
            <a:r>
              <a:rPr lang="en-GB" sz="2400"/>
              <a:t>/</a:t>
            </a:r>
            <a:r>
              <a:rPr lang="en-GB" sz="2400" b="1" i="0" u="none" strike="noStrike" cap="none">
                <a:solidFill>
                  <a:srgbClr val="004888"/>
                </a:solidFill>
                <a:latin typeface="Open Sans"/>
                <a:ea typeface="Open Sans"/>
                <a:cs typeface="Open Sans"/>
                <a:sym typeface="Open Sans"/>
              </a:rPr>
              <a:t>23 </a:t>
            </a:r>
            <a:endParaRPr sz="2400"/>
          </a:p>
        </p:txBody>
      </p:sp>
      <p:pic>
        <p:nvPicPr>
          <p:cNvPr id="164" name="Google Shape;164;p34" title="Chart"/>
          <p:cNvPicPr preferRelativeResize="0"/>
          <p:nvPr/>
        </p:nvPicPr>
        <p:blipFill>
          <a:blip r:embed="rId3">
            <a:alphaModFix/>
          </a:blip>
          <a:stretch>
            <a:fillRect/>
          </a:stretch>
        </p:blipFill>
        <p:spPr>
          <a:xfrm>
            <a:off x="1182088" y="1115487"/>
            <a:ext cx="6779820" cy="419218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0"/>
        <p:cNvGrpSpPr/>
        <p:nvPr/>
      </p:nvGrpSpPr>
      <p:grpSpPr>
        <a:xfrm>
          <a:off x="0" y="0"/>
          <a:ext cx="0" cy="0"/>
          <a:chOff x="0" y="0"/>
          <a:chExt cx="0" cy="0"/>
        </a:xfrm>
      </p:grpSpPr>
      <p:sp>
        <p:nvSpPr>
          <p:cNvPr id="331" name="Google Shape;331;p60"/>
          <p:cNvSpPr txBox="1">
            <a:spLocks noGrp="1"/>
          </p:cNvSpPr>
          <p:nvPr>
            <p:ph type="ctrTitle"/>
          </p:nvPr>
        </p:nvSpPr>
        <p:spPr>
          <a:xfrm>
            <a:off x="443675" y="240525"/>
            <a:ext cx="7949700" cy="312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3100">
                <a:solidFill>
                  <a:schemeClr val="lt1"/>
                </a:solidFill>
              </a:rPr>
              <a:t>Citizens Advice energy </a:t>
            </a:r>
            <a:endParaRPr sz="3100">
              <a:solidFill>
                <a:schemeClr val="lt1"/>
              </a:solidFill>
            </a:endParaRPr>
          </a:p>
          <a:p>
            <a:pPr marL="0" lvl="0" indent="0" algn="l" rtl="0">
              <a:lnSpc>
                <a:spcPct val="115000"/>
              </a:lnSpc>
              <a:spcBef>
                <a:spcPts val="0"/>
              </a:spcBef>
              <a:spcAft>
                <a:spcPts val="0"/>
              </a:spcAft>
              <a:buNone/>
            </a:pPr>
            <a:r>
              <a:rPr lang="en-GB" sz="3100">
                <a:solidFill>
                  <a:schemeClr val="lt1"/>
                </a:solidFill>
              </a:rPr>
              <a:t>policy team update</a:t>
            </a:r>
            <a:endParaRPr sz="3100">
              <a:solidFill>
                <a:schemeClr val="lt1"/>
              </a:solidFill>
            </a:endParaRPr>
          </a:p>
        </p:txBody>
      </p:sp>
      <p:sp>
        <p:nvSpPr>
          <p:cNvPr id="332" name="Google Shape;332;p60"/>
          <p:cNvSpPr txBox="1">
            <a:spLocks noGrp="1"/>
          </p:cNvSpPr>
          <p:nvPr>
            <p:ph type="subTitle" idx="1"/>
          </p:nvPr>
        </p:nvSpPr>
        <p:spPr>
          <a:xfrm>
            <a:off x="5471338" y="4145720"/>
            <a:ext cx="3342000" cy="1341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GB" sz="2000">
                <a:solidFill>
                  <a:srgbClr val="073763"/>
                </a:solidFill>
              </a:rPr>
              <a:t>Dr Elizabeth Blakelock</a:t>
            </a:r>
            <a:endParaRPr/>
          </a:p>
        </p:txBody>
      </p:sp>
      <p:pic>
        <p:nvPicPr>
          <p:cNvPr id="333" name="Google Shape;333;p60"/>
          <p:cNvPicPr preferRelativeResize="0"/>
          <p:nvPr/>
        </p:nvPicPr>
        <p:blipFill rotWithShape="1">
          <a:blip r:embed="rId3">
            <a:alphaModFix/>
          </a:blip>
          <a:srcRect l="20654" t="8814" r="24412" b="10246"/>
          <a:stretch/>
        </p:blipFill>
        <p:spPr>
          <a:xfrm>
            <a:off x="1091825" y="4219575"/>
            <a:ext cx="1228299" cy="983625"/>
          </a:xfrm>
          <a:prstGeom prst="rect">
            <a:avLst/>
          </a:prstGeom>
          <a:noFill/>
          <a:ln>
            <a:noFill/>
          </a:ln>
          <a:effectLst>
            <a:outerShdw dist="19050" dir="5400000" algn="bl" rotWithShape="0">
              <a:srgbClr val="F6B26B">
                <a:alpha val="50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180012" y="636175"/>
            <a:ext cx="5424600" cy="2270100"/>
          </a:xfrm>
          <a:prstGeom prst="rect">
            <a:avLst/>
          </a:prstGeom>
          <a:noFill/>
          <a:ln>
            <a:noFill/>
          </a:ln>
        </p:spPr>
        <p:txBody>
          <a:bodyPr spcFirstLastPara="1" wrap="square" lIns="91425" tIns="45700" rIns="91425" bIns="45700" anchor="t" anchorCtr="0">
            <a:noAutofit/>
          </a:bodyPr>
          <a:lstStyle/>
          <a:p>
            <a:r>
              <a:rPr lang="en-GB"/>
              <a:t>Energy Team Update</a:t>
            </a:r>
            <a:endParaRPr/>
          </a:p>
        </p:txBody>
      </p:sp>
      <p:sp>
        <p:nvSpPr>
          <p:cNvPr id="74" name="Google Shape;74;p19"/>
          <p:cNvSpPr txBox="1">
            <a:spLocks noGrp="1"/>
          </p:cNvSpPr>
          <p:nvPr>
            <p:ph type="body" idx="1"/>
          </p:nvPr>
        </p:nvSpPr>
        <p:spPr>
          <a:xfrm>
            <a:off x="5775325" y="4210050"/>
            <a:ext cx="3195600" cy="10383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a:t>Supplier Liaison Meeting</a:t>
            </a:r>
            <a:endParaRPr/>
          </a:p>
          <a:p>
            <a:pPr marL="0" indent="0">
              <a:spcBef>
                <a:spcPts val="0"/>
              </a:spcBef>
            </a:pPr>
            <a:r>
              <a:rPr lang="en-GB"/>
              <a:t>22nd February 2023</a:t>
            </a:r>
            <a:endParaRPr/>
          </a:p>
        </p:txBody>
      </p:sp>
      <p:pic>
        <p:nvPicPr>
          <p:cNvPr id="75" name="Google Shape;75;p19" descr="Logo_150_A4.png"/>
          <p:cNvPicPr preferRelativeResize="0"/>
          <p:nvPr/>
        </p:nvPicPr>
        <p:blipFill rotWithShape="1">
          <a:blip r:embed="rId3">
            <a:alphaModFix/>
          </a:blip>
          <a:srcRect/>
          <a:stretch/>
        </p:blipFill>
        <p:spPr>
          <a:xfrm>
            <a:off x="304800" y="3771900"/>
            <a:ext cx="1354200" cy="1352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2224775" y="975875"/>
            <a:ext cx="5102400" cy="4098600"/>
          </a:xfrm>
          <a:prstGeom prst="rect">
            <a:avLst/>
          </a:prstGeom>
          <a:noFill/>
          <a:ln>
            <a:noFill/>
          </a:ln>
        </p:spPr>
        <p:txBody>
          <a:bodyPr spcFirstLastPara="1" wrap="square" lIns="91425" tIns="45700" rIns="91425" bIns="45700" anchor="t" anchorCtr="0">
            <a:noAutofit/>
          </a:bodyPr>
          <a:lstStyle/>
          <a:p>
            <a:pPr marL="0" indent="0">
              <a:lnSpc>
                <a:spcPct val="120000"/>
              </a:lnSpc>
              <a:spcBef>
                <a:spcPts val="600"/>
              </a:spcBef>
            </a:pPr>
            <a:r>
              <a:rPr lang="en-GB" sz="2800" b="1"/>
              <a:t>Contents</a:t>
            </a:r>
            <a:endParaRPr sz="1400"/>
          </a:p>
          <a:p>
            <a:pPr indent="-330200">
              <a:lnSpc>
                <a:spcPct val="120000"/>
              </a:lnSpc>
              <a:spcBef>
                <a:spcPts val="600"/>
              </a:spcBef>
              <a:buSzPts val="1600"/>
              <a:buAutoNum type="arabicPeriod"/>
            </a:pPr>
            <a:r>
              <a:rPr lang="en-GB" sz="1600"/>
              <a:t>Publications, blogs and consultation responses</a:t>
            </a:r>
            <a:endParaRPr sz="1600"/>
          </a:p>
          <a:p>
            <a:pPr indent="-330200">
              <a:lnSpc>
                <a:spcPct val="120000"/>
              </a:lnSpc>
              <a:spcBef>
                <a:spcPts val="600"/>
              </a:spcBef>
              <a:buSzPts val="1600"/>
              <a:buAutoNum type="arabicPeriod"/>
            </a:pPr>
            <a:r>
              <a:rPr lang="en-GB" sz="1600"/>
              <a:t>Team updates</a:t>
            </a:r>
            <a:endParaRPr sz="1600"/>
          </a:p>
          <a:p>
            <a:pPr marL="764999" indent="-330200">
              <a:lnSpc>
                <a:spcPct val="120000"/>
              </a:lnSpc>
              <a:spcBef>
                <a:spcPts val="600"/>
              </a:spcBef>
              <a:buSzPts val="1600"/>
              <a:buChar char="●"/>
            </a:pPr>
            <a:r>
              <a:rPr lang="en-GB" sz="1600"/>
              <a:t>Energy Retail Markets</a:t>
            </a:r>
            <a:endParaRPr sz="1600"/>
          </a:p>
          <a:p>
            <a:pPr marL="764999" indent="-330200">
              <a:lnSpc>
                <a:spcPct val="120000"/>
              </a:lnSpc>
              <a:spcBef>
                <a:spcPts val="600"/>
              </a:spcBef>
              <a:buSzPts val="1600"/>
              <a:buChar char="●"/>
            </a:pPr>
            <a:r>
              <a:rPr lang="en-GB" sz="1600"/>
              <a:t>Net Zero Homes</a:t>
            </a:r>
            <a:endParaRPr sz="1600"/>
          </a:p>
          <a:p>
            <a:pPr marL="764999" indent="-330200">
              <a:lnSpc>
                <a:spcPct val="120000"/>
              </a:lnSpc>
              <a:spcBef>
                <a:spcPts val="600"/>
              </a:spcBef>
              <a:buSzPts val="1600"/>
              <a:buChar char="●"/>
            </a:pPr>
            <a:r>
              <a:rPr lang="en-GB" sz="1600"/>
              <a:t>Energy Network and Systems</a:t>
            </a:r>
            <a:endParaRPr sz="1600"/>
          </a:p>
          <a:p>
            <a:pPr marL="0" indent="0">
              <a:lnSpc>
                <a:spcPct val="120000"/>
              </a:lnSpc>
              <a:spcBef>
                <a:spcPts val="600"/>
              </a:spcBef>
            </a:pPr>
            <a:endParaRPr sz="1600"/>
          </a:p>
          <a:p>
            <a:pPr marL="0" indent="0">
              <a:lnSpc>
                <a:spcPct val="120000"/>
              </a:lnSpc>
              <a:spcBef>
                <a:spcPts val="600"/>
              </a:spcBef>
            </a:pPr>
            <a:endParaRPr sz="1600"/>
          </a:p>
          <a:p>
            <a:pPr marL="0" indent="0">
              <a:lnSpc>
                <a:spcPct val="120000"/>
              </a:lnSpc>
              <a:spcBef>
                <a:spcPts val="600"/>
              </a:spcBef>
            </a:pPr>
            <a:endParaRPr sz="1600"/>
          </a:p>
          <a:p>
            <a:pPr marL="0" indent="0">
              <a:lnSpc>
                <a:spcPct val="120000"/>
              </a:lnSpc>
              <a:spcBef>
                <a:spcPts val="600"/>
              </a:spcBef>
            </a:pPr>
            <a:endParaRPr sz="1600"/>
          </a:p>
          <a:p>
            <a:pPr marL="0" indent="0">
              <a:lnSpc>
                <a:spcPct val="120000"/>
              </a:lnSpc>
              <a:spcBef>
                <a:spcPts val="600"/>
              </a:spcBef>
            </a:pPr>
            <a:endParaRPr sz="1600"/>
          </a:p>
        </p:txBody>
      </p:sp>
      <p:pic>
        <p:nvPicPr>
          <p:cNvPr id="82" name="Google Shape;82;p20" descr="Logo_150_A4.png"/>
          <p:cNvPicPr preferRelativeResize="0"/>
          <p:nvPr/>
        </p:nvPicPr>
        <p:blipFill rotWithShape="1">
          <a:blip r:embed="rId3">
            <a:alphaModFix/>
          </a:blip>
          <a:srcRect/>
          <a:stretch/>
        </p:blipFill>
        <p:spPr>
          <a:xfrm>
            <a:off x="7794550" y="381750"/>
            <a:ext cx="1203000" cy="1201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180012" y="465750"/>
            <a:ext cx="8229600" cy="857400"/>
          </a:xfrm>
          <a:prstGeom prst="rect">
            <a:avLst/>
          </a:prstGeom>
          <a:noFill/>
          <a:ln>
            <a:noFill/>
          </a:ln>
        </p:spPr>
        <p:txBody>
          <a:bodyPr spcFirstLastPara="1" wrap="square" lIns="91425" tIns="45700" rIns="91425" bIns="45700" anchor="ctr" anchorCtr="0">
            <a:noAutofit/>
          </a:bodyPr>
          <a:lstStyle/>
          <a:p>
            <a:r>
              <a:rPr lang="en-GB" sz="2800"/>
              <a:t>Recent publications</a:t>
            </a:r>
            <a:endParaRPr sz="2800"/>
          </a:p>
        </p:txBody>
      </p:sp>
      <p:sp>
        <p:nvSpPr>
          <p:cNvPr id="89" name="Google Shape;89;p21"/>
          <p:cNvSpPr txBox="1">
            <a:spLocks noGrp="1"/>
          </p:cNvSpPr>
          <p:nvPr>
            <p:ph type="body" idx="1"/>
          </p:nvPr>
        </p:nvSpPr>
        <p:spPr>
          <a:xfrm>
            <a:off x="180000" y="1153050"/>
            <a:ext cx="8584800" cy="4096200"/>
          </a:xfrm>
          <a:prstGeom prst="rect">
            <a:avLst/>
          </a:prstGeom>
          <a:noFill/>
          <a:ln>
            <a:noFill/>
          </a:ln>
        </p:spPr>
        <p:txBody>
          <a:bodyPr spcFirstLastPara="1" wrap="square" lIns="91425" tIns="45700" rIns="91425" bIns="45700" anchor="t" anchorCtr="0">
            <a:noAutofit/>
          </a:bodyPr>
          <a:lstStyle/>
          <a:p>
            <a:pPr marL="0" indent="0">
              <a:spcBef>
                <a:spcPts val="1000"/>
              </a:spcBef>
            </a:pPr>
            <a:r>
              <a:rPr lang="en-GB" sz="1800" u="sng">
                <a:solidFill>
                  <a:srgbClr val="004B88"/>
                </a:solidFill>
                <a:hlinkClick r:id="rId3">
                  <a:extLst>
                    <a:ext uri="{A12FA001-AC4F-418D-AE19-62706E023703}">
                      <ahyp:hlinkClr xmlns:ahyp="http://schemas.microsoft.com/office/drawing/2018/hyperlinkcolor" val="tx"/>
                    </a:ext>
                  </a:extLst>
                </a:hlinkClick>
              </a:rPr>
              <a:t>Supporting microbusiness customers with debt: A good practice guide for non-domestic suppliers</a:t>
            </a:r>
            <a:endParaRPr sz="1800">
              <a:solidFill>
                <a:srgbClr val="004B88"/>
              </a:solidFill>
            </a:endParaRPr>
          </a:p>
          <a:p>
            <a:pPr marL="0" indent="0">
              <a:spcBef>
                <a:spcPts val="1600"/>
              </a:spcBef>
            </a:pPr>
            <a:r>
              <a:rPr lang="en-GB" sz="1800" u="sng">
                <a:solidFill>
                  <a:srgbClr val="004B88"/>
                </a:solidFill>
                <a:hlinkClick r:id="rId4">
                  <a:extLst>
                    <a:ext uri="{A12FA001-AC4F-418D-AE19-62706E023703}">
                      <ahyp:hlinkClr xmlns:ahyp="http://schemas.microsoft.com/office/drawing/2018/hyperlinkcolor" val="tx"/>
                    </a:ext>
                  </a:extLst>
                </a:hlinkClick>
              </a:rPr>
              <a:t>Kept in the dark - The urgent need for action on prepayment meters</a:t>
            </a:r>
            <a:endParaRPr sz="1800">
              <a:solidFill>
                <a:srgbClr val="004B88"/>
              </a:solidFill>
            </a:endParaRPr>
          </a:p>
          <a:p>
            <a:pPr marL="0" indent="0">
              <a:spcBef>
                <a:spcPts val="1600"/>
              </a:spcBef>
            </a:pPr>
            <a:r>
              <a:rPr lang="en-GB" sz="1800" u="sng">
                <a:solidFill>
                  <a:srgbClr val="004B88"/>
                </a:solidFill>
                <a:hlinkClick r:id="rId5">
                  <a:extLst>
                    <a:ext uri="{A12FA001-AC4F-418D-AE19-62706E023703}">
                      <ahyp:hlinkClr xmlns:ahyp="http://schemas.microsoft.com/office/drawing/2018/hyperlinkcolor" val="tx"/>
                    </a:ext>
                  </a:extLst>
                </a:hlinkClick>
              </a:rPr>
              <a:t>Domestic energy supplier performance data</a:t>
            </a:r>
            <a:endParaRPr sz="1800">
              <a:solidFill>
                <a:srgbClr val="004B88"/>
              </a:solidFill>
            </a:endParaRPr>
          </a:p>
          <a:p>
            <a:pPr marL="0" indent="0">
              <a:spcBef>
                <a:spcPts val="1600"/>
              </a:spcBef>
            </a:pPr>
            <a:r>
              <a:rPr lang="en-GB" sz="1800" u="sng">
                <a:solidFill>
                  <a:srgbClr val="004B88"/>
                </a:solidFill>
                <a:hlinkClick r:id="rId6">
                  <a:extLst>
                    <a:ext uri="{A12FA001-AC4F-418D-AE19-62706E023703}">
                      <ahyp:hlinkClr xmlns:ahyp="http://schemas.microsoft.com/office/drawing/2018/hyperlinkcolor" val="tx"/>
                    </a:ext>
                  </a:extLst>
                </a:hlinkClick>
              </a:rPr>
              <a:t>Grinding to a halt? Removing the roadblocks to increased energy efficiency and decarbonisation of private housing in Wales</a:t>
            </a:r>
            <a:endParaRPr sz="1800">
              <a:solidFill>
                <a:srgbClr val="004B88"/>
              </a:solidFill>
            </a:endParaRPr>
          </a:p>
          <a:p>
            <a:pPr marL="0" indent="0">
              <a:spcBef>
                <a:spcPts val="1600"/>
              </a:spcBef>
              <a:spcAft>
                <a:spcPts val="1600"/>
              </a:spcAft>
            </a:pPr>
            <a:endParaRPr sz="1800">
              <a:solidFill>
                <a:schemeClr val="dk2"/>
              </a:solidFill>
            </a:endParaRPr>
          </a:p>
        </p:txBody>
      </p:sp>
      <p:pic>
        <p:nvPicPr>
          <p:cNvPr id="90" name="Google Shape;90;p21"/>
          <p:cNvPicPr preferRelativeResize="0"/>
          <p:nvPr/>
        </p:nvPicPr>
        <p:blipFill>
          <a:blip r:embed="rId7">
            <a:alphaModFix/>
          </a:blip>
          <a:stretch>
            <a:fillRect/>
          </a:stretch>
        </p:blipFill>
        <p:spPr>
          <a:xfrm>
            <a:off x="7465326" y="3510926"/>
            <a:ext cx="1299351" cy="1436073"/>
          </a:xfrm>
          <a:prstGeom prst="rect">
            <a:avLst/>
          </a:prstGeom>
          <a:noFill/>
          <a:ln>
            <a:noFill/>
          </a:ln>
        </p:spPr>
      </p:pic>
      <p:sp>
        <p:nvSpPr>
          <p:cNvPr id="91" name="Google Shape;91;p21"/>
          <p:cNvSpPr txBox="1"/>
          <p:nvPr/>
        </p:nvSpPr>
        <p:spPr>
          <a:xfrm>
            <a:off x="180000" y="3510925"/>
            <a:ext cx="7275600" cy="3000000"/>
          </a:xfrm>
          <a:prstGeom prst="rect">
            <a:avLst/>
          </a:prstGeom>
          <a:noFill/>
          <a:ln>
            <a:noFill/>
          </a:ln>
        </p:spPr>
        <p:txBody>
          <a:bodyPr spcFirstLastPara="1" wrap="square" lIns="91425" tIns="91425" rIns="91425" bIns="91425" anchor="t" anchorCtr="0">
            <a:noAutofit/>
          </a:bodyPr>
          <a:lstStyle/>
          <a:p>
            <a:pPr>
              <a:spcBef>
                <a:spcPts val="1000"/>
              </a:spcBef>
            </a:pPr>
            <a:r>
              <a:rPr lang="en-GB" sz="1800" u="sng">
                <a:solidFill>
                  <a:srgbClr val="004B88"/>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Access Denied Digital disadvantage and exclusion in the energy market </a:t>
            </a:r>
            <a:endParaRPr sz="1800">
              <a:solidFill>
                <a:srgbClr val="004B88"/>
              </a:solidFill>
              <a:latin typeface="Open Sans"/>
              <a:ea typeface="Open Sans"/>
              <a:cs typeface="Open Sans"/>
              <a:sym typeface="Open Sans"/>
            </a:endParaRPr>
          </a:p>
          <a:p>
            <a:pPr>
              <a:spcBef>
                <a:spcPts val="1600"/>
              </a:spcBef>
              <a:spcAft>
                <a:spcPts val="1600"/>
              </a:spcAft>
            </a:pPr>
            <a:endParaRPr sz="1800">
              <a:solidFill>
                <a:schemeClr val="dk2"/>
              </a:solidFill>
              <a:latin typeface="Open Sans"/>
              <a:ea typeface="Open Sans"/>
              <a:cs typeface="Open Sans"/>
              <a:sym typeface="Open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180000" y="603925"/>
            <a:ext cx="8264100" cy="4769700"/>
          </a:xfrm>
          <a:prstGeom prst="rect">
            <a:avLst/>
          </a:prstGeom>
        </p:spPr>
        <p:txBody>
          <a:bodyPr spcFirstLastPara="1" wrap="square" lIns="91425" tIns="91425" rIns="91425" bIns="91425" anchor="ctr" anchorCtr="0">
            <a:noAutofit/>
          </a:bodyPr>
          <a:lstStyle/>
          <a:p>
            <a:pPr>
              <a:lnSpc>
                <a:spcPct val="120000"/>
              </a:lnSpc>
              <a:spcBef>
                <a:spcPts val="1000"/>
              </a:spcBef>
            </a:pPr>
            <a:r>
              <a:rPr lang="en-GB" sz="2800">
                <a:solidFill>
                  <a:srgbClr val="004B88"/>
                </a:solidFill>
              </a:rPr>
              <a:t>Recent Blogs</a:t>
            </a:r>
            <a:endParaRPr sz="2800">
              <a:solidFill>
                <a:srgbClr val="004B88"/>
              </a:solidFill>
            </a:endParaRPr>
          </a:p>
          <a:p>
            <a:pPr marL="457200" indent="-330200">
              <a:lnSpc>
                <a:spcPct val="120000"/>
              </a:lnSpc>
              <a:spcBef>
                <a:spcPts val="1000"/>
              </a:spcBef>
              <a:buClr>
                <a:srgbClr val="004B88"/>
              </a:buClr>
              <a:buSzPts val="1600"/>
              <a:buChar char="●"/>
            </a:pPr>
            <a:r>
              <a:rPr lang="en-GB" sz="1600" b="0" u="sng">
                <a:solidFill>
                  <a:srgbClr val="004B88"/>
                </a:solidFill>
                <a:hlinkClick r:id="rId3">
                  <a:extLst>
                    <a:ext uri="{A12FA001-AC4F-418D-AE19-62706E023703}">
                      <ahyp:hlinkClr xmlns:ahyp="http://schemas.microsoft.com/office/drawing/2018/hyperlinkcolor" val="tx"/>
                    </a:ext>
                  </a:extLst>
                </a:hlinkClick>
              </a:rPr>
              <a:t>Open for business?</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4">
                  <a:extLst>
                    <a:ext uri="{A12FA001-AC4F-418D-AE19-62706E023703}">
                      <ahyp:hlinkClr xmlns:ahyp="http://schemas.microsoft.com/office/drawing/2018/hyperlinkcolor" val="tx"/>
                    </a:ext>
                  </a:extLst>
                </a:hlinkClick>
              </a:rPr>
              <a:t>Too little, too soon: Energy Bills Discount Scheme puts thousands of small businesses at risk</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5">
                  <a:extLst>
                    <a:ext uri="{A12FA001-AC4F-418D-AE19-62706E023703}">
                      <ahyp:hlinkClr xmlns:ahyp="http://schemas.microsoft.com/office/drawing/2018/hyperlinkcolor" val="tx"/>
                    </a:ext>
                  </a:extLst>
                </a:hlinkClick>
              </a:rPr>
              <a:t>3 Things you need to know about energy this #EnergySavingWeek</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6">
                  <a:extLst>
                    <a:ext uri="{A12FA001-AC4F-418D-AE19-62706E023703}">
                      <ahyp:hlinkClr xmlns:ahyp="http://schemas.microsoft.com/office/drawing/2018/hyperlinkcolor" val="tx"/>
                    </a:ext>
                  </a:extLst>
                </a:hlinkClick>
              </a:rPr>
              <a:t>It’s time to stop forcing people onto prepayment meters - here’s why</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7">
                  <a:extLst>
                    <a:ext uri="{A12FA001-AC4F-418D-AE19-62706E023703}">
                      <ahyp:hlinkClr xmlns:ahyp="http://schemas.microsoft.com/office/drawing/2018/hyperlinkcolor" val="tx"/>
                    </a:ext>
                  </a:extLst>
                </a:hlinkClick>
              </a:rPr>
              <a:t>What is a heat pump and why will you be hearing more about them in the future?</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8">
                  <a:extLst>
                    <a:ext uri="{A12FA001-AC4F-418D-AE19-62706E023703}">
                      <ahyp:hlinkClr xmlns:ahyp="http://schemas.microsoft.com/office/drawing/2018/hyperlinkcolor" val="tx"/>
                    </a:ext>
                  </a:extLst>
                </a:hlinkClick>
              </a:rPr>
              <a:t>Comparing how much electrical appliances cost to use</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9">
                  <a:extLst>
                    <a:ext uri="{A12FA001-AC4F-418D-AE19-62706E023703}">
                      <ahyp:hlinkClr xmlns:ahyp="http://schemas.microsoft.com/office/drawing/2018/hyperlinkcolor" val="tx"/>
                    </a:ext>
                  </a:extLst>
                </a:hlinkClick>
              </a:rPr>
              <a:t>What you need to know about the Energy Bills Support Scheme</a:t>
            </a:r>
            <a:endParaRPr sz="1600" b="0">
              <a:solidFill>
                <a:srgbClr val="004B88"/>
              </a:solidFill>
            </a:endParaRPr>
          </a:p>
          <a:p>
            <a:pPr marL="457200" indent="-330200">
              <a:lnSpc>
                <a:spcPct val="120000"/>
              </a:lnSpc>
              <a:buClr>
                <a:srgbClr val="004B88"/>
              </a:buClr>
              <a:buSzPts val="1600"/>
              <a:buChar char="●"/>
            </a:pPr>
            <a:r>
              <a:rPr lang="en-GB" sz="1600" b="0" u="sng">
                <a:solidFill>
                  <a:srgbClr val="004B88"/>
                </a:solidFill>
                <a:hlinkClick r:id="rId10">
                  <a:extLst>
                    <a:ext uri="{A12FA001-AC4F-418D-AE19-62706E023703}">
                      <ahyp:hlinkClr xmlns:ahyp="http://schemas.microsoft.com/office/drawing/2018/hyperlinkcolor" val="tx"/>
                    </a:ext>
                  </a:extLst>
                </a:hlinkClick>
              </a:rPr>
              <a:t>How can we help digitally disadvantaged people get the best out of the energy market?</a:t>
            </a:r>
            <a:endParaRPr sz="1600" b="0">
              <a:solidFill>
                <a:srgbClr val="004B88"/>
              </a:solidFill>
            </a:endParaRPr>
          </a:p>
          <a:p>
            <a:pPr>
              <a:lnSpc>
                <a:spcPct val="120000"/>
              </a:lnSpc>
              <a:spcBef>
                <a:spcPts val="600"/>
              </a:spcBef>
            </a:pPr>
            <a:endParaRPr sz="2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272125" y="792375"/>
            <a:ext cx="8264100" cy="4456800"/>
          </a:xfrm>
          <a:prstGeom prst="rect">
            <a:avLst/>
          </a:prstGeom>
        </p:spPr>
        <p:txBody>
          <a:bodyPr spcFirstLastPara="1" wrap="square" lIns="91425" tIns="91425" rIns="91425" bIns="91425" anchor="ctr" anchorCtr="0">
            <a:noAutofit/>
          </a:bodyPr>
          <a:lstStyle/>
          <a:p>
            <a:pPr>
              <a:lnSpc>
                <a:spcPct val="120000"/>
              </a:lnSpc>
              <a:spcBef>
                <a:spcPts val="1000"/>
              </a:spcBef>
            </a:pPr>
            <a:r>
              <a:rPr lang="en-GB" sz="2800">
                <a:solidFill>
                  <a:srgbClr val="004B88"/>
                </a:solidFill>
              </a:rPr>
              <a:t>Consultation Responses</a:t>
            </a:r>
            <a:endParaRPr sz="2800">
              <a:solidFill>
                <a:srgbClr val="004B88"/>
              </a:solidFill>
            </a:endParaRPr>
          </a:p>
          <a:p>
            <a:pPr marL="457200" indent="-330200">
              <a:lnSpc>
                <a:spcPct val="120000"/>
              </a:lnSpc>
              <a:spcBef>
                <a:spcPts val="1000"/>
              </a:spcBef>
              <a:buClr>
                <a:srgbClr val="004B88"/>
              </a:buClr>
              <a:buSzPts val="1600"/>
              <a:buChar char="●"/>
            </a:pPr>
            <a:r>
              <a:rPr lang="en-GB" sz="1600" b="0">
                <a:solidFill>
                  <a:srgbClr val="004B88"/>
                </a:solidFill>
              </a:rPr>
              <a:t>We have responded to </a:t>
            </a:r>
            <a:r>
              <a:rPr lang="en-GB" sz="1600" b="0" u="sng">
                <a:solidFill>
                  <a:srgbClr val="004B88"/>
                </a:solidFill>
                <a:hlinkClick r:id="rId3">
                  <a:extLst>
                    <a:ext uri="{A12FA001-AC4F-418D-AE19-62706E023703}">
                      <ahyp:hlinkClr xmlns:ahyp="http://schemas.microsoft.com/office/drawing/2018/hyperlinkcolor" val="tx"/>
                    </a:ext>
                  </a:extLst>
                </a:hlinkClick>
              </a:rPr>
              <a:t>Ofgem’s DCC review</a:t>
            </a:r>
            <a:r>
              <a:rPr lang="en-GB" sz="1600" b="0">
                <a:solidFill>
                  <a:srgbClr val="004B88"/>
                </a:solidFill>
              </a:rPr>
              <a:t>, Ofgem’s consultation on </a:t>
            </a:r>
            <a:r>
              <a:rPr lang="en-GB" sz="1600" b="0" u="sng">
                <a:solidFill>
                  <a:srgbClr val="004B88"/>
                </a:solidFill>
                <a:hlinkClick r:id="rId4">
                  <a:extLst>
                    <a:ext uri="{A12FA001-AC4F-418D-AE19-62706E023703}">
                      <ahyp:hlinkClr xmlns:ahyp="http://schemas.microsoft.com/office/drawing/2018/hyperlinkcolor" val="tx"/>
                    </a:ext>
                  </a:extLst>
                </a:hlinkClick>
              </a:rPr>
              <a:t>strengthening financial resilience</a:t>
            </a:r>
            <a:r>
              <a:rPr lang="en-GB" sz="1600" b="0">
                <a:solidFill>
                  <a:srgbClr val="004B88"/>
                </a:solidFill>
              </a:rPr>
              <a:t>, and Ofgem’s consultation on </a:t>
            </a:r>
            <a:r>
              <a:rPr lang="en-GB" sz="1600" b="0" u="sng">
                <a:solidFill>
                  <a:srgbClr val="004B88"/>
                </a:solidFill>
                <a:hlinkClick r:id="rId5">
                  <a:extLst>
                    <a:ext uri="{A12FA001-AC4F-418D-AE19-62706E023703}">
                      <ahyp:hlinkClr xmlns:ahyp="http://schemas.microsoft.com/office/drawing/2018/hyperlinkcolor" val="tx"/>
                    </a:ext>
                  </a:extLst>
                </a:hlinkClick>
              </a:rPr>
              <a:t>extending the Market Stabilisation Charge (MSC) and the Ban on Acquisition Tariffs.</a:t>
            </a:r>
            <a:endParaRPr sz="1600" b="0">
              <a:solidFill>
                <a:srgbClr val="004B88"/>
              </a:solidFill>
            </a:endParaRPr>
          </a:p>
          <a:p>
            <a:pPr marL="457200" indent="-330200">
              <a:lnSpc>
                <a:spcPct val="120000"/>
              </a:lnSpc>
              <a:spcBef>
                <a:spcPts val="1000"/>
              </a:spcBef>
              <a:buClr>
                <a:srgbClr val="004B88"/>
              </a:buClr>
              <a:buSzPts val="1600"/>
              <a:buChar char="●"/>
            </a:pPr>
            <a:r>
              <a:rPr lang="en-GB" sz="1600" b="0">
                <a:solidFill>
                  <a:srgbClr val="004B88"/>
                </a:solidFill>
              </a:rPr>
              <a:t>We also responded to Ofgem’s consultation regarding the </a:t>
            </a:r>
            <a:r>
              <a:rPr lang="en-GB" sz="1600" b="0" u="sng">
                <a:solidFill>
                  <a:srgbClr val="004B88"/>
                </a:solidFill>
                <a:hlinkClick r:id="rId6">
                  <a:extLst>
                    <a:ext uri="{A12FA001-AC4F-418D-AE19-62706E023703}">
                      <ahyp:hlinkClr xmlns:ahyp="http://schemas.microsoft.com/office/drawing/2018/hyperlinkcolor" val="tx"/>
                    </a:ext>
                  </a:extLst>
                </a:hlinkClick>
              </a:rPr>
              <a:t>Last Resort Supply Payment claim minded-to position</a:t>
            </a:r>
            <a:r>
              <a:rPr lang="en-GB" sz="1600" b="0">
                <a:solidFill>
                  <a:srgbClr val="004B88"/>
                </a:solidFill>
              </a:rPr>
              <a:t>, Ofgem’s consultation on </a:t>
            </a:r>
            <a:r>
              <a:rPr lang="en-GB" sz="1600" b="0" u="sng">
                <a:solidFill>
                  <a:srgbClr val="004B88"/>
                </a:solidFill>
                <a:hlinkClick r:id="rId7">
                  <a:extLst>
                    <a:ext uri="{A12FA001-AC4F-418D-AE19-62706E023703}">
                      <ahyp:hlinkClr xmlns:ahyp="http://schemas.microsoft.com/office/drawing/2018/hyperlinkcolor" val="tx"/>
                    </a:ext>
                  </a:extLst>
                </a:hlinkClick>
              </a:rPr>
              <a:t>changes to how energy balancing costs are charged</a:t>
            </a:r>
            <a:r>
              <a:rPr lang="en-GB" sz="1600" b="0">
                <a:solidFill>
                  <a:srgbClr val="004B88"/>
                </a:solidFill>
              </a:rPr>
              <a:t> and to the </a:t>
            </a:r>
            <a:r>
              <a:rPr lang="en-GB" sz="1600" b="0" u="sng">
                <a:solidFill>
                  <a:srgbClr val="004B88"/>
                </a:solidFill>
                <a:hlinkClick r:id="rId8">
                  <a:extLst>
                    <a:ext uri="{A12FA001-AC4F-418D-AE19-62706E023703}">
                      <ahyp:hlinkClr xmlns:ahyp="http://schemas.microsoft.com/office/drawing/2018/hyperlinkcolor" val="tx"/>
                    </a:ext>
                  </a:extLst>
                </a:hlinkClick>
              </a:rPr>
              <a:t>Ofgem DSO Incentive Governance Document consultation</a:t>
            </a:r>
            <a:r>
              <a:rPr lang="en-GB" sz="1600" b="0">
                <a:solidFill>
                  <a:srgbClr val="004B88"/>
                </a:solidFill>
              </a:rPr>
              <a:t>. </a:t>
            </a:r>
            <a:endParaRPr sz="1600" b="0">
              <a:solidFill>
                <a:srgbClr val="004B88"/>
              </a:solidFill>
            </a:endParaRPr>
          </a:p>
          <a:p>
            <a:pPr marL="457200" indent="-330200">
              <a:lnSpc>
                <a:spcPct val="120000"/>
              </a:lnSpc>
              <a:spcBef>
                <a:spcPts val="1000"/>
              </a:spcBef>
              <a:buClr>
                <a:srgbClr val="004B88"/>
              </a:buClr>
              <a:buSzPts val="1600"/>
              <a:buChar char="●"/>
            </a:pPr>
            <a:r>
              <a:rPr lang="en-GB" sz="1600" b="0">
                <a:solidFill>
                  <a:srgbClr val="004B88"/>
                </a:solidFill>
              </a:rPr>
              <a:t>We also responded to the </a:t>
            </a:r>
            <a:r>
              <a:rPr lang="en-GB" sz="1600" b="0" u="sng">
                <a:solidFill>
                  <a:srgbClr val="004B88"/>
                </a:solidFill>
                <a:hlinkClick r:id="rId9">
                  <a:extLst>
                    <a:ext uri="{A12FA001-AC4F-418D-AE19-62706E023703}">
                      <ahyp:hlinkClr xmlns:ahyp="http://schemas.microsoft.com/office/drawing/2018/hyperlinkcolor" val="tx"/>
                    </a:ext>
                  </a:extLst>
                </a:hlinkClick>
              </a:rPr>
              <a:t>BEIS consultation on the design of the ECO+ scheme (2023-2026)</a:t>
            </a:r>
            <a:r>
              <a:rPr lang="en-GB" sz="1600" b="0">
                <a:solidFill>
                  <a:srgbClr val="004B88"/>
                </a:solidFill>
              </a:rPr>
              <a:t>, responded to </a:t>
            </a:r>
            <a:r>
              <a:rPr lang="en-GB" sz="1600" b="0" u="sng">
                <a:solidFill>
                  <a:srgbClr val="004B88"/>
                </a:solidFill>
                <a:hlinkClick r:id="rId10">
                  <a:extLst>
                    <a:ext uri="{A12FA001-AC4F-418D-AE19-62706E023703}">
                      <ahyp:hlinkClr xmlns:ahyp="http://schemas.microsoft.com/office/drawing/2018/hyperlinkcolor" val="tx"/>
                    </a:ext>
                  </a:extLst>
                </a:hlinkClick>
              </a:rPr>
              <a:t>UK Regulators Network (UKRN) guidance for regulators on the methodology for setting the cost of capital,</a:t>
            </a:r>
            <a:r>
              <a:rPr lang="en-GB" sz="1600" b="0">
                <a:solidFill>
                  <a:srgbClr val="004B88"/>
                </a:solidFill>
              </a:rPr>
              <a:t> and published the </a:t>
            </a:r>
            <a:r>
              <a:rPr lang="en-GB" sz="1600" b="0" u="sng">
                <a:solidFill>
                  <a:srgbClr val="004B88"/>
                </a:solidFill>
                <a:hlinkClick r:id="rId11">
                  <a:extLst>
                    <a:ext uri="{A12FA001-AC4F-418D-AE19-62706E023703}">
                      <ahyp:hlinkClr xmlns:ahyp="http://schemas.microsoft.com/office/drawing/2018/hyperlinkcolor" val="tx"/>
                    </a:ext>
                  </a:extLst>
                </a:hlinkClick>
              </a:rPr>
              <a:t>Citizens Advice Correspondence regarding the agreement between Bulb and Octopus</a:t>
            </a:r>
            <a:r>
              <a:rPr lang="en-GB" sz="1600" b="0">
                <a:solidFill>
                  <a:srgbClr val="004B88"/>
                </a:solidFill>
              </a:rPr>
              <a:t>. </a:t>
            </a:r>
            <a:endParaRPr sz="1600" b="0">
              <a:solidFill>
                <a:srgbClr val="004B88"/>
              </a:solidFill>
            </a:endParaRPr>
          </a:p>
          <a:p>
            <a:pPr marL="457200" indent="-330200">
              <a:lnSpc>
                <a:spcPct val="120000"/>
              </a:lnSpc>
              <a:spcBef>
                <a:spcPts val="1000"/>
              </a:spcBef>
              <a:buClr>
                <a:srgbClr val="004B88"/>
              </a:buClr>
              <a:buSzPts val="1600"/>
              <a:buChar char="●"/>
            </a:pPr>
            <a:r>
              <a:rPr lang="en-GB" sz="1600" b="0">
                <a:solidFill>
                  <a:srgbClr val="004B88"/>
                </a:solidFill>
              </a:rPr>
              <a:t>See all our consultation responses </a:t>
            </a:r>
            <a:r>
              <a:rPr lang="en-GB" sz="1600" b="0" u="sng">
                <a:solidFill>
                  <a:srgbClr val="004B88"/>
                </a:solidFill>
                <a:hlinkClick r:id="rId12">
                  <a:extLst>
                    <a:ext uri="{A12FA001-AC4F-418D-AE19-62706E023703}">
                      <ahyp:hlinkClr xmlns:ahyp="http://schemas.microsoft.com/office/drawing/2018/hyperlinkcolor" val="tx"/>
                    </a:ext>
                  </a:extLst>
                </a:hlinkClick>
              </a:rPr>
              <a:t>here</a:t>
            </a:r>
            <a:endParaRPr sz="1600" b="0">
              <a:solidFill>
                <a:srgbClr val="004B88"/>
              </a:solidFill>
            </a:endParaRPr>
          </a:p>
          <a:p>
            <a:pPr>
              <a:lnSpc>
                <a:spcPct val="120000"/>
              </a:lnSpc>
              <a:spcBef>
                <a:spcPts val="600"/>
              </a:spcBef>
            </a:pPr>
            <a:endParaRPr sz="28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80012" y="389550"/>
            <a:ext cx="8229600" cy="857400"/>
          </a:xfrm>
          <a:prstGeom prst="rect">
            <a:avLst/>
          </a:prstGeom>
          <a:noFill/>
          <a:ln>
            <a:noFill/>
          </a:ln>
        </p:spPr>
        <p:txBody>
          <a:bodyPr spcFirstLastPara="1" wrap="square" lIns="91425" tIns="45700" rIns="91425" bIns="45700" anchor="ctr" anchorCtr="0">
            <a:noAutofit/>
          </a:bodyPr>
          <a:lstStyle/>
          <a:p>
            <a:r>
              <a:rPr lang="en-GB" sz="2800"/>
              <a:t>Energy Retail Markets Team: updates</a:t>
            </a:r>
            <a:endParaRPr sz="2800"/>
          </a:p>
        </p:txBody>
      </p:sp>
      <p:pic>
        <p:nvPicPr>
          <p:cNvPr id="107" name="Google Shape;107;p24"/>
          <p:cNvPicPr preferRelativeResize="0"/>
          <p:nvPr/>
        </p:nvPicPr>
        <p:blipFill>
          <a:blip r:embed="rId3">
            <a:alphaModFix/>
          </a:blip>
          <a:stretch>
            <a:fillRect/>
          </a:stretch>
        </p:blipFill>
        <p:spPr>
          <a:xfrm>
            <a:off x="6775326" y="3310838"/>
            <a:ext cx="2000175" cy="2829226"/>
          </a:xfrm>
          <a:prstGeom prst="rect">
            <a:avLst/>
          </a:prstGeom>
          <a:noFill/>
          <a:ln>
            <a:noFill/>
          </a:ln>
        </p:spPr>
      </p:pic>
      <p:sp>
        <p:nvSpPr>
          <p:cNvPr id="108" name="Google Shape;108;p24"/>
          <p:cNvSpPr txBox="1"/>
          <p:nvPr/>
        </p:nvSpPr>
        <p:spPr>
          <a:xfrm>
            <a:off x="180000" y="3679325"/>
            <a:ext cx="7035900" cy="1498200"/>
          </a:xfrm>
          <a:prstGeom prst="rect">
            <a:avLst/>
          </a:prstGeom>
          <a:noFill/>
          <a:ln>
            <a:noFill/>
          </a:ln>
        </p:spPr>
        <p:txBody>
          <a:bodyPr spcFirstLastPara="1" wrap="square" lIns="91425" tIns="91425" rIns="91425" bIns="91425" anchor="t" anchorCtr="0">
            <a:noAutofit/>
          </a:bodyPr>
          <a:lstStyle/>
          <a:p>
            <a:pPr marL="457200">
              <a:lnSpc>
                <a:spcPct val="115000"/>
              </a:lnSpc>
            </a:pPr>
            <a:endParaRPr>
              <a:solidFill>
                <a:schemeClr val="dk1"/>
              </a:solidFill>
              <a:latin typeface="Open Sans"/>
              <a:ea typeface="Open Sans"/>
              <a:cs typeface="Open Sans"/>
              <a:sym typeface="Open Sans"/>
            </a:endParaRPr>
          </a:p>
        </p:txBody>
      </p:sp>
      <p:sp>
        <p:nvSpPr>
          <p:cNvPr id="109" name="Google Shape;109;p24"/>
          <p:cNvSpPr txBox="1"/>
          <p:nvPr/>
        </p:nvSpPr>
        <p:spPr>
          <a:xfrm>
            <a:off x="60600" y="1061925"/>
            <a:ext cx="8288700" cy="2700000"/>
          </a:xfrm>
          <a:prstGeom prst="rect">
            <a:avLst/>
          </a:prstGeom>
          <a:noFill/>
          <a:ln>
            <a:noFill/>
          </a:ln>
        </p:spPr>
        <p:txBody>
          <a:bodyPr spcFirstLastPara="1" wrap="square" lIns="91425" tIns="91425" rIns="91425" bIns="91425" anchor="t" anchorCtr="0">
            <a:noAutofit/>
          </a:bodyPr>
          <a:lstStyle/>
          <a:p>
            <a:pPr>
              <a:lnSpc>
                <a:spcPct val="120000"/>
              </a:lnSpc>
              <a:spcBef>
                <a:spcPts val="1000"/>
              </a:spcBef>
            </a:pPr>
            <a:r>
              <a:rPr lang="en-GB" b="1">
                <a:solidFill>
                  <a:schemeClr val="dk1"/>
                </a:solidFill>
                <a:latin typeface="Open Sans"/>
                <a:ea typeface="Open Sans"/>
                <a:cs typeface="Open Sans"/>
                <a:sym typeface="Open Sans"/>
              </a:rPr>
              <a:t>Current policy/advocacy work </a:t>
            </a:r>
            <a:endParaRPr sz="1600">
              <a:solidFill>
                <a:schemeClr val="dk1"/>
              </a:solidFill>
              <a:latin typeface="Open Sans"/>
              <a:ea typeface="Open Sans"/>
              <a:cs typeface="Open Sans"/>
              <a:sym typeface="Open Sans"/>
            </a:endParaRPr>
          </a:p>
          <a:p>
            <a:pPr marL="457200" indent="-330200">
              <a:lnSpc>
                <a:spcPct val="120000"/>
              </a:lnSpc>
              <a:spcBef>
                <a:spcPts val="1000"/>
              </a:spcBef>
              <a:buClr>
                <a:schemeClr val="dk1"/>
              </a:buClr>
              <a:buSzPts val="1600"/>
              <a:buFont typeface="Open Sans"/>
              <a:buChar char="●"/>
            </a:pPr>
            <a:r>
              <a:rPr lang="en-GB" sz="1600">
                <a:solidFill>
                  <a:schemeClr val="dk1"/>
                </a:solidFill>
                <a:latin typeface="Open Sans"/>
                <a:ea typeface="Open Sans"/>
                <a:cs typeface="Open Sans"/>
                <a:sym typeface="Open Sans"/>
              </a:rPr>
              <a:t>Recently published </a:t>
            </a:r>
            <a:r>
              <a:rPr lang="en-GB" sz="1600" u="sng">
                <a:solidFill>
                  <a:schemeClr val="hlink"/>
                </a:solidFill>
                <a:latin typeface="Open Sans"/>
                <a:ea typeface="Open Sans"/>
                <a:cs typeface="Open Sans"/>
                <a:sym typeface="Open Sans"/>
                <a:hlinkClick r:id="rId4"/>
              </a:rPr>
              <a:t>Kept in the Dark</a:t>
            </a:r>
            <a:r>
              <a:rPr lang="en-GB" sz="1600">
                <a:solidFill>
                  <a:schemeClr val="dk1"/>
                </a:solidFill>
                <a:latin typeface="Open Sans"/>
                <a:ea typeface="Open Sans"/>
                <a:cs typeface="Open Sans"/>
                <a:sym typeface="Open Sans"/>
              </a:rPr>
              <a:t>, a report highlighting the urgent need for a total ban of the forced installation of prepayment meters - until additional safeguards are put in place. </a:t>
            </a:r>
            <a:endParaRPr sz="1600">
              <a:solidFill>
                <a:schemeClr val="dk1"/>
              </a:solidFill>
              <a:latin typeface="Open Sans"/>
              <a:ea typeface="Open Sans"/>
              <a:cs typeface="Open Sans"/>
              <a:sym typeface="Open Sans"/>
            </a:endParaRPr>
          </a:p>
          <a:p>
            <a:pPr marL="457200" indent="-330200">
              <a:lnSpc>
                <a:spcPct val="120000"/>
              </a:lnSpc>
              <a:spcBef>
                <a:spcPts val="1000"/>
              </a:spcBef>
              <a:buClr>
                <a:schemeClr val="dk1"/>
              </a:buClr>
              <a:buSzPts val="1600"/>
              <a:buFont typeface="Open Sans"/>
              <a:buChar char="●"/>
            </a:pPr>
            <a:r>
              <a:rPr lang="en-GB" sz="1600" u="sng">
                <a:solidFill>
                  <a:schemeClr val="hlink"/>
                </a:solidFill>
                <a:latin typeface="Open Sans"/>
                <a:ea typeface="Open Sans"/>
                <a:cs typeface="Open Sans"/>
                <a:sym typeface="Open Sans"/>
                <a:hlinkClick r:id="rId5"/>
              </a:rPr>
              <a:t>Good Practice Guide</a:t>
            </a:r>
            <a:r>
              <a:rPr lang="en-GB" sz="1600">
                <a:solidFill>
                  <a:schemeClr val="dk1"/>
                </a:solidFill>
                <a:latin typeface="Open Sans"/>
                <a:ea typeface="Open Sans"/>
                <a:cs typeface="Open Sans"/>
                <a:sym typeface="Open Sans"/>
              </a:rPr>
              <a:t> for non-domestic energy companies highlighting the steps they can take to help microbusiness customers with debt. </a:t>
            </a:r>
            <a:endParaRPr sz="1600">
              <a:solidFill>
                <a:schemeClr val="dk1"/>
              </a:solidFill>
              <a:latin typeface="Open Sans"/>
              <a:ea typeface="Open Sans"/>
              <a:cs typeface="Open Sans"/>
              <a:sym typeface="Open Sans"/>
            </a:endParaRPr>
          </a:p>
          <a:p>
            <a:pPr marL="457200" indent="-330200">
              <a:lnSpc>
                <a:spcPct val="120000"/>
              </a:lnSpc>
              <a:spcBef>
                <a:spcPts val="1000"/>
              </a:spcBef>
              <a:buClr>
                <a:schemeClr val="dk1"/>
              </a:buClr>
              <a:buSzPts val="1600"/>
              <a:buFont typeface="Open Sans"/>
              <a:buChar char="●"/>
            </a:pPr>
            <a:r>
              <a:rPr lang="en-GB" sz="1600">
                <a:solidFill>
                  <a:schemeClr val="dk1"/>
                </a:solidFill>
                <a:latin typeface="Open Sans"/>
                <a:ea typeface="Open Sans"/>
                <a:cs typeface="Open Sans"/>
                <a:sym typeface="Open Sans"/>
              </a:rPr>
              <a:t>Recently published </a:t>
            </a:r>
            <a:r>
              <a:rPr lang="en-GB" sz="1600" u="sng">
                <a:solidFill>
                  <a:schemeClr val="hlink"/>
                </a:solidFill>
                <a:latin typeface="Open Sans"/>
                <a:ea typeface="Open Sans"/>
                <a:cs typeface="Open Sans"/>
                <a:sym typeface="Open Sans"/>
                <a:hlinkClick r:id="rId6"/>
              </a:rPr>
              <a:t>Access Denied,</a:t>
            </a:r>
            <a:r>
              <a:rPr lang="en-GB" sz="1600">
                <a:solidFill>
                  <a:schemeClr val="dk1"/>
                </a:solidFill>
                <a:latin typeface="Open Sans"/>
                <a:ea typeface="Open Sans"/>
                <a:cs typeface="Open Sans"/>
                <a:sym typeface="Open Sans"/>
              </a:rPr>
              <a:t> looking at digital disadvantage and exclusion in the energy sector </a:t>
            </a:r>
            <a:endParaRPr sz="1600">
              <a:solidFill>
                <a:schemeClr val="dk1"/>
              </a:solidFill>
              <a:latin typeface="Open Sans"/>
              <a:ea typeface="Open Sans"/>
              <a:cs typeface="Open Sans"/>
              <a:sym typeface="Open Sans"/>
            </a:endParaRPr>
          </a:p>
          <a:p>
            <a:pPr marL="457200" indent="-330200">
              <a:lnSpc>
                <a:spcPct val="120000"/>
              </a:lnSpc>
              <a:spcBef>
                <a:spcPts val="1000"/>
              </a:spcBef>
              <a:buClr>
                <a:schemeClr val="dk1"/>
              </a:buClr>
              <a:buSzPts val="1600"/>
              <a:buFont typeface="Open Sans"/>
              <a:buChar char="●"/>
            </a:pPr>
            <a:r>
              <a:rPr lang="en-GB" sz="1600">
                <a:solidFill>
                  <a:schemeClr val="dk1"/>
                </a:solidFill>
                <a:latin typeface="Open Sans"/>
                <a:ea typeface="Open Sans"/>
                <a:cs typeface="Open Sans"/>
                <a:sym typeface="Open Sans"/>
              </a:rPr>
              <a:t>‘</a:t>
            </a:r>
            <a:r>
              <a:rPr lang="en-GB" sz="1600" u="sng">
                <a:solidFill>
                  <a:schemeClr val="hlink"/>
                </a:solidFill>
                <a:latin typeface="Open Sans"/>
                <a:ea typeface="Open Sans"/>
                <a:cs typeface="Open Sans"/>
                <a:sym typeface="Open Sans"/>
                <a:hlinkClick r:id="rId7"/>
              </a:rPr>
              <a:t>Tackling Energy Debt</a:t>
            </a:r>
            <a:r>
              <a:rPr lang="en-GB" sz="1600">
                <a:solidFill>
                  <a:schemeClr val="dk1"/>
                </a:solidFill>
                <a:latin typeface="Open Sans"/>
                <a:ea typeface="Open Sans"/>
                <a:cs typeface="Open Sans"/>
                <a:sym typeface="Open Sans"/>
              </a:rPr>
              <a:t>’ - a discussion paper on potential solutions to growing levels of consumer debt in the energy market. </a:t>
            </a:r>
            <a:endParaRPr sz="1600">
              <a:solidFill>
                <a:schemeClr val="dk1"/>
              </a:solidFill>
              <a:latin typeface="Open Sans"/>
              <a:ea typeface="Open Sans"/>
              <a:cs typeface="Open Sans"/>
              <a:sym typeface="Open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80012" y="465750"/>
            <a:ext cx="8229600" cy="857400"/>
          </a:xfrm>
          <a:prstGeom prst="rect">
            <a:avLst/>
          </a:prstGeom>
          <a:noFill/>
          <a:ln>
            <a:noFill/>
          </a:ln>
        </p:spPr>
        <p:txBody>
          <a:bodyPr spcFirstLastPara="1" wrap="square" lIns="91425" tIns="45700" rIns="91425" bIns="45700" anchor="ctr" anchorCtr="0">
            <a:noAutofit/>
          </a:bodyPr>
          <a:lstStyle/>
          <a:p>
            <a:r>
              <a:rPr lang="en-GB" sz="2800"/>
              <a:t>Net Zero Homes: updates</a:t>
            </a:r>
            <a:endParaRPr sz="2800"/>
          </a:p>
        </p:txBody>
      </p:sp>
      <p:sp>
        <p:nvSpPr>
          <p:cNvPr id="115" name="Google Shape;115;p25"/>
          <p:cNvSpPr txBox="1">
            <a:spLocks noGrp="1"/>
          </p:cNvSpPr>
          <p:nvPr>
            <p:ph type="body" idx="1"/>
          </p:nvPr>
        </p:nvSpPr>
        <p:spPr>
          <a:xfrm>
            <a:off x="180000" y="3534075"/>
            <a:ext cx="6421500" cy="12201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pPr>
            <a:endParaRPr sz="1400"/>
          </a:p>
          <a:p>
            <a:pPr marL="0" indent="0">
              <a:lnSpc>
                <a:spcPct val="115000"/>
              </a:lnSpc>
              <a:spcBef>
                <a:spcPts val="1000"/>
              </a:spcBef>
            </a:pPr>
            <a:endParaRPr/>
          </a:p>
          <a:p>
            <a:pPr marL="0" indent="0">
              <a:lnSpc>
                <a:spcPct val="115000"/>
              </a:lnSpc>
              <a:spcBef>
                <a:spcPts val="0"/>
              </a:spcBef>
            </a:pPr>
            <a:endParaRPr/>
          </a:p>
        </p:txBody>
      </p:sp>
      <p:pic>
        <p:nvPicPr>
          <p:cNvPr id="116" name="Google Shape;116;p25"/>
          <p:cNvPicPr preferRelativeResize="0"/>
          <p:nvPr/>
        </p:nvPicPr>
        <p:blipFill>
          <a:blip r:embed="rId3">
            <a:alphaModFix/>
          </a:blip>
          <a:stretch>
            <a:fillRect/>
          </a:stretch>
        </p:blipFill>
        <p:spPr>
          <a:xfrm>
            <a:off x="7109851" y="3741038"/>
            <a:ext cx="1854151" cy="1508224"/>
          </a:xfrm>
          <a:prstGeom prst="rect">
            <a:avLst/>
          </a:prstGeom>
          <a:noFill/>
          <a:ln>
            <a:noFill/>
          </a:ln>
        </p:spPr>
      </p:pic>
      <p:sp>
        <p:nvSpPr>
          <p:cNvPr id="117" name="Google Shape;117;p25"/>
          <p:cNvSpPr txBox="1"/>
          <p:nvPr/>
        </p:nvSpPr>
        <p:spPr>
          <a:xfrm>
            <a:off x="180000" y="1048900"/>
            <a:ext cx="8420100" cy="4271700"/>
          </a:xfrm>
          <a:prstGeom prst="rect">
            <a:avLst/>
          </a:prstGeom>
          <a:noFill/>
          <a:ln>
            <a:noFill/>
          </a:ln>
        </p:spPr>
        <p:txBody>
          <a:bodyPr spcFirstLastPara="1" wrap="square" lIns="91425" tIns="91425" rIns="91425" bIns="91425" anchor="t" anchorCtr="0">
            <a:noAutofit/>
          </a:bodyPr>
          <a:lstStyle/>
          <a:p>
            <a:pPr>
              <a:lnSpc>
                <a:spcPct val="120000"/>
              </a:lnSpc>
              <a:spcBef>
                <a:spcPts val="1000"/>
              </a:spcBef>
            </a:pPr>
            <a:r>
              <a:rPr lang="en-GB" sz="1600" b="1">
                <a:solidFill>
                  <a:schemeClr val="dk1"/>
                </a:solidFill>
                <a:latin typeface="Open Sans"/>
                <a:ea typeface="Open Sans"/>
                <a:cs typeface="Open Sans"/>
                <a:sym typeface="Open Sans"/>
              </a:rPr>
              <a:t>Current policy/advocacy work </a:t>
            </a:r>
            <a:endParaRPr sz="1600" b="1">
              <a:solidFill>
                <a:schemeClr val="dk1"/>
              </a:solidFill>
              <a:latin typeface="Open Sans"/>
              <a:ea typeface="Open Sans"/>
              <a:cs typeface="Open Sans"/>
              <a:sym typeface="Open Sans"/>
            </a:endParaRPr>
          </a:p>
          <a:p>
            <a:pPr marL="457200" indent="-330200">
              <a:lnSpc>
                <a:spcPct val="120000"/>
              </a:lnSpc>
              <a:spcBef>
                <a:spcPts val="1000"/>
              </a:spcBef>
              <a:buClr>
                <a:srgbClr val="004B88"/>
              </a:buClr>
              <a:buSzPts val="1600"/>
              <a:buChar char="●"/>
            </a:pPr>
            <a:r>
              <a:rPr lang="en-GB" sz="1600">
                <a:solidFill>
                  <a:schemeClr val="dk1"/>
                </a:solidFill>
              </a:rPr>
              <a:t>Publication of report on energy efficiency in the </a:t>
            </a:r>
            <a:r>
              <a:rPr lang="en-GB" sz="1600" u="sng">
                <a:solidFill>
                  <a:schemeClr val="hlink"/>
                </a:solidFill>
                <a:hlinkClick r:id="rId4"/>
              </a:rPr>
              <a:t>private rented sector</a:t>
            </a:r>
            <a:endParaRPr sz="1600">
              <a:solidFill>
                <a:schemeClr val="dk1"/>
              </a:solidFill>
            </a:endParaRPr>
          </a:p>
          <a:p>
            <a:pPr marL="457200" indent="-330200">
              <a:lnSpc>
                <a:spcPct val="120000"/>
              </a:lnSpc>
              <a:buClr>
                <a:srgbClr val="004B88"/>
              </a:buClr>
              <a:buSzPts val="1600"/>
              <a:buChar char="●"/>
            </a:pPr>
            <a:r>
              <a:rPr lang="en-GB" sz="1600">
                <a:solidFill>
                  <a:srgbClr val="004B88"/>
                </a:solidFill>
              </a:rPr>
              <a:t>Published energy efficiency report for Wales: </a:t>
            </a:r>
            <a:r>
              <a:rPr lang="en-GB" sz="1600" u="sng">
                <a:solidFill>
                  <a:schemeClr val="hlink"/>
                </a:solidFill>
                <a:hlinkClick r:id="rId5"/>
              </a:rPr>
              <a:t>Grinding to a halt?</a:t>
            </a:r>
            <a:endParaRPr sz="1600">
              <a:solidFill>
                <a:srgbClr val="004B88"/>
              </a:solidFill>
            </a:endParaRPr>
          </a:p>
          <a:p>
            <a:pPr marL="457200" indent="-330200">
              <a:lnSpc>
                <a:spcPct val="120000"/>
              </a:lnSpc>
              <a:buClr>
                <a:srgbClr val="004B88"/>
              </a:buClr>
              <a:buSzPts val="1600"/>
              <a:buChar char="●"/>
            </a:pPr>
            <a:r>
              <a:rPr lang="en-GB" sz="1600" u="sng">
                <a:solidFill>
                  <a:schemeClr val="hlink"/>
                </a:solidFill>
                <a:hlinkClick r:id="rId6"/>
              </a:rPr>
              <a:t>Blog</a:t>
            </a:r>
            <a:r>
              <a:rPr lang="en-GB" sz="1600">
                <a:solidFill>
                  <a:srgbClr val="004B88"/>
                </a:solidFill>
              </a:rPr>
              <a:t> on heat pumps</a:t>
            </a:r>
            <a:endParaRPr sz="1600">
              <a:solidFill>
                <a:srgbClr val="004B88"/>
              </a:solidFill>
            </a:endParaRPr>
          </a:p>
          <a:p>
            <a:pPr marL="457200" indent="-330200">
              <a:lnSpc>
                <a:spcPct val="120000"/>
              </a:lnSpc>
              <a:buClr>
                <a:srgbClr val="004B88"/>
              </a:buClr>
              <a:buSzPts val="1600"/>
              <a:buChar char="●"/>
            </a:pPr>
            <a:r>
              <a:rPr lang="en-GB" sz="1600" u="sng">
                <a:solidFill>
                  <a:schemeClr val="hlink"/>
                </a:solidFill>
                <a:hlinkClick r:id="rId7"/>
              </a:rPr>
              <a:t>Blog</a:t>
            </a:r>
            <a:r>
              <a:rPr lang="en-GB" sz="1600">
                <a:solidFill>
                  <a:schemeClr val="dk1"/>
                </a:solidFill>
              </a:rPr>
              <a:t> on the consumer experience of public EV charging stations</a:t>
            </a:r>
            <a:endParaRPr sz="1600">
              <a:solidFill>
                <a:schemeClr val="dk1"/>
              </a:solidFill>
            </a:endParaRPr>
          </a:p>
          <a:p>
            <a:pPr marL="457200" indent="-330200">
              <a:lnSpc>
                <a:spcPct val="120000"/>
              </a:lnSpc>
              <a:buClr>
                <a:schemeClr val="dk1"/>
              </a:buClr>
              <a:buSzPts val="1600"/>
              <a:buChar char="●"/>
            </a:pPr>
            <a:r>
              <a:rPr lang="en-GB" sz="1600">
                <a:solidFill>
                  <a:schemeClr val="dk1"/>
                </a:solidFill>
              </a:rPr>
              <a:t>Gave evidence to Lords Environment and Climate Change Select Committee investigating the progress so far of the Boiler Upgrade Scheme</a:t>
            </a:r>
            <a:endParaRPr sz="1600">
              <a:solidFill>
                <a:schemeClr val="dk1"/>
              </a:solidFill>
            </a:endParaRPr>
          </a:p>
          <a:p>
            <a:pPr>
              <a:lnSpc>
                <a:spcPct val="120000"/>
              </a:lnSpc>
              <a:spcBef>
                <a:spcPts val="1000"/>
              </a:spcBef>
            </a:pPr>
            <a:r>
              <a:rPr lang="en-GB" sz="1600" b="1">
                <a:solidFill>
                  <a:srgbClr val="004B88"/>
                </a:solidFill>
              </a:rPr>
              <a:t>Coming soon</a:t>
            </a:r>
            <a:endParaRPr sz="1600" b="1">
              <a:solidFill>
                <a:srgbClr val="004B88"/>
              </a:solidFill>
            </a:endParaRPr>
          </a:p>
          <a:p>
            <a:pPr marL="457200" indent="-330200">
              <a:lnSpc>
                <a:spcPct val="120000"/>
              </a:lnSpc>
              <a:spcBef>
                <a:spcPts val="1000"/>
              </a:spcBef>
              <a:buClr>
                <a:srgbClr val="004B88"/>
              </a:buClr>
              <a:buSzPts val="1600"/>
              <a:buChar char="●"/>
            </a:pPr>
            <a:r>
              <a:rPr lang="en-GB" sz="1600">
                <a:solidFill>
                  <a:srgbClr val="004B88"/>
                </a:solidFill>
              </a:rPr>
              <a:t>Research on smart technologies and vulnerable consumers</a:t>
            </a:r>
            <a:endParaRPr sz="1600">
              <a:solidFill>
                <a:srgbClr val="004B88"/>
              </a:solidFill>
            </a:endParaRPr>
          </a:p>
          <a:p>
            <a:pPr marL="457200" indent="-330200">
              <a:lnSpc>
                <a:spcPct val="120000"/>
              </a:lnSpc>
              <a:buClr>
                <a:srgbClr val="004B88"/>
              </a:buClr>
              <a:buSzPts val="1600"/>
              <a:buChar char="●"/>
            </a:pPr>
            <a:r>
              <a:rPr lang="en-GB" sz="1600">
                <a:solidFill>
                  <a:srgbClr val="004B88"/>
                </a:solidFill>
              </a:rPr>
              <a:t>Research on Local Area Energy Planning </a:t>
            </a:r>
            <a:endParaRPr sz="1600">
              <a:solidFill>
                <a:srgbClr val="004B88"/>
              </a:solidFill>
            </a:endParaRPr>
          </a:p>
          <a:p>
            <a:pPr marL="457200" indent="-330200">
              <a:lnSpc>
                <a:spcPct val="120000"/>
              </a:lnSpc>
              <a:buClr>
                <a:srgbClr val="004B88"/>
              </a:buClr>
              <a:buSzPts val="1600"/>
              <a:buChar char="●"/>
            </a:pPr>
            <a:r>
              <a:rPr lang="en-GB" sz="1600">
                <a:solidFill>
                  <a:srgbClr val="004B88"/>
                </a:solidFill>
              </a:rPr>
              <a:t>Research on flexibility capital</a:t>
            </a:r>
            <a:endParaRPr sz="1600">
              <a:solidFill>
                <a:srgbClr val="004B88"/>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180000" y="465750"/>
            <a:ext cx="8784000" cy="857400"/>
          </a:xfrm>
          <a:prstGeom prst="rect">
            <a:avLst/>
          </a:prstGeom>
        </p:spPr>
        <p:txBody>
          <a:bodyPr spcFirstLastPara="1" wrap="square" lIns="91425" tIns="91425" rIns="91425" bIns="91425" anchor="ctr" anchorCtr="0">
            <a:noAutofit/>
          </a:bodyPr>
          <a:lstStyle/>
          <a:p>
            <a:r>
              <a:rPr lang="en-GB" sz="2800"/>
              <a:t>Energy Networks &amp; Systems Team: updates</a:t>
            </a:r>
            <a:endParaRPr sz="2800"/>
          </a:p>
        </p:txBody>
      </p:sp>
      <p:sp>
        <p:nvSpPr>
          <p:cNvPr id="123" name="Google Shape;123;p26"/>
          <p:cNvSpPr txBox="1">
            <a:spLocks noGrp="1"/>
          </p:cNvSpPr>
          <p:nvPr>
            <p:ph type="body" idx="1"/>
          </p:nvPr>
        </p:nvSpPr>
        <p:spPr>
          <a:xfrm>
            <a:off x="180000" y="1237625"/>
            <a:ext cx="6990000" cy="3975900"/>
          </a:xfrm>
          <a:prstGeom prst="rect">
            <a:avLst/>
          </a:prstGeom>
        </p:spPr>
        <p:txBody>
          <a:bodyPr spcFirstLastPara="1" wrap="square" lIns="91425" tIns="91425" rIns="91425" bIns="91425" anchor="t" anchorCtr="0">
            <a:noAutofit/>
          </a:bodyPr>
          <a:lstStyle/>
          <a:p>
            <a:pPr indent="0">
              <a:lnSpc>
                <a:spcPct val="115000"/>
              </a:lnSpc>
              <a:spcBef>
                <a:spcPts val="0"/>
              </a:spcBef>
            </a:pPr>
            <a:endParaRPr sz="1400"/>
          </a:p>
          <a:p>
            <a:pPr indent="0">
              <a:lnSpc>
                <a:spcPct val="115000"/>
              </a:lnSpc>
            </a:pPr>
            <a:endParaRPr sz="1400"/>
          </a:p>
          <a:p>
            <a:pPr marL="0" indent="0">
              <a:lnSpc>
                <a:spcPct val="115000"/>
              </a:lnSpc>
            </a:pPr>
            <a:endParaRPr/>
          </a:p>
        </p:txBody>
      </p:sp>
      <p:pic>
        <p:nvPicPr>
          <p:cNvPr id="124" name="Google Shape;124;p26"/>
          <p:cNvPicPr preferRelativeResize="0"/>
          <p:nvPr/>
        </p:nvPicPr>
        <p:blipFill>
          <a:blip r:embed="rId3">
            <a:alphaModFix amt="46000"/>
          </a:blip>
          <a:stretch>
            <a:fillRect/>
          </a:stretch>
        </p:blipFill>
        <p:spPr>
          <a:xfrm>
            <a:off x="6920500" y="2104426"/>
            <a:ext cx="2223502" cy="3144827"/>
          </a:xfrm>
          <a:prstGeom prst="rect">
            <a:avLst/>
          </a:prstGeom>
          <a:noFill/>
          <a:ln>
            <a:noFill/>
          </a:ln>
        </p:spPr>
      </p:pic>
      <p:sp>
        <p:nvSpPr>
          <p:cNvPr id="125" name="Google Shape;125;p26"/>
          <p:cNvSpPr txBox="1"/>
          <p:nvPr/>
        </p:nvSpPr>
        <p:spPr>
          <a:xfrm>
            <a:off x="180000" y="1313825"/>
            <a:ext cx="7151700" cy="3823500"/>
          </a:xfrm>
          <a:prstGeom prst="rect">
            <a:avLst/>
          </a:prstGeom>
          <a:noFill/>
          <a:ln>
            <a:noFill/>
          </a:ln>
        </p:spPr>
        <p:txBody>
          <a:bodyPr spcFirstLastPara="1" wrap="square" lIns="91425" tIns="91425" rIns="91425" bIns="91425" anchor="t" anchorCtr="0">
            <a:noAutofit/>
          </a:bodyPr>
          <a:lstStyle/>
          <a:p>
            <a:pPr>
              <a:lnSpc>
                <a:spcPct val="120000"/>
              </a:lnSpc>
              <a:spcBef>
                <a:spcPts val="1000"/>
              </a:spcBef>
            </a:pPr>
            <a:r>
              <a:rPr lang="en-GB" b="1">
                <a:solidFill>
                  <a:schemeClr val="dk1"/>
                </a:solidFill>
                <a:latin typeface="Open Sans"/>
                <a:ea typeface="Open Sans"/>
                <a:cs typeface="Open Sans"/>
                <a:sym typeface="Open Sans"/>
              </a:rPr>
              <a:t>Current policy/advocacy work </a:t>
            </a:r>
            <a:endParaRPr>
              <a:solidFill>
                <a:schemeClr val="dk1"/>
              </a:solidFill>
              <a:latin typeface="Open Sans"/>
              <a:ea typeface="Open Sans"/>
              <a:cs typeface="Open Sans"/>
              <a:sym typeface="Open Sans"/>
            </a:endParaRPr>
          </a:p>
          <a:p>
            <a:pPr marL="457200" indent="-317500">
              <a:lnSpc>
                <a:spcPct val="120000"/>
              </a:lnSpc>
              <a:spcBef>
                <a:spcPts val="1000"/>
              </a:spcBef>
              <a:buClr>
                <a:schemeClr val="dk1"/>
              </a:buClr>
              <a:buSzPts val="1400"/>
              <a:buFont typeface="Open Sans"/>
              <a:buChar char="●"/>
            </a:pPr>
            <a:r>
              <a:rPr lang="en-GB">
                <a:solidFill>
                  <a:schemeClr val="dk1"/>
                </a:solidFill>
                <a:latin typeface="Open Sans"/>
                <a:ea typeface="Open Sans"/>
                <a:cs typeface="Open Sans"/>
                <a:sym typeface="Open Sans"/>
              </a:rPr>
              <a:t>Published the first in a series of </a:t>
            </a:r>
            <a:r>
              <a:rPr lang="en-GB" u="sng">
                <a:solidFill>
                  <a:schemeClr val="hlink"/>
                </a:solidFill>
                <a:latin typeface="Open Sans"/>
                <a:ea typeface="Open Sans"/>
                <a:cs typeface="Open Sans"/>
                <a:sym typeface="Open Sans"/>
                <a:hlinkClick r:id="rId4"/>
              </a:rPr>
              <a:t>discussion papers</a:t>
            </a:r>
            <a:r>
              <a:rPr lang="en-GB">
                <a:solidFill>
                  <a:schemeClr val="dk1"/>
                </a:solidFill>
                <a:latin typeface="Open Sans"/>
                <a:ea typeface="Open Sans"/>
                <a:cs typeface="Open Sans"/>
                <a:sym typeface="Open Sans"/>
              </a:rPr>
              <a:t> on the potential consumer impact of the government’s Review of Electricity Market Arrangements (REMA)</a:t>
            </a:r>
            <a:endParaRPr>
              <a:solidFill>
                <a:schemeClr val="dk1"/>
              </a:solidFill>
              <a:latin typeface="Open Sans"/>
              <a:ea typeface="Open Sans"/>
              <a:cs typeface="Open Sans"/>
              <a:sym typeface="Open Sans"/>
            </a:endParaRPr>
          </a:p>
          <a:p>
            <a:pPr marL="457200" indent="-317500">
              <a:lnSpc>
                <a:spcPct val="120000"/>
              </a:lnSpc>
              <a:spcBef>
                <a:spcPts val="1000"/>
              </a:spcBef>
              <a:buClr>
                <a:schemeClr val="dk1"/>
              </a:buClr>
              <a:buSzPts val="1400"/>
              <a:buFont typeface="Open Sans"/>
              <a:buChar char="●"/>
            </a:pPr>
            <a:r>
              <a:rPr lang="en-GB">
                <a:solidFill>
                  <a:schemeClr val="dk1"/>
                </a:solidFill>
                <a:latin typeface="Open Sans"/>
                <a:ea typeface="Open Sans"/>
                <a:cs typeface="Open Sans"/>
                <a:sym typeface="Open Sans"/>
              </a:rPr>
              <a:t>Also regarding REMA, we have worked with BEIS (as was) to develop an end-user forum to ensure consumer views are well represented. We recently co-facilitated the first forum.</a:t>
            </a:r>
            <a:endParaRPr>
              <a:solidFill>
                <a:schemeClr val="dk1"/>
              </a:solidFill>
              <a:latin typeface="Open Sans"/>
              <a:ea typeface="Open Sans"/>
              <a:cs typeface="Open Sans"/>
              <a:sym typeface="Open Sans"/>
            </a:endParaRPr>
          </a:p>
          <a:p>
            <a:pPr marL="457200" indent="-317500">
              <a:lnSpc>
                <a:spcPct val="120000"/>
              </a:lnSpc>
              <a:spcBef>
                <a:spcPts val="1000"/>
              </a:spcBef>
              <a:buClr>
                <a:schemeClr val="dk1"/>
              </a:buClr>
              <a:buSzPts val="1400"/>
              <a:buFont typeface="Open Sans"/>
              <a:buChar char="●"/>
            </a:pPr>
            <a:r>
              <a:rPr lang="en-GB">
                <a:solidFill>
                  <a:schemeClr val="dk1"/>
                </a:solidFill>
                <a:latin typeface="Open Sans"/>
                <a:ea typeface="Open Sans"/>
                <a:cs typeface="Open Sans"/>
                <a:sym typeface="Open Sans"/>
              </a:rPr>
              <a:t> Responded to Ofgem consultation regarding </a:t>
            </a:r>
            <a:r>
              <a:rPr lang="en-GB" u="sng">
                <a:solidFill>
                  <a:schemeClr val="hlink"/>
                </a:solidFill>
                <a:latin typeface="Open Sans"/>
                <a:ea typeface="Open Sans"/>
                <a:cs typeface="Open Sans"/>
                <a:sym typeface="Open Sans"/>
                <a:hlinkClick r:id="rId5"/>
              </a:rPr>
              <a:t>code governance reform</a:t>
            </a:r>
            <a:endParaRPr>
              <a:solidFill>
                <a:schemeClr val="dk1"/>
              </a:solidFill>
              <a:latin typeface="Open Sans"/>
              <a:ea typeface="Open Sans"/>
              <a:cs typeface="Open Sans"/>
              <a:sym typeface="Open Sans"/>
            </a:endParaRPr>
          </a:p>
          <a:p>
            <a:pPr>
              <a:lnSpc>
                <a:spcPct val="120000"/>
              </a:lnSpc>
              <a:spcBef>
                <a:spcPts val="1000"/>
              </a:spcBef>
            </a:pPr>
            <a:r>
              <a:rPr lang="en-GB" b="1">
                <a:solidFill>
                  <a:schemeClr val="dk1"/>
                </a:solidFill>
                <a:latin typeface="Open Sans"/>
                <a:ea typeface="Open Sans"/>
                <a:cs typeface="Open Sans"/>
                <a:sym typeface="Open Sans"/>
              </a:rPr>
              <a:t>Coming soon</a:t>
            </a:r>
            <a:endParaRPr>
              <a:solidFill>
                <a:schemeClr val="dk1"/>
              </a:solidFill>
              <a:latin typeface="Open Sans"/>
              <a:ea typeface="Open Sans"/>
              <a:cs typeface="Open Sans"/>
              <a:sym typeface="Open Sans"/>
            </a:endParaRPr>
          </a:p>
          <a:p>
            <a:pPr marL="457200" indent="-317500">
              <a:lnSpc>
                <a:spcPct val="120000"/>
              </a:lnSpc>
              <a:spcBef>
                <a:spcPts val="1000"/>
              </a:spcBef>
              <a:buClr>
                <a:schemeClr val="dk1"/>
              </a:buClr>
              <a:buSzPts val="1400"/>
              <a:buFont typeface="Open Sans"/>
              <a:buChar char="●"/>
            </a:pPr>
            <a:r>
              <a:rPr lang="en-GB">
                <a:solidFill>
                  <a:schemeClr val="dk1"/>
                </a:solidFill>
                <a:latin typeface="Open Sans"/>
                <a:ea typeface="Open Sans"/>
                <a:cs typeface="Open Sans"/>
                <a:sym typeface="Open Sans"/>
              </a:rPr>
              <a:t>Research into the wider system benefits of Energy Efficiency</a:t>
            </a:r>
            <a:endParaRPr>
              <a:solidFill>
                <a:schemeClr val="dk1"/>
              </a:solidFill>
              <a:latin typeface="Open Sans"/>
              <a:ea typeface="Open Sans"/>
              <a:cs typeface="Open Sans"/>
              <a:sym typeface="Open Sans"/>
            </a:endParaRPr>
          </a:p>
          <a:p>
            <a:pPr marL="457200" indent="-317500">
              <a:lnSpc>
                <a:spcPct val="120000"/>
              </a:lnSpc>
              <a:spcBef>
                <a:spcPts val="1000"/>
              </a:spcBef>
              <a:buClr>
                <a:schemeClr val="dk1"/>
              </a:buClr>
              <a:buSzPts val="1400"/>
              <a:buFont typeface="Open Sans"/>
              <a:buChar char="●"/>
            </a:pPr>
            <a:r>
              <a:rPr lang="en-GB">
                <a:solidFill>
                  <a:schemeClr val="dk1"/>
                </a:solidFill>
                <a:latin typeface="Open Sans"/>
                <a:ea typeface="Open Sans"/>
                <a:cs typeface="Open Sans"/>
                <a:sym typeface="Open Sans"/>
              </a:rPr>
              <a:t>Output of work with the Electricity System Operator on consumer research around the Winter Demand Flexibility Scheme </a:t>
            </a:r>
            <a:endParaRPr>
              <a:solidFill>
                <a:schemeClr val="dk1"/>
              </a:solidFill>
              <a:latin typeface="Open Sans"/>
              <a:ea typeface="Open Sans"/>
              <a:cs typeface="Open Sans"/>
              <a:sym typeface="Open Sans"/>
            </a:endParaRPr>
          </a:p>
          <a:p>
            <a:pPr marL="457200">
              <a:lnSpc>
                <a:spcPct val="120000"/>
              </a:lnSpc>
              <a:spcBef>
                <a:spcPts val="1000"/>
              </a:spcBef>
            </a:pPr>
            <a:endParaRPr>
              <a:solidFill>
                <a:schemeClr val="dk1"/>
              </a:solidFill>
              <a:latin typeface="Open Sans"/>
              <a:ea typeface="Open Sans"/>
              <a:cs typeface="Open Sans"/>
              <a:sym typeface="Open Sans"/>
            </a:endParaRPr>
          </a:p>
          <a:p>
            <a:pPr>
              <a:lnSpc>
                <a:spcPct val="120000"/>
              </a:lnSpc>
              <a:spcBef>
                <a:spcPts val="1000"/>
              </a:spcBef>
            </a:pPr>
            <a:endParaRPr>
              <a:solidFill>
                <a:schemeClr val="dk1"/>
              </a:solidFill>
              <a:latin typeface="Open Sans"/>
              <a:ea typeface="Open Sans"/>
              <a:cs typeface="Open Sans"/>
              <a:sym typeface="Open Sans"/>
            </a:endParaRPr>
          </a:p>
          <a:p>
            <a:pPr>
              <a:lnSpc>
                <a:spcPct val="120000"/>
              </a:lnSpc>
              <a:spcBef>
                <a:spcPts val="1000"/>
              </a:spcBef>
            </a:pPr>
            <a:endParaRPr>
              <a:solidFill>
                <a:schemeClr val="dk1"/>
              </a:solidFill>
              <a:latin typeface="Open Sans"/>
              <a:ea typeface="Open Sans"/>
              <a:cs typeface="Open Sans"/>
              <a:sym typeface="Open Sans"/>
            </a:endParaRPr>
          </a:p>
          <a:p>
            <a:pPr marL="457200">
              <a:lnSpc>
                <a:spcPct val="120000"/>
              </a:lnSpc>
              <a:spcBef>
                <a:spcPts val="1000"/>
              </a:spcBef>
            </a:pPr>
            <a:endParaRPr>
              <a:solidFill>
                <a:schemeClr val="dk1"/>
              </a:solidFill>
              <a:latin typeface="Open Sans"/>
              <a:ea typeface="Open Sans"/>
              <a:cs typeface="Open Sans"/>
              <a:sym typeface="Open Sans"/>
            </a:endParaRPr>
          </a:p>
          <a:p>
            <a:pPr>
              <a:lnSpc>
                <a:spcPct val="120000"/>
              </a:lnSpc>
              <a:spcBef>
                <a:spcPts val="1000"/>
              </a:spcBef>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61"/>
          <p:cNvSpPr txBox="1">
            <a:spLocks noGrp="1"/>
          </p:cNvSpPr>
          <p:nvPr>
            <p:ph type="ctrTitle"/>
          </p:nvPr>
        </p:nvSpPr>
        <p:spPr>
          <a:xfrm>
            <a:off x="443675" y="240525"/>
            <a:ext cx="7949700" cy="312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4900">
                <a:solidFill>
                  <a:schemeClr val="lt1"/>
                </a:solidFill>
              </a:rPr>
              <a:t>AOB</a:t>
            </a:r>
            <a:endParaRPr sz="4900">
              <a:solidFill>
                <a:schemeClr val="lt1"/>
              </a:solidFill>
            </a:endParaRPr>
          </a:p>
        </p:txBody>
      </p:sp>
      <p:sp>
        <p:nvSpPr>
          <p:cNvPr id="339" name="Google Shape;339;p61"/>
          <p:cNvSpPr txBox="1">
            <a:spLocks noGrp="1"/>
          </p:cNvSpPr>
          <p:nvPr>
            <p:ph type="subTitle" idx="1"/>
          </p:nvPr>
        </p:nvSpPr>
        <p:spPr>
          <a:xfrm>
            <a:off x="5438413" y="4145720"/>
            <a:ext cx="3342000" cy="1341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4888"/>
              </a:buClr>
              <a:buSzPts val="1400"/>
              <a:buFont typeface="Open Sans"/>
              <a:buNone/>
            </a:pPr>
            <a:endParaRPr sz="2200" b="0" i="0" u="none" strike="noStrike" cap="none">
              <a:solidFill>
                <a:srgbClr val="004888"/>
              </a:solidFill>
              <a:latin typeface="Open Sans"/>
              <a:ea typeface="Open Sans"/>
              <a:cs typeface="Open Sans"/>
              <a:sym typeface="Open Sans"/>
            </a:endParaRPr>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a:p>
            <a:pPr marL="0" marR="0" lvl="0" indent="0" algn="l" rtl="0">
              <a:lnSpc>
                <a:spcPct val="100000"/>
              </a:lnSpc>
              <a:spcBef>
                <a:spcPts val="600"/>
              </a:spcBef>
              <a:spcAft>
                <a:spcPts val="0"/>
              </a:spcAft>
              <a:buClr>
                <a:srgbClr val="004888"/>
              </a:buClr>
              <a:buSzPts val="1400"/>
              <a:buFont typeface="Open Sans"/>
              <a:buNone/>
            </a:pPr>
            <a:endParaRPr sz="2200"/>
          </a:p>
        </p:txBody>
      </p:sp>
      <p:pic>
        <p:nvPicPr>
          <p:cNvPr id="340" name="Google Shape;340;p61"/>
          <p:cNvPicPr preferRelativeResize="0"/>
          <p:nvPr/>
        </p:nvPicPr>
        <p:blipFill rotWithShape="1">
          <a:blip r:embed="rId3">
            <a:alphaModFix/>
          </a:blip>
          <a:srcRect l="20654" t="8814" r="24412" b="10246"/>
          <a:stretch/>
        </p:blipFill>
        <p:spPr>
          <a:xfrm>
            <a:off x="1091825" y="4219575"/>
            <a:ext cx="1228299" cy="983625"/>
          </a:xfrm>
          <a:prstGeom prst="rect">
            <a:avLst/>
          </a:prstGeom>
          <a:noFill/>
          <a:ln>
            <a:noFill/>
          </a:ln>
          <a:effectLst>
            <a:outerShdw dist="19050" dir="5400000" algn="bl" rotWithShape="0">
              <a:srgbClr val="F6B26B">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457200" y="430633"/>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Q3 c</a:t>
            </a:r>
            <a:r>
              <a:rPr lang="en-GB" sz="2400" b="1" i="0" u="none" strike="noStrike" cap="none">
                <a:solidFill>
                  <a:srgbClr val="004888"/>
                </a:solidFill>
                <a:latin typeface="Open Sans"/>
                <a:ea typeface="Open Sans"/>
                <a:cs typeface="Open Sans"/>
                <a:sym typeface="Open Sans"/>
              </a:rPr>
              <a:t>ontact volumes comparison </a:t>
            </a:r>
            <a:r>
              <a:rPr lang="en-GB" sz="2400"/>
              <a:t>2016/17 to 2022/23</a:t>
            </a:r>
            <a:endParaRPr/>
          </a:p>
        </p:txBody>
      </p:sp>
      <p:pic>
        <p:nvPicPr>
          <p:cNvPr id="170" name="Google Shape;170;p35" title="Chart"/>
          <p:cNvPicPr preferRelativeResize="0"/>
          <p:nvPr/>
        </p:nvPicPr>
        <p:blipFill>
          <a:blip r:embed="rId3">
            <a:alphaModFix/>
          </a:blip>
          <a:stretch>
            <a:fillRect/>
          </a:stretch>
        </p:blipFill>
        <p:spPr>
          <a:xfrm>
            <a:off x="1265900" y="1130233"/>
            <a:ext cx="6512292" cy="4026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424250" y="295758"/>
            <a:ext cx="8229600" cy="952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Q3 contacts answered by channel</a:t>
            </a:r>
            <a:endParaRPr dirty="0"/>
          </a:p>
          <a:p>
            <a:pPr marL="0" lvl="0" indent="0" algn="l" rtl="0">
              <a:spcBef>
                <a:spcPts val="0"/>
              </a:spcBef>
              <a:spcAft>
                <a:spcPts val="0"/>
              </a:spcAft>
              <a:buNone/>
            </a:pPr>
            <a:endParaRPr dirty="0"/>
          </a:p>
        </p:txBody>
      </p:sp>
      <p:pic>
        <p:nvPicPr>
          <p:cNvPr id="176" name="Google Shape;176;p36" title="Chart"/>
          <p:cNvPicPr preferRelativeResize="0"/>
          <p:nvPr/>
        </p:nvPicPr>
        <p:blipFill>
          <a:blip r:embed="rId3">
            <a:alphaModFix/>
          </a:blip>
          <a:stretch>
            <a:fillRect/>
          </a:stretch>
        </p:blipFill>
        <p:spPr>
          <a:xfrm>
            <a:off x="1206788" y="1047008"/>
            <a:ext cx="6730419" cy="41616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8"/>
          <p:cNvSpPr txBox="1">
            <a:spLocks noGrp="1"/>
          </p:cNvSpPr>
          <p:nvPr>
            <p:ph type="title"/>
          </p:nvPr>
        </p:nvSpPr>
        <p:spPr>
          <a:xfrm>
            <a:off x="457200" y="303133"/>
            <a:ext cx="8229600" cy="9528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4888"/>
              </a:buClr>
              <a:buSzPts val="1400"/>
              <a:buFont typeface="Open Sans"/>
              <a:buNone/>
            </a:pPr>
            <a:r>
              <a:rPr lang="en-GB" sz="2400"/>
              <a:t>Recorded information on the IVR</a:t>
            </a:r>
            <a:endParaRPr sz="2400" b="1" i="0" u="none" strike="noStrike" cap="none">
              <a:solidFill>
                <a:srgbClr val="004888"/>
              </a:solidFill>
              <a:latin typeface="Open Sans"/>
              <a:ea typeface="Open Sans"/>
              <a:cs typeface="Open Sans"/>
              <a:sym typeface="Open Sans"/>
            </a:endParaRPr>
          </a:p>
        </p:txBody>
      </p:sp>
      <p:graphicFrame>
        <p:nvGraphicFramePr>
          <p:cNvPr id="188" name="Google Shape;188;p38"/>
          <p:cNvGraphicFramePr/>
          <p:nvPr/>
        </p:nvGraphicFramePr>
        <p:xfrm>
          <a:off x="1009100" y="1255925"/>
          <a:ext cx="6879725" cy="2318500"/>
        </p:xfrm>
        <a:graphic>
          <a:graphicData uri="http://schemas.openxmlformats.org/drawingml/2006/table">
            <a:tbl>
              <a:tblPr>
                <a:noFill/>
                <a:tableStyleId>{3E5417A5-5B6A-4E7B-AC8F-24903055C6C9}</a:tableStyleId>
              </a:tblPr>
              <a:tblGrid>
                <a:gridCol w="1075375">
                  <a:extLst>
                    <a:ext uri="{9D8B030D-6E8A-4147-A177-3AD203B41FA5}">
                      <a16:colId xmlns:a16="http://schemas.microsoft.com/office/drawing/2014/main" val="20000"/>
                    </a:ext>
                  </a:extLst>
                </a:gridCol>
                <a:gridCol w="1710700">
                  <a:extLst>
                    <a:ext uri="{9D8B030D-6E8A-4147-A177-3AD203B41FA5}">
                      <a16:colId xmlns:a16="http://schemas.microsoft.com/office/drawing/2014/main" val="20001"/>
                    </a:ext>
                  </a:extLst>
                </a:gridCol>
                <a:gridCol w="2022150">
                  <a:extLst>
                    <a:ext uri="{9D8B030D-6E8A-4147-A177-3AD203B41FA5}">
                      <a16:colId xmlns:a16="http://schemas.microsoft.com/office/drawing/2014/main" val="20002"/>
                    </a:ext>
                  </a:extLst>
                </a:gridCol>
                <a:gridCol w="2071500">
                  <a:extLst>
                    <a:ext uri="{9D8B030D-6E8A-4147-A177-3AD203B41FA5}">
                      <a16:colId xmlns:a16="http://schemas.microsoft.com/office/drawing/2014/main" val="20003"/>
                    </a:ext>
                  </a:extLst>
                </a:gridCol>
              </a:tblGrid>
              <a:tr h="767575">
                <a:tc>
                  <a:txBody>
                    <a:bodyPr/>
                    <a:lstStyle/>
                    <a:p>
                      <a:pPr marL="0" marR="0" lvl="0" indent="0" algn="ctr" rtl="0">
                        <a:lnSpc>
                          <a:spcPct val="100000"/>
                        </a:lnSpc>
                        <a:spcBef>
                          <a:spcPts val="0"/>
                        </a:spcBef>
                        <a:spcAft>
                          <a:spcPts val="0"/>
                        </a:spcAft>
                        <a:buClr>
                          <a:srgbClr val="000000"/>
                        </a:buClr>
                        <a:buSzPts val="1400"/>
                        <a:buFont typeface="Arial"/>
                        <a:buNone/>
                      </a:pPr>
                      <a:endParaRPr u="none" strike="noStrike" cap="none">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4888"/>
                      </a:solidFill>
                      <a:prstDash val="solid"/>
                      <a:round/>
                      <a:headEnd type="none" w="sm" len="sm"/>
                      <a:tailEnd type="none" w="sm" len="sm"/>
                    </a:lnB>
                    <a:solidFill>
                      <a:srgbClr val="00488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b="1" u="none" strike="noStrike" cap="none">
                          <a:solidFill>
                            <a:srgbClr val="FFFFFF"/>
                          </a:solidFill>
                          <a:latin typeface="Open Sans"/>
                          <a:ea typeface="Open Sans"/>
                          <a:cs typeface="Open Sans"/>
                          <a:sym typeface="Open Sans"/>
                        </a:rPr>
                        <a:t>Priority calls</a:t>
                      </a:r>
                      <a:endParaRPr b="1" u="none" strike="noStrike" cap="none">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4888"/>
                      </a:solidFill>
                      <a:prstDash val="solid"/>
                      <a:round/>
                      <a:headEnd type="none" w="sm" len="sm"/>
                      <a:tailEnd type="none" w="sm" len="sm"/>
                    </a:lnB>
                    <a:solidFill>
                      <a:srgbClr val="004888"/>
                    </a:solidFill>
                  </a:tcPr>
                </a:tc>
                <a:tc>
                  <a:txBody>
                    <a:bodyPr/>
                    <a:lstStyle/>
                    <a:p>
                      <a:pPr marL="0" marR="0" lvl="0" indent="0" algn="ctr" rtl="0">
                        <a:lnSpc>
                          <a:spcPct val="100000"/>
                        </a:lnSpc>
                        <a:spcBef>
                          <a:spcPts val="0"/>
                        </a:spcBef>
                        <a:spcAft>
                          <a:spcPts val="0"/>
                        </a:spcAft>
                        <a:buNone/>
                      </a:pPr>
                      <a:r>
                        <a:rPr lang="en-GB" b="1">
                          <a:solidFill>
                            <a:srgbClr val="FFFFFF"/>
                          </a:solidFill>
                          <a:latin typeface="Open Sans"/>
                          <a:ea typeface="Open Sans"/>
                          <a:cs typeface="Open Sans"/>
                          <a:sym typeface="Open Sans"/>
                        </a:rPr>
                        <a:t>Price cap information</a:t>
                      </a:r>
                      <a:endParaRPr b="1">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4888"/>
                      </a:solidFill>
                      <a:prstDash val="solid"/>
                      <a:round/>
                      <a:headEnd type="none" w="sm" len="sm"/>
                      <a:tailEnd type="none" w="sm" len="sm"/>
                    </a:lnB>
                    <a:solidFill>
                      <a:srgbClr val="004888"/>
                    </a:solidFill>
                  </a:tcPr>
                </a:tc>
                <a:tc>
                  <a:txBody>
                    <a:bodyPr/>
                    <a:lstStyle/>
                    <a:p>
                      <a:pPr marL="0" marR="0" lvl="0" indent="0" algn="ctr" rtl="0">
                        <a:lnSpc>
                          <a:spcPct val="100000"/>
                        </a:lnSpc>
                        <a:spcBef>
                          <a:spcPts val="0"/>
                        </a:spcBef>
                        <a:spcAft>
                          <a:spcPts val="0"/>
                        </a:spcAft>
                        <a:buNone/>
                      </a:pPr>
                      <a:r>
                        <a:rPr lang="en-GB" b="1">
                          <a:solidFill>
                            <a:srgbClr val="FFFFFF"/>
                          </a:solidFill>
                          <a:latin typeface="Open Sans"/>
                          <a:ea typeface="Open Sans"/>
                          <a:cs typeface="Open Sans"/>
                          <a:sym typeface="Open Sans"/>
                        </a:rPr>
                        <a:t>Energy hints and tips</a:t>
                      </a:r>
                      <a:endParaRPr b="1" u="none" strike="noStrike" cap="none">
                        <a:solidFill>
                          <a:srgbClr val="FFFFFF"/>
                        </a:solidFill>
                        <a:latin typeface="Open Sans"/>
                        <a:ea typeface="Open Sans"/>
                        <a:cs typeface="Open Sans"/>
                        <a:sym typeface="Open Sans"/>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4888"/>
                      </a:solidFill>
                      <a:prstDash val="solid"/>
                      <a:round/>
                      <a:headEnd type="none" w="sm" len="sm"/>
                      <a:tailEnd type="none" w="sm" len="sm"/>
                    </a:lnB>
                    <a:solidFill>
                      <a:srgbClr val="004888"/>
                    </a:solidFill>
                  </a:tcPr>
                </a:tc>
                <a:extLst>
                  <a:ext uri="{0D108BD9-81ED-4DB2-BD59-A6C34878D82A}">
                    <a16:rowId xmlns:a16="http://schemas.microsoft.com/office/drawing/2014/main" val="10000"/>
                  </a:ext>
                </a:extLst>
              </a:tr>
              <a:tr h="516975">
                <a:tc>
                  <a:txBody>
                    <a:bodyPr/>
                    <a:lstStyle/>
                    <a:p>
                      <a:pPr marL="0" marR="0" lvl="0" indent="0" algn="ctr" rtl="0">
                        <a:lnSpc>
                          <a:spcPct val="100000"/>
                        </a:lnSpc>
                        <a:spcBef>
                          <a:spcPts val="0"/>
                        </a:spcBef>
                        <a:spcAft>
                          <a:spcPts val="0"/>
                        </a:spcAft>
                        <a:buNone/>
                      </a:pPr>
                      <a:r>
                        <a:rPr lang="en-GB">
                          <a:solidFill>
                            <a:srgbClr val="004B88"/>
                          </a:solidFill>
                          <a:latin typeface="Open Sans"/>
                          <a:ea typeface="Open Sans"/>
                          <a:cs typeface="Open Sans"/>
                          <a:sym typeface="Open Sans"/>
                        </a:rPr>
                        <a:t>Oct 22</a:t>
                      </a:r>
                      <a:endParaRPr>
                        <a:solidFill>
                          <a:srgbClr val="004B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a:solidFill>
                            <a:srgbClr val="004B88"/>
                          </a:solidFill>
                          <a:latin typeface="Open Sans"/>
                          <a:ea typeface="Open Sans"/>
                          <a:cs typeface="Open Sans"/>
                          <a:sym typeface="Open Sans"/>
                        </a:rPr>
                        <a:t>3,719</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ctr" rtl="0">
                        <a:spcBef>
                          <a:spcPts val="0"/>
                        </a:spcBef>
                        <a:spcAft>
                          <a:spcPts val="0"/>
                        </a:spcAft>
                        <a:buNone/>
                      </a:pPr>
                      <a:r>
                        <a:rPr lang="en-GB">
                          <a:solidFill>
                            <a:srgbClr val="004B88"/>
                          </a:solidFill>
                          <a:latin typeface="Open Sans"/>
                          <a:ea typeface="Open Sans"/>
                          <a:cs typeface="Open Sans"/>
                          <a:sym typeface="Open Sans"/>
                        </a:rPr>
                        <a:t>3,796</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solidFill>
                            <a:srgbClr val="004B88"/>
                          </a:solidFill>
                          <a:latin typeface="Open Sans"/>
                          <a:ea typeface="Open Sans"/>
                          <a:cs typeface="Open Sans"/>
                          <a:sym typeface="Open Sans"/>
                        </a:rPr>
                        <a:t>2,193</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extLst>
                  <a:ext uri="{0D108BD9-81ED-4DB2-BD59-A6C34878D82A}">
                    <a16:rowId xmlns:a16="http://schemas.microsoft.com/office/drawing/2014/main" val="10001"/>
                  </a:ext>
                </a:extLst>
              </a:tr>
              <a:tr h="516975">
                <a:tc>
                  <a:txBody>
                    <a:bodyPr/>
                    <a:lstStyle/>
                    <a:p>
                      <a:pPr marL="0" marR="0" lvl="0" indent="0" algn="ctr" rtl="0">
                        <a:lnSpc>
                          <a:spcPct val="100000"/>
                        </a:lnSpc>
                        <a:spcBef>
                          <a:spcPts val="0"/>
                        </a:spcBef>
                        <a:spcAft>
                          <a:spcPts val="0"/>
                        </a:spcAft>
                        <a:buNone/>
                      </a:pPr>
                      <a:r>
                        <a:rPr lang="en-GB">
                          <a:solidFill>
                            <a:srgbClr val="004B88"/>
                          </a:solidFill>
                          <a:latin typeface="Open Sans"/>
                          <a:ea typeface="Open Sans"/>
                          <a:cs typeface="Open Sans"/>
                          <a:sym typeface="Open Sans"/>
                        </a:rPr>
                        <a:t>Nov 22</a:t>
                      </a:r>
                      <a:endParaRPr>
                        <a:solidFill>
                          <a:srgbClr val="004B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a:solidFill>
                            <a:srgbClr val="004B88"/>
                          </a:solidFill>
                          <a:latin typeface="Open Sans"/>
                          <a:ea typeface="Open Sans"/>
                          <a:cs typeface="Open Sans"/>
                          <a:sym typeface="Open Sans"/>
                        </a:rPr>
                        <a:t>4,179</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a:solidFill>
                            <a:srgbClr val="004B88"/>
                          </a:solidFill>
                          <a:latin typeface="Open Sans"/>
                          <a:ea typeface="Open Sans"/>
                          <a:cs typeface="Open Sans"/>
                          <a:sym typeface="Open Sans"/>
                        </a:rPr>
                        <a:t>2,715</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GB">
                          <a:solidFill>
                            <a:srgbClr val="004B88"/>
                          </a:solidFill>
                          <a:latin typeface="Open Sans"/>
                          <a:ea typeface="Open Sans"/>
                          <a:cs typeface="Open Sans"/>
                          <a:sym typeface="Open Sans"/>
                        </a:rPr>
                        <a:t>1,840</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extLst>
                  <a:ext uri="{0D108BD9-81ED-4DB2-BD59-A6C34878D82A}">
                    <a16:rowId xmlns:a16="http://schemas.microsoft.com/office/drawing/2014/main" val="10002"/>
                  </a:ext>
                </a:extLst>
              </a:tr>
              <a:tr h="516975">
                <a:tc>
                  <a:txBody>
                    <a:bodyPr/>
                    <a:lstStyle/>
                    <a:p>
                      <a:pPr marL="0" marR="0" lvl="0" indent="0" algn="ctr" rtl="0">
                        <a:lnSpc>
                          <a:spcPct val="100000"/>
                        </a:lnSpc>
                        <a:spcBef>
                          <a:spcPts val="0"/>
                        </a:spcBef>
                        <a:spcAft>
                          <a:spcPts val="0"/>
                        </a:spcAft>
                        <a:buNone/>
                      </a:pPr>
                      <a:r>
                        <a:rPr lang="en-GB">
                          <a:solidFill>
                            <a:srgbClr val="004B88"/>
                          </a:solidFill>
                          <a:latin typeface="Open Sans"/>
                          <a:ea typeface="Open Sans"/>
                          <a:cs typeface="Open Sans"/>
                          <a:sym typeface="Open Sans"/>
                        </a:rPr>
                        <a:t>Dec 22</a:t>
                      </a:r>
                      <a:endParaRPr>
                        <a:solidFill>
                          <a:srgbClr val="004B88"/>
                        </a:solidFill>
                        <a:latin typeface="Open Sans"/>
                        <a:ea typeface="Open Sans"/>
                        <a:cs typeface="Open Sans"/>
                        <a:sym typeface="Open Sans"/>
                      </a:endParaRPr>
                    </a:p>
                  </a:txBody>
                  <a:tcPr marL="91425" marR="91425" marT="91425" marB="91425">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a:solidFill>
                            <a:srgbClr val="004B88"/>
                          </a:solidFill>
                          <a:latin typeface="Open Sans"/>
                          <a:ea typeface="Open Sans"/>
                          <a:cs typeface="Open Sans"/>
                          <a:sym typeface="Open Sans"/>
                        </a:rPr>
                        <a:t>6,646</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a:solidFill>
                            <a:srgbClr val="004B88"/>
                          </a:solidFill>
                          <a:latin typeface="Open Sans"/>
                          <a:ea typeface="Open Sans"/>
                          <a:cs typeface="Open Sans"/>
                          <a:sym typeface="Open Sans"/>
                        </a:rPr>
                        <a:t>2,662</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100"/>
                        <a:buFont typeface="Arial"/>
                        <a:buNone/>
                      </a:pPr>
                      <a:r>
                        <a:rPr lang="en-GB">
                          <a:solidFill>
                            <a:srgbClr val="004B88"/>
                          </a:solidFill>
                          <a:latin typeface="Open Sans"/>
                          <a:ea typeface="Open Sans"/>
                          <a:cs typeface="Open Sans"/>
                          <a:sym typeface="Open Sans"/>
                        </a:rPr>
                        <a:t>2,200</a:t>
                      </a:r>
                      <a:endParaRPr>
                        <a:solidFill>
                          <a:srgbClr val="004B88"/>
                        </a:solidFill>
                        <a:latin typeface="Open Sans"/>
                        <a:ea typeface="Open Sans"/>
                        <a:cs typeface="Open Sans"/>
                        <a:sym typeface="Open Sans"/>
                      </a:endParaRPr>
                    </a:p>
                  </a:txBody>
                  <a:tcPr marL="28575" marR="28575" marT="19050" marB="19050" anchor="ctr">
                    <a:lnL w="9525" cap="flat" cmpd="sng">
                      <a:solidFill>
                        <a:srgbClr val="004888"/>
                      </a:solidFill>
                      <a:prstDash val="solid"/>
                      <a:round/>
                      <a:headEnd type="none" w="sm" len="sm"/>
                      <a:tailEnd type="none" w="sm" len="sm"/>
                    </a:lnL>
                    <a:lnR w="9525" cap="flat" cmpd="sng">
                      <a:solidFill>
                        <a:srgbClr val="004888"/>
                      </a:solidFill>
                      <a:prstDash val="solid"/>
                      <a:round/>
                      <a:headEnd type="none" w="sm" len="sm"/>
                      <a:tailEnd type="none" w="sm" len="sm"/>
                    </a:lnR>
                    <a:lnT w="9525" cap="flat" cmpd="sng">
                      <a:solidFill>
                        <a:srgbClr val="004888"/>
                      </a:solidFill>
                      <a:prstDash val="solid"/>
                      <a:round/>
                      <a:headEnd type="none" w="sm" len="sm"/>
                      <a:tailEnd type="none" w="sm" len="sm"/>
                    </a:lnT>
                    <a:lnB w="9525" cap="flat" cmpd="sng">
                      <a:solidFill>
                        <a:srgbClr val="004888"/>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CAS powerpoint template May 2018">
  <a:themeElements>
    <a:clrScheme name="Citizens Advice colour theme">
      <a:dk1>
        <a:srgbClr val="4A4A49"/>
      </a:dk1>
      <a:lt1>
        <a:sysClr val="window" lastClr="FFFFFF"/>
      </a:lt1>
      <a:dk2>
        <a:srgbClr val="44546A"/>
      </a:dk2>
      <a:lt2>
        <a:srgbClr val="E7E6E6"/>
      </a:lt2>
      <a:accent1>
        <a:srgbClr val="0052A1"/>
      </a:accent1>
      <a:accent2>
        <a:srgbClr val="00A5C2"/>
      </a:accent2>
      <a:accent3>
        <a:srgbClr val="008697"/>
      </a:accent3>
      <a:accent4>
        <a:srgbClr val="FFC000"/>
      </a:accent4>
      <a:accent5>
        <a:srgbClr val="5B9BD5"/>
      </a:accent5>
      <a:accent6>
        <a:srgbClr val="70AD47"/>
      </a:accent6>
      <a:hlink>
        <a:srgbClr val="0563C1"/>
      </a:hlink>
      <a:folHlink>
        <a:srgbClr val="954F72"/>
      </a:folHlink>
    </a:clrScheme>
    <a:fontScheme name="Citizens Advice font them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_PowerPoint template.potx" id="{4AFAD547-9FFC-4E3E-A5BF-668772B78632}" vid="{038054CA-DAB7-4046-AD06-7563F757B69B}"/>
    </a:ext>
  </a:extLst>
</a:theme>
</file>

<file path=ppt/theme/theme5.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itizens Advice colour theme">
    <a:dk1>
      <a:srgbClr val="4A4A49"/>
    </a:dk1>
    <a:lt1>
      <a:sysClr val="window" lastClr="FFFFFF"/>
    </a:lt1>
    <a:dk2>
      <a:srgbClr val="44546A"/>
    </a:dk2>
    <a:lt2>
      <a:srgbClr val="E7E6E6"/>
    </a:lt2>
    <a:accent1>
      <a:srgbClr val="0052A1"/>
    </a:accent1>
    <a:accent2>
      <a:srgbClr val="00A5C2"/>
    </a:accent2>
    <a:accent3>
      <a:srgbClr val="008697"/>
    </a:accent3>
    <a:accent4>
      <a:srgbClr val="FFC000"/>
    </a:accent4>
    <a:accent5>
      <a:srgbClr val="5B9BD5"/>
    </a:accent5>
    <a:accent6>
      <a:srgbClr val="70AD47"/>
    </a:accent6>
    <a:hlink>
      <a:srgbClr val="0563C1"/>
    </a:hlink>
    <a:folHlink>
      <a:srgbClr val="954F72"/>
    </a:folHlink>
  </a:clrScheme>
  <a:fontScheme name="Citizens Advice font them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992</TotalTime>
  <Words>4051</Words>
  <Application>Microsoft Office PowerPoint</Application>
  <PresentationFormat>On-screen Show (16:10)</PresentationFormat>
  <Paragraphs>692</Paragraphs>
  <Slides>69</Slides>
  <Notes>51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69</vt:i4>
      </vt:variant>
    </vt:vector>
  </HeadingPairs>
  <TitlesOfParts>
    <vt:vector size="80" baseType="lpstr">
      <vt:lpstr>Arial</vt:lpstr>
      <vt:lpstr>Calibri</vt:lpstr>
      <vt:lpstr>Open Sans</vt:lpstr>
      <vt:lpstr>Calibri Light</vt:lpstr>
      <vt:lpstr>Wingdings</vt:lpstr>
      <vt:lpstr>Tahoma</vt:lpstr>
      <vt:lpstr>Simple Light</vt:lpstr>
      <vt:lpstr>simple-light</vt:lpstr>
      <vt:lpstr>Office Theme</vt:lpstr>
      <vt:lpstr>1_CAS powerpoint template May 2018</vt:lpstr>
      <vt:lpstr>1_Office Theme</vt:lpstr>
      <vt:lpstr>Domestic Supplier Liaison   February 2023 </vt:lpstr>
      <vt:lpstr>Agenda</vt:lpstr>
      <vt:lpstr>Actions </vt:lpstr>
      <vt:lpstr>Consumer service update, quarter three 2022/23 </vt:lpstr>
      <vt:lpstr>Performance and Operations Q3</vt:lpstr>
      <vt:lpstr>Contact volumes comparison 2016/17 to 2022/23 </vt:lpstr>
      <vt:lpstr>Q3 contact volumes comparison 2016/17 to 2022/23</vt:lpstr>
      <vt:lpstr>Q3 contacts answered by channel </vt:lpstr>
      <vt:lpstr>Recorded information on the IVR</vt:lpstr>
      <vt:lpstr>Trends</vt:lpstr>
      <vt:lpstr>Q3 Trends split by nation </vt:lpstr>
      <vt:lpstr>Q3 new affordability codes</vt:lpstr>
      <vt:lpstr>Q3 new EBSS codes</vt:lpstr>
      <vt:lpstr>Q3 affordability trends</vt:lpstr>
      <vt:lpstr>Q3 new EBSS codes</vt:lpstr>
      <vt:lpstr>Google analytics - energy pages</vt:lpstr>
      <vt:lpstr>Signposted cases for Q3</vt:lpstr>
      <vt:lpstr>Referrals against volumes October 21 - December 22</vt:lpstr>
      <vt:lpstr>Referral proportions October 21 - December 2022  </vt:lpstr>
      <vt:lpstr>Looking ahead</vt:lpstr>
      <vt:lpstr>PowerPoint Presentation</vt:lpstr>
      <vt:lpstr>Advice Direct Scotland Operational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Help Unit Operational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 </vt:lpstr>
      <vt:lpstr>Supplier Spotlight  group discussion -  supplier referral process  and contingency</vt:lpstr>
      <vt:lpstr>Our process for company referrals</vt:lpstr>
      <vt:lpstr>Failed MCTs </vt:lpstr>
      <vt:lpstr>Call to action</vt:lpstr>
      <vt:lpstr>PowerPoint Presentation</vt:lpstr>
      <vt:lpstr>Citizens Advice energy  policy team update</vt:lpstr>
      <vt:lpstr>Energy Team Update</vt:lpstr>
      <vt:lpstr>PowerPoint Presentation</vt:lpstr>
      <vt:lpstr>Recent publications</vt:lpstr>
      <vt:lpstr>Recent Blogs Open for business? Too little, too soon: Energy Bills Discount Scheme puts thousands of small businesses at risk 3 Things you need to know about energy this #EnergySavingWeek It’s time to stop forcing people onto prepayment meters - here’s why What is a heat pump and why will you be hearing more about them in the future? Comparing how much electrical appliances cost to use What you need to know about the Energy Bills Support Scheme How can we help digitally disadvantaged people get the best out of the energy market? </vt:lpstr>
      <vt:lpstr>Consultation Responses We have responded to Ofgem’s DCC review, Ofgem’s consultation on strengthening financial resilience, and Ofgem’s consultation on extending the Market Stabilisation Charge (MSC) and the Ban on Acquisition Tariffs. We also responded to Ofgem’s consultation regarding the Last Resort Supply Payment claim minded-to position, Ofgem’s consultation on changes to how energy balancing costs are charged and to the Ofgem DSO Incentive Governance Document consultation.  We also responded to the BEIS consultation on the design of the ECO+ scheme (2023-2026), responded to UK Regulators Network (UKRN) guidance for regulators on the methodology for setting the cost of capital, and published the Citizens Advice Correspondence regarding the agreement between Bulb and Octopus.  See all our consultation responses here </vt:lpstr>
      <vt:lpstr>Energy Retail Markets Team: updates</vt:lpstr>
      <vt:lpstr>Net Zero Homes: updates</vt:lpstr>
      <vt:lpstr>Energy Networks &amp; Systems Team: updates</vt:lpstr>
      <vt:lpstr>AOB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Supplier Liaison   February 2023</dc:title>
  <dc:creator>Leanne Dullard</dc:creator>
  <cp:lastModifiedBy>Florrie Lightwing</cp:lastModifiedBy>
  <cp:revision>9</cp:revision>
  <dcterms:modified xsi:type="dcterms:W3CDTF">2023-02-22T14:36:48Z</dcterms:modified>
</cp:coreProperties>
</file>