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326" r:id="rId3"/>
    <p:sldId id="320" r:id="rId4"/>
    <p:sldId id="321" r:id="rId5"/>
    <p:sldId id="328" r:id="rId6"/>
    <p:sldId id="329" r:id="rId7"/>
    <p:sldId id="352" r:id="rId8"/>
    <p:sldId id="365" r:id="rId9"/>
    <p:sldId id="332" r:id="rId10"/>
    <p:sldId id="353" r:id="rId11"/>
    <p:sldId id="367" r:id="rId12"/>
    <p:sldId id="368" r:id="rId13"/>
    <p:sldId id="369" r:id="rId14"/>
    <p:sldId id="361" r:id="rId15"/>
    <p:sldId id="370" r:id="rId16"/>
  </p:sldIdLst>
  <p:sldSz cx="9144000" cy="6858000" type="screen4x3"/>
  <p:notesSz cx="6797675" cy="9926638"/>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A76F9A7-123A-4D6B-B26A-035F410B49A0}">
          <p14:sldIdLst>
            <p14:sldId id="256"/>
            <p14:sldId id="326"/>
            <p14:sldId id="320"/>
            <p14:sldId id="321"/>
            <p14:sldId id="328"/>
            <p14:sldId id="329"/>
            <p14:sldId id="352"/>
            <p14:sldId id="365"/>
            <p14:sldId id="332"/>
            <p14:sldId id="353"/>
            <p14:sldId id="367"/>
            <p14:sldId id="368"/>
            <p14:sldId id="369"/>
            <p14:sldId id="361"/>
            <p14:sldId id="370"/>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6">
          <p15:clr>
            <a:srgbClr val="000000"/>
          </p15:clr>
        </p15:guide>
        <p15:guide id="2" pos="214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922155-E99F-463C-903C-F6F8F8038A84}">
  <a:tblStyle styleId="{38922155-E99F-463C-903C-F6F8F8038A84}"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8" autoAdjust="0"/>
    <p:restoredTop sz="90586" autoAdjust="0"/>
  </p:normalViewPr>
  <p:slideViewPr>
    <p:cSldViewPr snapToGrid="0">
      <p:cViewPr varScale="1">
        <p:scale>
          <a:sx n="61" d="100"/>
          <a:sy n="61" d="100"/>
        </p:scale>
        <p:origin x="1536"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Domestic casework volumes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lineChart>
        <c:grouping val="standard"/>
        <c:varyColors val="0"/>
        <c:ser>
          <c:idx val="0"/>
          <c:order val="0"/>
          <c:tx>
            <c:strRef>
              <c:f>Sheet2!$C$3</c:f>
              <c:strCache>
                <c:ptCount val="1"/>
                <c:pt idx="0">
                  <c:v>Complaint</c:v>
                </c:pt>
              </c:strCache>
            </c:strRef>
          </c:tx>
          <c:spPr>
            <a:ln w="28575" cap="rnd">
              <a:solidFill>
                <a:schemeClr val="accent1"/>
              </a:solidFill>
              <a:round/>
            </a:ln>
            <a:effectLst/>
          </c:spPr>
          <c:marker>
            <c:symbol val="none"/>
          </c:marker>
          <c:cat>
            <c:strRef>
              <c:f>Sheet2!$D$2:$P$2</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Sheet2!$D$3:$P$3</c:f>
              <c:numCache>
                <c:formatCode>#,##0</c:formatCode>
                <c:ptCount val="13"/>
                <c:pt idx="0">
                  <c:v>769</c:v>
                </c:pt>
                <c:pt idx="1">
                  <c:v>555</c:v>
                </c:pt>
                <c:pt idx="2">
                  <c:v>817</c:v>
                </c:pt>
                <c:pt idx="3">
                  <c:v>839</c:v>
                </c:pt>
                <c:pt idx="4">
                  <c:v>618</c:v>
                </c:pt>
                <c:pt idx="5">
                  <c:v>952</c:v>
                </c:pt>
                <c:pt idx="6">
                  <c:v>1119</c:v>
                </c:pt>
                <c:pt idx="7">
                  <c:v>969</c:v>
                </c:pt>
                <c:pt idx="8">
                  <c:v>985</c:v>
                </c:pt>
                <c:pt idx="9">
                  <c:v>1039</c:v>
                </c:pt>
                <c:pt idx="10">
                  <c:v>990</c:v>
                </c:pt>
                <c:pt idx="11">
                  <c:v>998</c:v>
                </c:pt>
                <c:pt idx="12">
                  <c:v>1026</c:v>
                </c:pt>
              </c:numCache>
            </c:numRef>
          </c:val>
          <c:smooth val="0"/>
          <c:extLst>
            <c:ext xmlns:c16="http://schemas.microsoft.com/office/drawing/2014/chart" uri="{C3380CC4-5D6E-409C-BE32-E72D297353CC}">
              <c16:uniqueId val="{00000000-FD09-4126-821C-3E407547C046}"/>
            </c:ext>
          </c:extLst>
        </c:ser>
        <c:ser>
          <c:idx val="1"/>
          <c:order val="1"/>
          <c:tx>
            <c:strRef>
              <c:f>Sheet2!$C$4</c:f>
              <c:strCache>
                <c:ptCount val="1"/>
                <c:pt idx="0">
                  <c:v>Enquiry</c:v>
                </c:pt>
              </c:strCache>
            </c:strRef>
          </c:tx>
          <c:spPr>
            <a:ln w="28575" cap="rnd">
              <a:solidFill>
                <a:schemeClr val="accent2"/>
              </a:solidFill>
              <a:round/>
            </a:ln>
            <a:effectLst/>
          </c:spPr>
          <c:marker>
            <c:symbol val="none"/>
          </c:marker>
          <c:cat>
            <c:strRef>
              <c:f>Sheet2!$D$2:$P$2</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Sheet2!$D$4:$P$4</c:f>
              <c:numCache>
                <c:formatCode>#,##0</c:formatCode>
                <c:ptCount val="13"/>
                <c:pt idx="0">
                  <c:v>131</c:v>
                </c:pt>
                <c:pt idx="1">
                  <c:v>93</c:v>
                </c:pt>
                <c:pt idx="2">
                  <c:v>143</c:v>
                </c:pt>
                <c:pt idx="3">
                  <c:v>187</c:v>
                </c:pt>
                <c:pt idx="4">
                  <c:v>112</c:v>
                </c:pt>
                <c:pt idx="5">
                  <c:v>141</c:v>
                </c:pt>
                <c:pt idx="6">
                  <c:v>204</c:v>
                </c:pt>
                <c:pt idx="7">
                  <c:v>200</c:v>
                </c:pt>
                <c:pt idx="8">
                  <c:v>173</c:v>
                </c:pt>
                <c:pt idx="9">
                  <c:v>230</c:v>
                </c:pt>
                <c:pt idx="10">
                  <c:v>198</c:v>
                </c:pt>
                <c:pt idx="11">
                  <c:v>194</c:v>
                </c:pt>
                <c:pt idx="12">
                  <c:v>161</c:v>
                </c:pt>
              </c:numCache>
            </c:numRef>
          </c:val>
          <c:smooth val="0"/>
          <c:extLst>
            <c:ext xmlns:c16="http://schemas.microsoft.com/office/drawing/2014/chart" uri="{C3380CC4-5D6E-409C-BE32-E72D297353CC}">
              <c16:uniqueId val="{00000001-FD09-4126-821C-3E407547C046}"/>
            </c:ext>
          </c:extLst>
        </c:ser>
        <c:ser>
          <c:idx val="2"/>
          <c:order val="2"/>
          <c:tx>
            <c:strRef>
              <c:f>Sheet2!$C$5</c:f>
              <c:strCache>
                <c:ptCount val="1"/>
                <c:pt idx="0">
                  <c:v>Ask the Adviser</c:v>
                </c:pt>
              </c:strCache>
            </c:strRef>
          </c:tx>
          <c:spPr>
            <a:ln w="28575" cap="rnd">
              <a:solidFill>
                <a:srgbClr val="00B050"/>
              </a:solidFill>
              <a:round/>
            </a:ln>
            <a:effectLst/>
          </c:spPr>
          <c:marker>
            <c:symbol val="none"/>
          </c:marker>
          <c:cat>
            <c:strRef>
              <c:f>Sheet2!$D$2:$P$2</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Sheet2!$D$5:$P$5</c:f>
              <c:numCache>
                <c:formatCode>#,##0</c:formatCode>
                <c:ptCount val="13"/>
                <c:pt idx="0">
                  <c:v>16</c:v>
                </c:pt>
                <c:pt idx="1">
                  <c:v>95</c:v>
                </c:pt>
                <c:pt idx="2">
                  <c:v>136</c:v>
                </c:pt>
                <c:pt idx="3">
                  <c:v>121</c:v>
                </c:pt>
                <c:pt idx="4">
                  <c:v>64</c:v>
                </c:pt>
                <c:pt idx="5">
                  <c:v>93</c:v>
                </c:pt>
                <c:pt idx="6">
                  <c:v>99</c:v>
                </c:pt>
                <c:pt idx="7">
                  <c:v>110</c:v>
                </c:pt>
                <c:pt idx="8">
                  <c:v>129</c:v>
                </c:pt>
                <c:pt idx="9">
                  <c:v>119</c:v>
                </c:pt>
                <c:pt idx="10">
                  <c:v>139</c:v>
                </c:pt>
                <c:pt idx="11">
                  <c:v>98</c:v>
                </c:pt>
                <c:pt idx="12">
                  <c:v>88</c:v>
                </c:pt>
              </c:numCache>
            </c:numRef>
          </c:val>
          <c:smooth val="0"/>
          <c:extLst>
            <c:ext xmlns:c16="http://schemas.microsoft.com/office/drawing/2014/chart" uri="{C3380CC4-5D6E-409C-BE32-E72D297353CC}">
              <c16:uniqueId val="{00000002-FD09-4126-821C-3E407547C046}"/>
            </c:ext>
          </c:extLst>
        </c:ser>
        <c:ser>
          <c:idx val="3"/>
          <c:order val="3"/>
          <c:tx>
            <c:strRef>
              <c:f>Sheet2!$C$6</c:f>
              <c:strCache>
                <c:ptCount val="1"/>
                <c:pt idx="0">
                  <c:v>Total</c:v>
                </c:pt>
              </c:strCache>
            </c:strRef>
          </c:tx>
          <c:spPr>
            <a:ln w="28575" cap="rnd">
              <a:solidFill>
                <a:schemeClr val="accent4"/>
              </a:solidFill>
              <a:prstDash val="sysDash"/>
              <a:round/>
            </a:ln>
            <a:effectLst/>
          </c:spPr>
          <c:marker>
            <c:symbol val="none"/>
          </c:marker>
          <c:trendline>
            <c:spPr>
              <a:ln w="19050" cap="rnd">
                <a:solidFill>
                  <a:schemeClr val="accent4"/>
                </a:solidFill>
                <a:prstDash val="sysDot"/>
              </a:ln>
              <a:effectLst/>
            </c:spPr>
            <c:trendlineType val="linear"/>
            <c:dispRSqr val="0"/>
            <c:dispEq val="0"/>
          </c:trendline>
          <c:cat>
            <c:strRef>
              <c:f>Sheet2!$D$2:$P$2</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Sheet2!$D$6:$P$6</c:f>
              <c:numCache>
                <c:formatCode>#,##0</c:formatCode>
                <c:ptCount val="13"/>
                <c:pt idx="0">
                  <c:v>916</c:v>
                </c:pt>
                <c:pt idx="1">
                  <c:v>743</c:v>
                </c:pt>
                <c:pt idx="2">
                  <c:v>1096</c:v>
                </c:pt>
                <c:pt idx="3">
                  <c:v>1147</c:v>
                </c:pt>
                <c:pt idx="4">
                  <c:v>794</c:v>
                </c:pt>
                <c:pt idx="5">
                  <c:v>1186</c:v>
                </c:pt>
                <c:pt idx="6">
                  <c:v>1422</c:v>
                </c:pt>
                <c:pt idx="7">
                  <c:v>1279</c:v>
                </c:pt>
                <c:pt idx="8">
                  <c:v>1287</c:v>
                </c:pt>
                <c:pt idx="9">
                  <c:v>1388</c:v>
                </c:pt>
                <c:pt idx="10">
                  <c:v>1327</c:v>
                </c:pt>
                <c:pt idx="11">
                  <c:v>1290</c:v>
                </c:pt>
                <c:pt idx="12">
                  <c:v>1275</c:v>
                </c:pt>
              </c:numCache>
            </c:numRef>
          </c:val>
          <c:smooth val="0"/>
          <c:extLst>
            <c:ext xmlns:c16="http://schemas.microsoft.com/office/drawing/2014/chart" uri="{C3380CC4-5D6E-409C-BE32-E72D297353CC}">
              <c16:uniqueId val="{00000004-FD09-4126-821C-3E407547C046}"/>
            </c:ext>
          </c:extLst>
        </c:ser>
        <c:dLbls>
          <c:showLegendKey val="0"/>
          <c:showVal val="0"/>
          <c:showCatName val="0"/>
          <c:showSerName val="0"/>
          <c:showPercent val="0"/>
          <c:showBubbleSize val="0"/>
        </c:dLbls>
        <c:smooth val="0"/>
        <c:axId val="430172520"/>
        <c:axId val="430173176"/>
      </c:lineChart>
      <c:catAx>
        <c:axId val="43017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30173176"/>
        <c:crosses val="autoZero"/>
        <c:auto val="1"/>
        <c:lblAlgn val="ctr"/>
        <c:lblOffset val="100"/>
        <c:noMultiLvlLbl val="0"/>
      </c:catAx>
      <c:valAx>
        <c:axId val="430173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3017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GB" dirty="0"/>
              <a:t>Composition of Complaints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lineChart>
        <c:grouping val="standard"/>
        <c:varyColors val="0"/>
        <c:ser>
          <c:idx val="0"/>
          <c:order val="0"/>
          <c:tx>
            <c:strRef>
              <c:f>Sheet3!$B$4</c:f>
              <c:strCache>
                <c:ptCount val="1"/>
                <c:pt idx="0">
                  <c:v>Domestic Priority Complaints</c:v>
                </c:pt>
              </c:strCache>
            </c:strRef>
          </c:tx>
          <c:spPr>
            <a:ln w="28575" cap="rnd">
              <a:solidFill>
                <a:srgbClr val="FF0000"/>
              </a:solidFill>
              <a:round/>
            </a:ln>
            <a:effectLst/>
          </c:spPr>
          <c:marker>
            <c:symbol val="none"/>
          </c:marker>
          <c:cat>
            <c:strRef>
              <c:f>Sheet3!$C$3:$O$3</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Sheet3!$C$4:$O$4</c:f>
              <c:numCache>
                <c:formatCode>General</c:formatCode>
                <c:ptCount val="13"/>
                <c:pt idx="0">
                  <c:v>343</c:v>
                </c:pt>
                <c:pt idx="1">
                  <c:v>201</c:v>
                </c:pt>
                <c:pt idx="2">
                  <c:v>184</c:v>
                </c:pt>
                <c:pt idx="3">
                  <c:v>225</c:v>
                </c:pt>
                <c:pt idx="4">
                  <c:v>200</c:v>
                </c:pt>
                <c:pt idx="5">
                  <c:v>357</c:v>
                </c:pt>
                <c:pt idx="6">
                  <c:v>462</c:v>
                </c:pt>
                <c:pt idx="7">
                  <c:v>372</c:v>
                </c:pt>
                <c:pt idx="8">
                  <c:v>417</c:v>
                </c:pt>
                <c:pt idx="9">
                  <c:v>415</c:v>
                </c:pt>
                <c:pt idx="10">
                  <c:v>391</c:v>
                </c:pt>
                <c:pt idx="11">
                  <c:v>304</c:v>
                </c:pt>
                <c:pt idx="12" formatCode="#,##0">
                  <c:v>282</c:v>
                </c:pt>
              </c:numCache>
            </c:numRef>
          </c:val>
          <c:smooth val="0"/>
          <c:extLst>
            <c:ext xmlns:c16="http://schemas.microsoft.com/office/drawing/2014/chart" uri="{C3380CC4-5D6E-409C-BE32-E72D297353CC}">
              <c16:uniqueId val="{00000000-1391-414C-9A8E-77C0783238DC}"/>
            </c:ext>
          </c:extLst>
        </c:ser>
        <c:ser>
          <c:idx val="1"/>
          <c:order val="1"/>
          <c:tx>
            <c:strRef>
              <c:f>Sheet3!$B$5</c:f>
              <c:strCache>
                <c:ptCount val="1"/>
                <c:pt idx="0">
                  <c:v>Domestic Non Priority Complaints</c:v>
                </c:pt>
              </c:strCache>
            </c:strRef>
          </c:tx>
          <c:spPr>
            <a:ln w="28575" cap="rnd">
              <a:solidFill>
                <a:srgbClr val="0070C0"/>
              </a:solidFill>
              <a:round/>
            </a:ln>
            <a:effectLst/>
          </c:spPr>
          <c:marker>
            <c:symbol val="none"/>
          </c:marker>
          <c:cat>
            <c:strRef>
              <c:f>Sheet3!$C$3:$O$3</c:f>
              <c:strCache>
                <c:ptCount val="13"/>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strCache>
            </c:strRef>
          </c:cat>
          <c:val>
            <c:numRef>
              <c:f>Sheet3!$C$5:$O$5</c:f>
              <c:numCache>
                <c:formatCode>General</c:formatCode>
                <c:ptCount val="13"/>
                <c:pt idx="0">
                  <c:v>425</c:v>
                </c:pt>
                <c:pt idx="1">
                  <c:v>354</c:v>
                </c:pt>
                <c:pt idx="2">
                  <c:v>633</c:v>
                </c:pt>
                <c:pt idx="3">
                  <c:v>614</c:v>
                </c:pt>
                <c:pt idx="4">
                  <c:v>418</c:v>
                </c:pt>
                <c:pt idx="5">
                  <c:v>594</c:v>
                </c:pt>
                <c:pt idx="6">
                  <c:v>657</c:v>
                </c:pt>
                <c:pt idx="7">
                  <c:v>595</c:v>
                </c:pt>
                <c:pt idx="8">
                  <c:v>566</c:v>
                </c:pt>
                <c:pt idx="9">
                  <c:v>623</c:v>
                </c:pt>
                <c:pt idx="10">
                  <c:v>598</c:v>
                </c:pt>
                <c:pt idx="11">
                  <c:v>694</c:v>
                </c:pt>
                <c:pt idx="12" formatCode="#,##0">
                  <c:v>743</c:v>
                </c:pt>
              </c:numCache>
            </c:numRef>
          </c:val>
          <c:smooth val="0"/>
          <c:extLst>
            <c:ext xmlns:c16="http://schemas.microsoft.com/office/drawing/2014/chart" uri="{C3380CC4-5D6E-409C-BE32-E72D297353CC}">
              <c16:uniqueId val="{00000001-1391-414C-9A8E-77C0783238DC}"/>
            </c:ext>
          </c:extLst>
        </c:ser>
        <c:dLbls>
          <c:showLegendKey val="0"/>
          <c:showVal val="0"/>
          <c:showCatName val="0"/>
          <c:showSerName val="0"/>
          <c:showPercent val="0"/>
          <c:showBubbleSize val="0"/>
        </c:dLbls>
        <c:smooth val="0"/>
        <c:axId val="572991976"/>
        <c:axId val="572994928"/>
      </c:lineChart>
      <c:catAx>
        <c:axId val="57299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72994928"/>
        <c:crosses val="autoZero"/>
        <c:auto val="1"/>
        <c:lblAlgn val="ctr"/>
        <c:lblOffset val="100"/>
        <c:noMultiLvlLbl val="0"/>
      </c:catAx>
      <c:valAx>
        <c:axId val="57299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7299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Tahoma" panose="020B0604030504040204" pitchFamily="34" charset="0"/>
                <a:ea typeface="Tahoma" panose="020B0604030504040204" pitchFamily="34" charset="0"/>
                <a:cs typeface="Tahoma" panose="020B0604030504040204" pitchFamily="34" charset="0"/>
              </a:rPr>
              <a:t>Complaints themes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Sheet4!$D$3</c:f>
              <c:strCache>
                <c:ptCount val="1"/>
                <c:pt idx="0">
                  <c:v>Smart Meters</c:v>
                </c:pt>
              </c:strCache>
            </c:strRef>
          </c:tx>
          <c:spPr>
            <a:ln w="28575" cap="rnd">
              <a:solidFill>
                <a:schemeClr val="accent1"/>
              </a:solidFill>
              <a:round/>
            </a:ln>
            <a:effectLst/>
          </c:spPr>
          <c:marker>
            <c:symbol val="none"/>
          </c:marker>
          <c:cat>
            <c:strRef>
              <c:f>Sheet4!$E$2:$H$2</c:f>
              <c:strCache>
                <c:ptCount val="4"/>
                <c:pt idx="0">
                  <c:v>Q1 20/21</c:v>
                </c:pt>
                <c:pt idx="1">
                  <c:v>Q2 20/21</c:v>
                </c:pt>
                <c:pt idx="2">
                  <c:v>Q3 20/21</c:v>
                </c:pt>
                <c:pt idx="3">
                  <c:v>Q4 20/21</c:v>
                </c:pt>
              </c:strCache>
            </c:strRef>
          </c:cat>
          <c:val>
            <c:numRef>
              <c:f>Sheet4!$E$3:$H$3</c:f>
              <c:numCache>
                <c:formatCode>General</c:formatCode>
                <c:ptCount val="4"/>
                <c:pt idx="0">
                  <c:v>28</c:v>
                </c:pt>
                <c:pt idx="1">
                  <c:v>61</c:v>
                </c:pt>
                <c:pt idx="2">
                  <c:v>60</c:v>
                </c:pt>
                <c:pt idx="3">
                  <c:v>76</c:v>
                </c:pt>
              </c:numCache>
            </c:numRef>
          </c:val>
          <c:smooth val="0"/>
          <c:extLst>
            <c:ext xmlns:c16="http://schemas.microsoft.com/office/drawing/2014/chart" uri="{C3380CC4-5D6E-409C-BE32-E72D297353CC}">
              <c16:uniqueId val="{00000000-8DA3-4297-B7E6-56EC2EE6C643}"/>
            </c:ext>
          </c:extLst>
        </c:ser>
        <c:ser>
          <c:idx val="1"/>
          <c:order val="1"/>
          <c:tx>
            <c:strRef>
              <c:f>Sheet4!$D$4</c:f>
              <c:strCache>
                <c:ptCount val="1"/>
                <c:pt idx="0">
                  <c:v>Transfers</c:v>
                </c:pt>
              </c:strCache>
            </c:strRef>
          </c:tx>
          <c:spPr>
            <a:ln w="28575" cap="rnd">
              <a:solidFill>
                <a:schemeClr val="accent2"/>
              </a:solidFill>
              <a:round/>
            </a:ln>
            <a:effectLst/>
          </c:spPr>
          <c:marker>
            <c:symbol val="none"/>
          </c:marker>
          <c:cat>
            <c:strRef>
              <c:f>Sheet4!$E$2:$H$2</c:f>
              <c:strCache>
                <c:ptCount val="4"/>
                <c:pt idx="0">
                  <c:v>Q1 20/21</c:v>
                </c:pt>
                <c:pt idx="1">
                  <c:v>Q2 20/21</c:v>
                </c:pt>
                <c:pt idx="2">
                  <c:v>Q3 20/21</c:v>
                </c:pt>
                <c:pt idx="3">
                  <c:v>Q4 20/21</c:v>
                </c:pt>
              </c:strCache>
            </c:strRef>
          </c:cat>
          <c:val>
            <c:numRef>
              <c:f>Sheet4!$E$4:$H$4</c:f>
              <c:numCache>
                <c:formatCode>General</c:formatCode>
                <c:ptCount val="4"/>
                <c:pt idx="0">
                  <c:v>173</c:v>
                </c:pt>
                <c:pt idx="1">
                  <c:v>175</c:v>
                </c:pt>
                <c:pt idx="2">
                  <c:v>205</c:v>
                </c:pt>
                <c:pt idx="3">
                  <c:v>196</c:v>
                </c:pt>
              </c:numCache>
            </c:numRef>
          </c:val>
          <c:smooth val="0"/>
          <c:extLst>
            <c:ext xmlns:c16="http://schemas.microsoft.com/office/drawing/2014/chart" uri="{C3380CC4-5D6E-409C-BE32-E72D297353CC}">
              <c16:uniqueId val="{00000001-8DA3-4297-B7E6-56EC2EE6C643}"/>
            </c:ext>
          </c:extLst>
        </c:ser>
        <c:ser>
          <c:idx val="2"/>
          <c:order val="2"/>
          <c:tx>
            <c:strRef>
              <c:f>Sheet4!$D$5</c:f>
              <c:strCache>
                <c:ptCount val="1"/>
                <c:pt idx="0">
                  <c:v>Prepayment meters (PPM)</c:v>
                </c:pt>
              </c:strCache>
            </c:strRef>
          </c:tx>
          <c:spPr>
            <a:ln w="28575" cap="rnd">
              <a:solidFill>
                <a:schemeClr val="accent3"/>
              </a:solidFill>
              <a:round/>
            </a:ln>
            <a:effectLst/>
          </c:spPr>
          <c:marker>
            <c:symbol val="none"/>
          </c:marker>
          <c:cat>
            <c:strRef>
              <c:f>Sheet4!$E$2:$H$2</c:f>
              <c:strCache>
                <c:ptCount val="4"/>
                <c:pt idx="0">
                  <c:v>Q1 20/21</c:v>
                </c:pt>
                <c:pt idx="1">
                  <c:v>Q2 20/21</c:v>
                </c:pt>
                <c:pt idx="2">
                  <c:v>Q3 20/21</c:v>
                </c:pt>
                <c:pt idx="3">
                  <c:v>Q4 20/21</c:v>
                </c:pt>
              </c:strCache>
            </c:strRef>
          </c:cat>
          <c:val>
            <c:numRef>
              <c:f>Sheet4!$E$5:$H$5</c:f>
              <c:numCache>
                <c:formatCode>General</c:formatCode>
                <c:ptCount val="4"/>
                <c:pt idx="0">
                  <c:v>160</c:v>
                </c:pt>
                <c:pt idx="1">
                  <c:v>242</c:v>
                </c:pt>
                <c:pt idx="2">
                  <c:v>452</c:v>
                </c:pt>
                <c:pt idx="3">
                  <c:v>288</c:v>
                </c:pt>
              </c:numCache>
            </c:numRef>
          </c:val>
          <c:smooth val="0"/>
          <c:extLst>
            <c:ext xmlns:c16="http://schemas.microsoft.com/office/drawing/2014/chart" uri="{C3380CC4-5D6E-409C-BE32-E72D297353CC}">
              <c16:uniqueId val="{00000002-8DA3-4297-B7E6-56EC2EE6C643}"/>
            </c:ext>
          </c:extLst>
        </c:ser>
        <c:ser>
          <c:idx val="3"/>
          <c:order val="3"/>
          <c:tx>
            <c:strRef>
              <c:f>Sheet4!$D$6</c:f>
              <c:strCache>
                <c:ptCount val="1"/>
                <c:pt idx="0">
                  <c:v>Metering (general)</c:v>
                </c:pt>
              </c:strCache>
            </c:strRef>
          </c:tx>
          <c:spPr>
            <a:ln w="28575" cap="rnd">
              <a:solidFill>
                <a:schemeClr val="accent4"/>
              </a:solidFill>
              <a:round/>
            </a:ln>
            <a:effectLst/>
          </c:spPr>
          <c:marker>
            <c:symbol val="none"/>
          </c:marker>
          <c:cat>
            <c:strRef>
              <c:f>Sheet4!$E$2:$H$2</c:f>
              <c:strCache>
                <c:ptCount val="4"/>
                <c:pt idx="0">
                  <c:v>Q1 20/21</c:v>
                </c:pt>
                <c:pt idx="1">
                  <c:v>Q2 20/21</c:v>
                </c:pt>
                <c:pt idx="2">
                  <c:v>Q3 20/21</c:v>
                </c:pt>
                <c:pt idx="3">
                  <c:v>Q4 20/21</c:v>
                </c:pt>
              </c:strCache>
            </c:strRef>
          </c:cat>
          <c:val>
            <c:numRef>
              <c:f>Sheet4!$E$6:$H$6</c:f>
              <c:numCache>
                <c:formatCode>General</c:formatCode>
                <c:ptCount val="4"/>
                <c:pt idx="0">
                  <c:v>245</c:v>
                </c:pt>
                <c:pt idx="1">
                  <c:v>336</c:v>
                </c:pt>
                <c:pt idx="2">
                  <c:v>427</c:v>
                </c:pt>
                <c:pt idx="3">
                  <c:v>413</c:v>
                </c:pt>
              </c:numCache>
            </c:numRef>
          </c:val>
          <c:smooth val="0"/>
          <c:extLst>
            <c:ext xmlns:c16="http://schemas.microsoft.com/office/drawing/2014/chart" uri="{C3380CC4-5D6E-409C-BE32-E72D297353CC}">
              <c16:uniqueId val="{00000003-8DA3-4297-B7E6-56EC2EE6C643}"/>
            </c:ext>
          </c:extLst>
        </c:ser>
        <c:ser>
          <c:idx val="4"/>
          <c:order val="4"/>
          <c:tx>
            <c:strRef>
              <c:f>Sheet4!$D$7</c:f>
              <c:strCache>
                <c:ptCount val="1"/>
                <c:pt idx="0">
                  <c:v>Billing</c:v>
                </c:pt>
              </c:strCache>
            </c:strRef>
          </c:tx>
          <c:spPr>
            <a:ln w="28575" cap="rnd">
              <a:solidFill>
                <a:schemeClr val="accent5"/>
              </a:solidFill>
              <a:round/>
            </a:ln>
            <a:effectLst/>
          </c:spPr>
          <c:marker>
            <c:symbol val="none"/>
          </c:marker>
          <c:cat>
            <c:strRef>
              <c:f>Sheet4!$E$2:$H$2</c:f>
              <c:strCache>
                <c:ptCount val="4"/>
                <c:pt idx="0">
                  <c:v>Q1 20/21</c:v>
                </c:pt>
                <c:pt idx="1">
                  <c:v>Q2 20/21</c:v>
                </c:pt>
                <c:pt idx="2">
                  <c:v>Q3 20/21</c:v>
                </c:pt>
                <c:pt idx="3">
                  <c:v>Q4 20/21</c:v>
                </c:pt>
              </c:strCache>
            </c:strRef>
          </c:cat>
          <c:val>
            <c:numRef>
              <c:f>Sheet4!$E$7:$H$7</c:f>
              <c:numCache>
                <c:formatCode>General</c:formatCode>
                <c:ptCount val="4"/>
                <c:pt idx="0">
                  <c:v>771</c:v>
                </c:pt>
                <c:pt idx="1">
                  <c:v>808</c:v>
                </c:pt>
                <c:pt idx="2">
                  <c:v>848</c:v>
                </c:pt>
                <c:pt idx="3">
                  <c:v>907</c:v>
                </c:pt>
              </c:numCache>
            </c:numRef>
          </c:val>
          <c:smooth val="0"/>
          <c:extLst>
            <c:ext xmlns:c16="http://schemas.microsoft.com/office/drawing/2014/chart" uri="{C3380CC4-5D6E-409C-BE32-E72D297353CC}">
              <c16:uniqueId val="{00000004-8DA3-4297-B7E6-56EC2EE6C643}"/>
            </c:ext>
          </c:extLst>
        </c:ser>
        <c:ser>
          <c:idx val="5"/>
          <c:order val="5"/>
          <c:tx>
            <c:strRef>
              <c:f>Sheet4!$D$8</c:f>
              <c:strCache>
                <c:ptCount val="1"/>
                <c:pt idx="0">
                  <c:v>Debt/Disconnections</c:v>
                </c:pt>
              </c:strCache>
            </c:strRef>
          </c:tx>
          <c:spPr>
            <a:ln w="28575" cap="rnd">
              <a:solidFill>
                <a:schemeClr val="accent6"/>
              </a:solidFill>
              <a:round/>
            </a:ln>
            <a:effectLst/>
          </c:spPr>
          <c:marker>
            <c:symbol val="none"/>
          </c:marker>
          <c:cat>
            <c:strRef>
              <c:f>Sheet4!$E$2:$H$2</c:f>
              <c:strCache>
                <c:ptCount val="4"/>
                <c:pt idx="0">
                  <c:v>Q1 20/21</c:v>
                </c:pt>
                <c:pt idx="1">
                  <c:v>Q2 20/21</c:v>
                </c:pt>
                <c:pt idx="2">
                  <c:v>Q3 20/21</c:v>
                </c:pt>
                <c:pt idx="3">
                  <c:v>Q4 20/21</c:v>
                </c:pt>
              </c:strCache>
            </c:strRef>
          </c:cat>
          <c:val>
            <c:numRef>
              <c:f>Sheet4!$E$8:$H$8</c:f>
              <c:numCache>
                <c:formatCode>General</c:formatCode>
                <c:ptCount val="4"/>
                <c:pt idx="0">
                  <c:v>696</c:v>
                </c:pt>
                <c:pt idx="1">
                  <c:v>745</c:v>
                </c:pt>
                <c:pt idx="2">
                  <c:v>1012</c:v>
                </c:pt>
                <c:pt idx="3">
                  <c:v>1062</c:v>
                </c:pt>
              </c:numCache>
            </c:numRef>
          </c:val>
          <c:smooth val="0"/>
          <c:extLst>
            <c:ext xmlns:c16="http://schemas.microsoft.com/office/drawing/2014/chart" uri="{C3380CC4-5D6E-409C-BE32-E72D297353CC}">
              <c16:uniqueId val="{00000005-8DA3-4297-B7E6-56EC2EE6C643}"/>
            </c:ext>
          </c:extLst>
        </c:ser>
        <c:dLbls>
          <c:showLegendKey val="0"/>
          <c:showVal val="0"/>
          <c:showCatName val="0"/>
          <c:showSerName val="0"/>
          <c:showPercent val="0"/>
          <c:showBubbleSize val="0"/>
        </c:dLbls>
        <c:smooth val="0"/>
        <c:axId val="425346728"/>
        <c:axId val="425344104"/>
      </c:lineChart>
      <c:catAx>
        <c:axId val="42534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25344104"/>
        <c:crosses val="autoZero"/>
        <c:auto val="1"/>
        <c:lblAlgn val="ctr"/>
        <c:lblOffset val="100"/>
        <c:noMultiLvlLbl val="0"/>
      </c:catAx>
      <c:valAx>
        <c:axId val="425344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25346728"/>
        <c:crosses val="autoZero"/>
        <c:crossBetween val="between"/>
      </c:valAx>
      <c:spPr>
        <a:noFill/>
        <a:ln>
          <a:noFill/>
        </a:ln>
        <a:effectLst/>
      </c:spPr>
    </c:plotArea>
    <c:legend>
      <c:legendPos val="r"/>
      <c:layout>
        <c:manualLayout>
          <c:xMode val="edge"/>
          <c:yMode val="edge"/>
          <c:x val="0.69515573660608432"/>
          <c:y val="0.19107502187226597"/>
          <c:w val="0.29061696797290165"/>
          <c:h val="0.723845144356955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48752896848943E-2"/>
          <c:y val="0.16666666666666666"/>
          <c:w val="0.54891202407177186"/>
          <c:h val="0.63207786526684162"/>
        </c:manualLayout>
      </c:layout>
      <c:lineChart>
        <c:grouping val="standard"/>
        <c:varyColors val="0"/>
        <c:ser>
          <c:idx val="0"/>
          <c:order val="0"/>
          <c:tx>
            <c:strRef>
              <c:f>Sheet1!$B$5</c:f>
              <c:strCache>
                <c:ptCount val="1"/>
                <c:pt idx="0">
                  <c:v>PPM self disconnection (unable to credit meter)</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Sheet1!$C$4:$N$4</c:f>
              <c:strCache>
                <c:ptCount val="12"/>
                <c:pt idx="0">
                  <c:v>04/2020</c:v>
                </c:pt>
                <c:pt idx="1">
                  <c:v>05/2020</c:v>
                </c:pt>
                <c:pt idx="2">
                  <c:v>06/2020</c:v>
                </c:pt>
                <c:pt idx="3">
                  <c:v>07/2020</c:v>
                </c:pt>
                <c:pt idx="4">
                  <c:v>08/2020</c:v>
                </c:pt>
                <c:pt idx="5">
                  <c:v>09/2020</c:v>
                </c:pt>
                <c:pt idx="6">
                  <c:v>10/2020</c:v>
                </c:pt>
                <c:pt idx="7">
                  <c:v>11/2020</c:v>
                </c:pt>
                <c:pt idx="8">
                  <c:v>12/2020</c:v>
                </c:pt>
                <c:pt idx="9">
                  <c:v>01/2021</c:v>
                </c:pt>
                <c:pt idx="10">
                  <c:v>02/2021</c:v>
                </c:pt>
                <c:pt idx="11">
                  <c:v>03/2021</c:v>
                </c:pt>
              </c:strCache>
            </c:strRef>
          </c:cat>
          <c:val>
            <c:numRef>
              <c:f>Sheet1!$C$5:$N$5</c:f>
              <c:numCache>
                <c:formatCode>#,##0</c:formatCode>
                <c:ptCount val="12"/>
                <c:pt idx="0">
                  <c:v>237</c:v>
                </c:pt>
                <c:pt idx="1">
                  <c:v>140</c:v>
                </c:pt>
                <c:pt idx="2">
                  <c:v>122</c:v>
                </c:pt>
                <c:pt idx="3">
                  <c:v>145</c:v>
                </c:pt>
                <c:pt idx="4">
                  <c:v>111</c:v>
                </c:pt>
                <c:pt idx="5">
                  <c:v>193</c:v>
                </c:pt>
                <c:pt idx="6">
                  <c:v>222</c:v>
                </c:pt>
                <c:pt idx="7">
                  <c:v>210</c:v>
                </c:pt>
                <c:pt idx="8">
                  <c:v>257</c:v>
                </c:pt>
                <c:pt idx="9">
                  <c:v>276</c:v>
                </c:pt>
                <c:pt idx="10">
                  <c:v>244</c:v>
                </c:pt>
                <c:pt idx="11">
                  <c:v>189</c:v>
                </c:pt>
              </c:numCache>
            </c:numRef>
          </c:val>
          <c:smooth val="0"/>
          <c:extLst>
            <c:ext xmlns:c16="http://schemas.microsoft.com/office/drawing/2014/chart" uri="{C3380CC4-5D6E-409C-BE32-E72D297353CC}">
              <c16:uniqueId val="{00000001-41CB-45BB-81CB-EFCD98E2C78E}"/>
            </c:ext>
          </c:extLst>
        </c:ser>
        <c:ser>
          <c:idx val="1"/>
          <c:order val="1"/>
          <c:tx>
            <c:strRef>
              <c:f>Sheet1!$B$6</c:f>
              <c:strCache>
                <c:ptCount val="1"/>
                <c:pt idx="0">
                  <c:v>Inaccurate bill or inaccurate estimated bill</c:v>
                </c:pt>
              </c:strCache>
            </c:strRef>
          </c:tx>
          <c:spPr>
            <a:ln w="28575" cap="rnd">
              <a:solidFill>
                <a:schemeClr val="accent2"/>
              </a:solidFill>
              <a:round/>
            </a:ln>
            <a:effectLst/>
          </c:spPr>
          <c:marker>
            <c:symbol val="none"/>
          </c:marker>
          <c:cat>
            <c:strRef>
              <c:f>Sheet1!$C$4:$N$4</c:f>
              <c:strCache>
                <c:ptCount val="12"/>
                <c:pt idx="0">
                  <c:v>04/2020</c:v>
                </c:pt>
                <c:pt idx="1">
                  <c:v>05/2020</c:v>
                </c:pt>
                <c:pt idx="2">
                  <c:v>06/2020</c:v>
                </c:pt>
                <c:pt idx="3">
                  <c:v>07/2020</c:v>
                </c:pt>
                <c:pt idx="4">
                  <c:v>08/2020</c:v>
                </c:pt>
                <c:pt idx="5">
                  <c:v>09/2020</c:v>
                </c:pt>
                <c:pt idx="6">
                  <c:v>10/2020</c:v>
                </c:pt>
                <c:pt idx="7">
                  <c:v>11/2020</c:v>
                </c:pt>
                <c:pt idx="8">
                  <c:v>12/2020</c:v>
                </c:pt>
                <c:pt idx="9">
                  <c:v>01/2021</c:v>
                </c:pt>
                <c:pt idx="10">
                  <c:v>02/2021</c:v>
                </c:pt>
                <c:pt idx="11">
                  <c:v>03/2021</c:v>
                </c:pt>
              </c:strCache>
            </c:strRef>
          </c:cat>
          <c:val>
            <c:numRef>
              <c:f>Sheet1!$C$6:$N$6</c:f>
              <c:numCache>
                <c:formatCode>#,##0</c:formatCode>
                <c:ptCount val="12"/>
                <c:pt idx="0">
                  <c:v>40</c:v>
                </c:pt>
                <c:pt idx="1">
                  <c:v>34</c:v>
                </c:pt>
                <c:pt idx="2">
                  <c:v>69</c:v>
                </c:pt>
                <c:pt idx="3">
                  <c:v>74</c:v>
                </c:pt>
                <c:pt idx="4">
                  <c:v>43</c:v>
                </c:pt>
                <c:pt idx="5">
                  <c:v>55</c:v>
                </c:pt>
                <c:pt idx="6">
                  <c:v>61</c:v>
                </c:pt>
                <c:pt idx="7">
                  <c:v>61</c:v>
                </c:pt>
                <c:pt idx="8">
                  <c:v>33</c:v>
                </c:pt>
                <c:pt idx="9">
                  <c:v>51</c:v>
                </c:pt>
                <c:pt idx="10">
                  <c:v>56</c:v>
                </c:pt>
                <c:pt idx="11">
                  <c:v>80</c:v>
                </c:pt>
              </c:numCache>
            </c:numRef>
          </c:val>
          <c:smooth val="0"/>
          <c:extLst>
            <c:ext xmlns:c16="http://schemas.microsoft.com/office/drawing/2014/chart" uri="{C3380CC4-5D6E-409C-BE32-E72D297353CC}">
              <c16:uniqueId val="{00000002-41CB-45BB-81CB-EFCD98E2C78E}"/>
            </c:ext>
          </c:extLst>
        </c:ser>
        <c:ser>
          <c:idx val="2"/>
          <c:order val="2"/>
          <c:tx>
            <c:strRef>
              <c:f>Sheet1!$B$7</c:f>
              <c:strCache>
                <c:ptCount val="1"/>
                <c:pt idx="0">
                  <c:v>Disputed bill, customer not responsible</c:v>
                </c:pt>
              </c:strCache>
            </c:strRef>
          </c:tx>
          <c:spPr>
            <a:ln w="28575" cap="rnd">
              <a:solidFill>
                <a:schemeClr val="accent3"/>
              </a:solidFill>
              <a:round/>
            </a:ln>
            <a:effectLst/>
          </c:spPr>
          <c:marker>
            <c:symbol val="none"/>
          </c:marker>
          <c:cat>
            <c:strRef>
              <c:f>Sheet1!$C$4:$N$4</c:f>
              <c:strCache>
                <c:ptCount val="12"/>
                <c:pt idx="0">
                  <c:v>04/2020</c:v>
                </c:pt>
                <c:pt idx="1">
                  <c:v>05/2020</c:v>
                </c:pt>
                <c:pt idx="2">
                  <c:v>06/2020</c:v>
                </c:pt>
                <c:pt idx="3">
                  <c:v>07/2020</c:v>
                </c:pt>
                <c:pt idx="4">
                  <c:v>08/2020</c:v>
                </c:pt>
                <c:pt idx="5">
                  <c:v>09/2020</c:v>
                </c:pt>
                <c:pt idx="6">
                  <c:v>10/2020</c:v>
                </c:pt>
                <c:pt idx="7">
                  <c:v>11/2020</c:v>
                </c:pt>
                <c:pt idx="8">
                  <c:v>12/2020</c:v>
                </c:pt>
                <c:pt idx="9">
                  <c:v>01/2021</c:v>
                </c:pt>
                <c:pt idx="10">
                  <c:v>02/2021</c:v>
                </c:pt>
                <c:pt idx="11">
                  <c:v>03/2021</c:v>
                </c:pt>
              </c:strCache>
            </c:strRef>
          </c:cat>
          <c:val>
            <c:numRef>
              <c:f>Sheet1!$C$7:$N$7</c:f>
              <c:numCache>
                <c:formatCode>#,##0</c:formatCode>
                <c:ptCount val="12"/>
                <c:pt idx="0">
                  <c:v>74</c:v>
                </c:pt>
                <c:pt idx="1">
                  <c:v>50</c:v>
                </c:pt>
                <c:pt idx="2">
                  <c:v>68</c:v>
                </c:pt>
                <c:pt idx="3">
                  <c:v>60</c:v>
                </c:pt>
                <c:pt idx="4">
                  <c:v>38</c:v>
                </c:pt>
                <c:pt idx="5">
                  <c:v>47</c:v>
                </c:pt>
                <c:pt idx="6">
                  <c:v>57</c:v>
                </c:pt>
                <c:pt idx="7">
                  <c:v>46</c:v>
                </c:pt>
                <c:pt idx="8">
                  <c:v>50</c:v>
                </c:pt>
                <c:pt idx="9">
                  <c:v>63</c:v>
                </c:pt>
                <c:pt idx="10">
                  <c:v>66</c:v>
                </c:pt>
                <c:pt idx="11">
                  <c:v>60</c:v>
                </c:pt>
              </c:numCache>
            </c:numRef>
          </c:val>
          <c:smooth val="0"/>
          <c:extLst>
            <c:ext xmlns:c16="http://schemas.microsoft.com/office/drawing/2014/chart" uri="{C3380CC4-5D6E-409C-BE32-E72D297353CC}">
              <c16:uniqueId val="{00000003-41CB-45BB-81CB-EFCD98E2C78E}"/>
            </c:ext>
          </c:extLst>
        </c:ser>
        <c:ser>
          <c:idx val="3"/>
          <c:order val="3"/>
          <c:tx>
            <c:strRef>
              <c:f>Sheet1!$B$8</c:f>
              <c:strCache>
                <c:ptCount val="1"/>
                <c:pt idx="0">
                  <c:v>Unable to credit PPM (faulty meter/payment device)</c:v>
                </c:pt>
              </c:strCache>
            </c:strRef>
          </c:tx>
          <c:spPr>
            <a:ln w="28575" cap="rnd">
              <a:solidFill>
                <a:schemeClr val="accent4"/>
              </a:solidFill>
              <a:round/>
            </a:ln>
            <a:effectLst/>
          </c:spPr>
          <c:marker>
            <c:symbol val="none"/>
          </c:marker>
          <c:cat>
            <c:strRef>
              <c:f>Sheet1!$C$4:$N$4</c:f>
              <c:strCache>
                <c:ptCount val="12"/>
                <c:pt idx="0">
                  <c:v>04/2020</c:v>
                </c:pt>
                <c:pt idx="1">
                  <c:v>05/2020</c:v>
                </c:pt>
                <c:pt idx="2">
                  <c:v>06/2020</c:v>
                </c:pt>
                <c:pt idx="3">
                  <c:v>07/2020</c:v>
                </c:pt>
                <c:pt idx="4">
                  <c:v>08/2020</c:v>
                </c:pt>
                <c:pt idx="5">
                  <c:v>09/2020</c:v>
                </c:pt>
                <c:pt idx="6">
                  <c:v>10/2020</c:v>
                </c:pt>
                <c:pt idx="7">
                  <c:v>11/2020</c:v>
                </c:pt>
                <c:pt idx="8">
                  <c:v>12/2020</c:v>
                </c:pt>
                <c:pt idx="9">
                  <c:v>01/2021</c:v>
                </c:pt>
                <c:pt idx="10">
                  <c:v>02/2021</c:v>
                </c:pt>
                <c:pt idx="11">
                  <c:v>03/2021</c:v>
                </c:pt>
              </c:strCache>
            </c:strRef>
          </c:cat>
          <c:val>
            <c:numRef>
              <c:f>Sheet1!$C$8:$N$8</c:f>
              <c:numCache>
                <c:formatCode>#,##0</c:formatCode>
                <c:ptCount val="12"/>
                <c:pt idx="0">
                  <c:v>38</c:v>
                </c:pt>
                <c:pt idx="1">
                  <c:v>16</c:v>
                </c:pt>
                <c:pt idx="2">
                  <c:v>27</c:v>
                </c:pt>
                <c:pt idx="3">
                  <c:v>23</c:v>
                </c:pt>
                <c:pt idx="4">
                  <c:v>25</c:v>
                </c:pt>
                <c:pt idx="5">
                  <c:v>56</c:v>
                </c:pt>
                <c:pt idx="6">
                  <c:v>102</c:v>
                </c:pt>
                <c:pt idx="7">
                  <c:v>59</c:v>
                </c:pt>
                <c:pt idx="8">
                  <c:v>75</c:v>
                </c:pt>
                <c:pt idx="9">
                  <c:v>59</c:v>
                </c:pt>
                <c:pt idx="10">
                  <c:v>48</c:v>
                </c:pt>
                <c:pt idx="11">
                  <c:v>38</c:v>
                </c:pt>
              </c:numCache>
            </c:numRef>
          </c:val>
          <c:smooth val="0"/>
          <c:extLst>
            <c:ext xmlns:c16="http://schemas.microsoft.com/office/drawing/2014/chart" uri="{C3380CC4-5D6E-409C-BE32-E72D297353CC}">
              <c16:uniqueId val="{00000004-41CB-45BB-81CB-EFCD98E2C78E}"/>
            </c:ext>
          </c:extLst>
        </c:ser>
        <c:ser>
          <c:idx val="4"/>
          <c:order val="4"/>
          <c:tx>
            <c:strRef>
              <c:f>Sheet1!$B$9</c:f>
              <c:strCache>
                <c:ptCount val="1"/>
                <c:pt idx="0">
                  <c:v>Supply point administration query (MPRN / MPR)</c:v>
                </c:pt>
              </c:strCache>
            </c:strRef>
          </c:tx>
          <c:spPr>
            <a:ln w="28575" cap="rnd">
              <a:solidFill>
                <a:schemeClr val="accent5"/>
              </a:solidFill>
              <a:round/>
            </a:ln>
            <a:effectLst/>
          </c:spPr>
          <c:marker>
            <c:symbol val="none"/>
          </c:marker>
          <c:cat>
            <c:strRef>
              <c:f>Sheet1!$C$4:$N$4</c:f>
              <c:strCache>
                <c:ptCount val="12"/>
                <c:pt idx="0">
                  <c:v>04/2020</c:v>
                </c:pt>
                <c:pt idx="1">
                  <c:v>05/2020</c:v>
                </c:pt>
                <c:pt idx="2">
                  <c:v>06/2020</c:v>
                </c:pt>
                <c:pt idx="3">
                  <c:v>07/2020</c:v>
                </c:pt>
                <c:pt idx="4">
                  <c:v>08/2020</c:v>
                </c:pt>
                <c:pt idx="5">
                  <c:v>09/2020</c:v>
                </c:pt>
                <c:pt idx="6">
                  <c:v>10/2020</c:v>
                </c:pt>
                <c:pt idx="7">
                  <c:v>11/2020</c:v>
                </c:pt>
                <c:pt idx="8">
                  <c:v>12/2020</c:v>
                </c:pt>
                <c:pt idx="9">
                  <c:v>01/2021</c:v>
                </c:pt>
                <c:pt idx="10">
                  <c:v>02/2021</c:v>
                </c:pt>
                <c:pt idx="11">
                  <c:v>03/2021</c:v>
                </c:pt>
              </c:strCache>
            </c:strRef>
          </c:cat>
          <c:val>
            <c:numRef>
              <c:f>Sheet1!$C$9:$N$9</c:f>
              <c:numCache>
                <c:formatCode>#,##0</c:formatCode>
                <c:ptCount val="12"/>
                <c:pt idx="0">
                  <c:v>35</c:v>
                </c:pt>
                <c:pt idx="1">
                  <c:v>36</c:v>
                </c:pt>
                <c:pt idx="2">
                  <c:v>62</c:v>
                </c:pt>
                <c:pt idx="3">
                  <c:v>41</c:v>
                </c:pt>
                <c:pt idx="4">
                  <c:v>43</c:v>
                </c:pt>
                <c:pt idx="5">
                  <c:v>55</c:v>
                </c:pt>
                <c:pt idx="6">
                  <c:v>47</c:v>
                </c:pt>
                <c:pt idx="7">
                  <c:v>53</c:v>
                </c:pt>
                <c:pt idx="8">
                  <c:v>53</c:v>
                </c:pt>
                <c:pt idx="9">
                  <c:v>42</c:v>
                </c:pt>
                <c:pt idx="10">
                  <c:v>49</c:v>
                </c:pt>
                <c:pt idx="11">
                  <c:v>46</c:v>
                </c:pt>
              </c:numCache>
            </c:numRef>
          </c:val>
          <c:smooth val="0"/>
          <c:extLst>
            <c:ext xmlns:c16="http://schemas.microsoft.com/office/drawing/2014/chart" uri="{C3380CC4-5D6E-409C-BE32-E72D297353CC}">
              <c16:uniqueId val="{00000005-41CB-45BB-81CB-EFCD98E2C78E}"/>
            </c:ext>
          </c:extLst>
        </c:ser>
        <c:dLbls>
          <c:showLegendKey val="0"/>
          <c:showVal val="0"/>
          <c:showCatName val="0"/>
          <c:showSerName val="0"/>
          <c:showPercent val="0"/>
          <c:showBubbleSize val="0"/>
        </c:dLbls>
        <c:smooth val="0"/>
        <c:axId val="572998208"/>
        <c:axId val="196918392"/>
      </c:lineChart>
      <c:catAx>
        <c:axId val="57299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6918392"/>
        <c:crosses val="autoZero"/>
        <c:auto val="1"/>
        <c:lblAlgn val="ctr"/>
        <c:lblOffset val="100"/>
        <c:noMultiLvlLbl val="0"/>
      </c:catAx>
      <c:valAx>
        <c:axId val="196918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72998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Sheet2!$C$4</c:f>
              <c:strCache>
                <c:ptCount val="1"/>
                <c:pt idx="0">
                  <c:v>CABx</c:v>
                </c:pt>
              </c:strCache>
            </c:strRef>
          </c:tx>
          <c:spPr>
            <a:solidFill>
              <a:schemeClr val="accent1"/>
            </a:solidFill>
            <a:ln>
              <a:noFill/>
            </a:ln>
            <a:effectLst/>
          </c:spPr>
          <c:invertIfNegative val="0"/>
          <c:cat>
            <c:strRef>
              <c:f>Sheet2!$D$3:$F$3</c:f>
              <c:strCache>
                <c:ptCount val="3"/>
                <c:pt idx="0">
                  <c:v>England</c:v>
                </c:pt>
                <c:pt idx="1">
                  <c:v>Scotland</c:v>
                </c:pt>
                <c:pt idx="2">
                  <c:v>Wales</c:v>
                </c:pt>
              </c:strCache>
            </c:strRef>
          </c:cat>
          <c:val>
            <c:numRef>
              <c:f>Sheet2!$D$4:$F$4</c:f>
              <c:numCache>
                <c:formatCode>#,##0.[$%-809]</c:formatCode>
                <c:ptCount val="3"/>
                <c:pt idx="0">
                  <c:v>0.21505376344086019</c:v>
                </c:pt>
                <c:pt idx="1">
                  <c:v>0.34129692832764502</c:v>
                </c:pt>
                <c:pt idx="2">
                  <c:v>0</c:v>
                </c:pt>
              </c:numCache>
            </c:numRef>
          </c:val>
          <c:extLst>
            <c:ext xmlns:c16="http://schemas.microsoft.com/office/drawing/2014/chart" uri="{C3380CC4-5D6E-409C-BE32-E72D297353CC}">
              <c16:uniqueId val="{00000000-814D-40D0-B31A-923CCAFBA5C0}"/>
            </c:ext>
          </c:extLst>
        </c:ser>
        <c:ser>
          <c:idx val="1"/>
          <c:order val="1"/>
          <c:tx>
            <c:strRef>
              <c:f>Sheet2!$C$5</c:f>
              <c:strCache>
                <c:ptCount val="1"/>
                <c:pt idx="0">
                  <c:v>Citizens Advice Consumer Service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Sheet2!$D$3:$F$3</c:f>
              <c:strCache>
                <c:ptCount val="3"/>
                <c:pt idx="0">
                  <c:v>England</c:v>
                </c:pt>
                <c:pt idx="1">
                  <c:v>Scotland</c:v>
                </c:pt>
                <c:pt idx="2">
                  <c:v>Wales</c:v>
                </c:pt>
              </c:strCache>
            </c:strRef>
          </c:cat>
          <c:val>
            <c:numRef>
              <c:f>Sheet2!$D$5:$F$5</c:f>
              <c:numCache>
                <c:formatCode>#,##0.[$%-809]</c:formatCode>
                <c:ptCount val="3"/>
                <c:pt idx="0">
                  <c:v>93.512544802867382</c:v>
                </c:pt>
                <c:pt idx="1">
                  <c:v>91.467576791808867</c:v>
                </c:pt>
                <c:pt idx="2">
                  <c:v>93.85474860335195</c:v>
                </c:pt>
              </c:numCache>
            </c:numRef>
          </c:val>
          <c:extLst>
            <c:ext xmlns:c16="http://schemas.microsoft.com/office/drawing/2014/chart" uri="{C3380CC4-5D6E-409C-BE32-E72D297353CC}">
              <c16:uniqueId val="{00000001-814D-40D0-B31A-923CCAFBA5C0}"/>
            </c:ext>
          </c:extLst>
        </c:ser>
        <c:ser>
          <c:idx val="2"/>
          <c:order val="2"/>
          <c:tx>
            <c:strRef>
              <c:f>Sheet2!$C$6</c:f>
              <c:strCache>
                <c:ptCount val="1"/>
                <c:pt idx="0">
                  <c:v>Direct from Consumer</c:v>
                </c:pt>
              </c:strCache>
            </c:strRef>
          </c:tx>
          <c:spPr>
            <a:solidFill>
              <a:srgbClr val="00B050"/>
            </a:solidFill>
            <a:ln>
              <a:noFill/>
            </a:ln>
            <a:effectLst/>
          </c:spPr>
          <c:invertIfNegative val="0"/>
          <c:cat>
            <c:strRef>
              <c:f>Sheet2!$D$3:$F$3</c:f>
              <c:strCache>
                <c:ptCount val="3"/>
                <c:pt idx="0">
                  <c:v>England</c:v>
                </c:pt>
                <c:pt idx="1">
                  <c:v>Scotland</c:v>
                </c:pt>
                <c:pt idx="2">
                  <c:v>Wales</c:v>
                </c:pt>
              </c:strCache>
            </c:strRef>
          </c:cat>
          <c:val>
            <c:numRef>
              <c:f>Sheet2!$D$6:$F$6</c:f>
              <c:numCache>
                <c:formatCode>#,##0.[$%-809]</c:formatCode>
                <c:ptCount val="3"/>
                <c:pt idx="0">
                  <c:v>1.2544802867383513</c:v>
                </c:pt>
                <c:pt idx="1">
                  <c:v>3.7542662116040959</c:v>
                </c:pt>
                <c:pt idx="2">
                  <c:v>1.6759776536312849</c:v>
                </c:pt>
              </c:numCache>
            </c:numRef>
          </c:val>
          <c:extLst>
            <c:ext xmlns:c16="http://schemas.microsoft.com/office/drawing/2014/chart" uri="{C3380CC4-5D6E-409C-BE32-E72D297353CC}">
              <c16:uniqueId val="{00000002-814D-40D0-B31A-923CCAFBA5C0}"/>
            </c:ext>
          </c:extLst>
        </c:ser>
        <c:ser>
          <c:idx val="3"/>
          <c:order val="3"/>
          <c:tx>
            <c:strRef>
              <c:f>Sheet2!$C$7</c:f>
              <c:strCache>
                <c:ptCount val="1"/>
                <c:pt idx="0">
                  <c:v>Ofgem</c:v>
                </c:pt>
              </c:strCache>
            </c:strRef>
          </c:tx>
          <c:spPr>
            <a:solidFill>
              <a:schemeClr val="accent4"/>
            </a:solidFill>
            <a:ln>
              <a:noFill/>
            </a:ln>
            <a:effectLst/>
          </c:spPr>
          <c:invertIfNegative val="0"/>
          <c:cat>
            <c:strRef>
              <c:f>Sheet2!$D$3:$F$3</c:f>
              <c:strCache>
                <c:ptCount val="3"/>
                <c:pt idx="0">
                  <c:v>England</c:v>
                </c:pt>
                <c:pt idx="1">
                  <c:v>Scotland</c:v>
                </c:pt>
                <c:pt idx="2">
                  <c:v>Wales</c:v>
                </c:pt>
              </c:strCache>
            </c:strRef>
          </c:cat>
          <c:val>
            <c:numRef>
              <c:f>Sheet2!$D$7:$F$7</c:f>
              <c:numCache>
                <c:formatCode>#,##0.[$%-809]</c:formatCode>
                <c:ptCount val="3"/>
                <c:pt idx="0">
                  <c:v>2.2939068100358422</c:v>
                </c:pt>
                <c:pt idx="1">
                  <c:v>3.071672354948805</c:v>
                </c:pt>
                <c:pt idx="2">
                  <c:v>1.6759776536312849</c:v>
                </c:pt>
              </c:numCache>
            </c:numRef>
          </c:val>
          <c:extLst>
            <c:ext xmlns:c16="http://schemas.microsoft.com/office/drawing/2014/chart" uri="{C3380CC4-5D6E-409C-BE32-E72D297353CC}">
              <c16:uniqueId val="{00000003-814D-40D0-B31A-923CCAFBA5C0}"/>
            </c:ext>
          </c:extLst>
        </c:ser>
        <c:ser>
          <c:idx val="4"/>
          <c:order val="4"/>
          <c:tx>
            <c:strRef>
              <c:f>Sheet2!$C$8</c:f>
              <c:strCache>
                <c:ptCount val="1"/>
                <c:pt idx="0">
                  <c:v>Ombudsman Services</c:v>
                </c:pt>
              </c:strCache>
            </c:strRef>
          </c:tx>
          <c:spPr>
            <a:solidFill>
              <a:srgbClr val="FF0000"/>
            </a:solidFill>
            <a:ln>
              <a:noFill/>
            </a:ln>
            <a:effectLst/>
          </c:spPr>
          <c:invertIfNegative val="0"/>
          <c:cat>
            <c:strRef>
              <c:f>Sheet2!$D$3:$F$3</c:f>
              <c:strCache>
                <c:ptCount val="3"/>
                <c:pt idx="0">
                  <c:v>England</c:v>
                </c:pt>
                <c:pt idx="1">
                  <c:v>Scotland</c:v>
                </c:pt>
                <c:pt idx="2">
                  <c:v>Wales</c:v>
                </c:pt>
              </c:strCache>
            </c:strRef>
          </c:cat>
          <c:val>
            <c:numRef>
              <c:f>Sheet2!$D$8:$F$8</c:f>
              <c:numCache>
                <c:formatCode>#,##0.[$%-809]</c:formatCode>
                <c:ptCount val="3"/>
                <c:pt idx="0">
                  <c:v>2.2222222222222223</c:v>
                </c:pt>
                <c:pt idx="1">
                  <c:v>1.0238907849829351</c:v>
                </c:pt>
                <c:pt idx="2">
                  <c:v>2.7932960893854748</c:v>
                </c:pt>
              </c:numCache>
            </c:numRef>
          </c:val>
          <c:extLst>
            <c:ext xmlns:c16="http://schemas.microsoft.com/office/drawing/2014/chart" uri="{C3380CC4-5D6E-409C-BE32-E72D297353CC}">
              <c16:uniqueId val="{00000004-814D-40D0-B31A-923CCAFBA5C0}"/>
            </c:ext>
          </c:extLst>
        </c:ser>
        <c:dLbls>
          <c:showLegendKey val="0"/>
          <c:showVal val="0"/>
          <c:showCatName val="0"/>
          <c:showSerName val="0"/>
          <c:showPercent val="0"/>
          <c:showBubbleSize val="0"/>
        </c:dLbls>
        <c:gapWidth val="150"/>
        <c:overlap val="100"/>
        <c:axId val="696964976"/>
        <c:axId val="696967272"/>
      </c:barChart>
      <c:catAx>
        <c:axId val="69696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96967272"/>
        <c:crosses val="autoZero"/>
        <c:auto val="1"/>
        <c:lblAlgn val="ctr"/>
        <c:lblOffset val="100"/>
        <c:noMultiLvlLbl val="0"/>
      </c:catAx>
      <c:valAx>
        <c:axId val="696967272"/>
        <c:scaling>
          <c:orientation val="minMax"/>
        </c:scaling>
        <c:delete val="0"/>
        <c:axPos val="l"/>
        <c:majorGridlines>
          <c:spPr>
            <a:ln w="9525" cap="flat" cmpd="sng" algn="ctr">
              <a:solidFill>
                <a:schemeClr val="tx1">
                  <a:lumMod val="15000"/>
                  <a:lumOff val="85000"/>
                </a:schemeClr>
              </a:solidFill>
              <a:round/>
            </a:ln>
            <a:effectLst/>
          </c:spPr>
        </c:majorGridlines>
        <c:numFmt formatCode="#,##0.[$%-809]"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9696497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Key outcomes - domestic Q4 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tx>
            <c:strRef>
              <c:f>Sheet3!$D$2</c:f>
              <c:strCache>
                <c:ptCount val="1"/>
                <c:pt idx="0">
                  <c:v>January 2020 to March 2021</c:v>
                </c:pt>
              </c:strCache>
            </c:strRef>
          </c:tx>
          <c:spPr>
            <a:solidFill>
              <a:schemeClr val="accent1"/>
            </a:solidFill>
            <a:ln>
              <a:noFill/>
            </a:ln>
            <a:effectLst/>
          </c:spPr>
          <c:invertIfNegative val="0"/>
          <c:dLbls>
            <c:numFmt formatCode="#,##0[$%-809]"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Sheet3!$C$3:$C$15</c:f>
              <c:strCache>
                <c:ptCount val="13"/>
                <c:pt idx="0">
                  <c:v>Re-connection</c:v>
                </c:pt>
                <c:pt idx="1">
                  <c:v>Central Database Details Updated</c:v>
                </c:pt>
                <c:pt idx="2">
                  <c:v>PPM Key/Payment Device Issued</c:v>
                </c:pt>
                <c:pt idx="3">
                  <c:v>Fuel Voucher</c:v>
                </c:pt>
                <c:pt idx="4">
                  <c:v>Back Billing Code Applied</c:v>
                </c:pt>
                <c:pt idx="5">
                  <c:v>Refund</c:v>
                </c:pt>
                <c:pt idx="6">
                  <c:v>Transfer objection lifted/ET</c:v>
                </c:pt>
                <c:pt idx="7">
                  <c:v>Goodwill</c:v>
                </c:pt>
                <c:pt idx="8">
                  <c:v>Affordable Payment Plan</c:v>
                </c:pt>
                <c:pt idx="9">
                  <c:v>Meter Work carried out</c:v>
                </c:pt>
                <c:pt idx="10">
                  <c:v>Amended Bill/Account details</c:v>
                </c:pt>
                <c:pt idx="11">
                  <c:v>Full Explanation</c:v>
                </c:pt>
                <c:pt idx="12">
                  <c:v>PPM discretionary credit</c:v>
                </c:pt>
              </c:strCache>
            </c:strRef>
          </c:cat>
          <c:val>
            <c:numRef>
              <c:f>Sheet3!$D$3:$D$15</c:f>
              <c:numCache>
                <c:formatCode>#,##0.00[$%-809]</c:formatCode>
                <c:ptCount val="13"/>
                <c:pt idx="0">
                  <c:v>1.8623212504156967</c:v>
                </c:pt>
                <c:pt idx="1">
                  <c:v>2.228134353175923</c:v>
                </c:pt>
                <c:pt idx="2">
                  <c:v>2.6937146657798472</c:v>
                </c:pt>
                <c:pt idx="3">
                  <c:v>2.9930162953109409</c:v>
                </c:pt>
                <c:pt idx="4">
                  <c:v>3.225806451612903</c:v>
                </c:pt>
                <c:pt idx="5">
                  <c:v>3.392085134685733</c:v>
                </c:pt>
                <c:pt idx="6">
                  <c:v>3.9906883937479218</c:v>
                </c:pt>
                <c:pt idx="7">
                  <c:v>7.0169604256734281</c:v>
                </c:pt>
                <c:pt idx="8">
                  <c:v>10.475557033588293</c:v>
                </c:pt>
                <c:pt idx="9">
                  <c:v>13.66810774858663</c:v>
                </c:pt>
                <c:pt idx="10">
                  <c:v>14.732291320252743</c:v>
                </c:pt>
                <c:pt idx="11">
                  <c:v>15.1646158962421</c:v>
                </c:pt>
                <c:pt idx="12">
                  <c:v>15.729963418689724</c:v>
                </c:pt>
              </c:numCache>
            </c:numRef>
          </c:val>
          <c:extLst>
            <c:ext xmlns:c16="http://schemas.microsoft.com/office/drawing/2014/chart" uri="{C3380CC4-5D6E-409C-BE32-E72D297353CC}">
              <c16:uniqueId val="{00000000-CF15-403F-8BB1-D722FF936B99}"/>
            </c:ext>
          </c:extLst>
        </c:ser>
        <c:dLbls>
          <c:dLblPos val="inEnd"/>
          <c:showLegendKey val="0"/>
          <c:showVal val="1"/>
          <c:showCatName val="0"/>
          <c:showSerName val="0"/>
          <c:showPercent val="0"/>
          <c:showBubbleSize val="0"/>
        </c:dLbls>
        <c:gapWidth val="182"/>
        <c:axId val="210893864"/>
        <c:axId val="548605888"/>
      </c:barChart>
      <c:catAx>
        <c:axId val="210893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48605888"/>
        <c:crosses val="autoZero"/>
        <c:auto val="1"/>
        <c:lblAlgn val="ctr"/>
        <c:lblOffset val="100"/>
        <c:noMultiLvlLbl val="0"/>
      </c:catAx>
      <c:valAx>
        <c:axId val="548605888"/>
        <c:scaling>
          <c:orientation val="minMax"/>
        </c:scaling>
        <c:delete val="0"/>
        <c:axPos val="b"/>
        <c:majorGridlines>
          <c:spPr>
            <a:ln w="9525" cap="flat" cmpd="sng" algn="ctr">
              <a:solidFill>
                <a:schemeClr val="tx1">
                  <a:lumMod val="15000"/>
                  <a:lumOff val="85000"/>
                </a:schemeClr>
              </a:solidFill>
              <a:round/>
            </a:ln>
            <a:effectLst/>
          </c:spPr>
        </c:majorGridlines>
        <c:numFmt formatCode="#,##0.00[$%-809]"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10893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dirty="0">
                <a:latin typeface="Tahoma" panose="020B0604030504040204" pitchFamily="34" charset="0"/>
                <a:ea typeface="Tahoma" panose="020B0604030504040204" pitchFamily="34" charset="0"/>
                <a:cs typeface="Tahoma" panose="020B0604030504040204" pitchFamily="34" charset="0"/>
              </a:rPr>
              <a:t>How consumers felt when dealing with their energy supplier during </a:t>
            </a:r>
            <a:r>
              <a:rPr lang="en-US" dirty="0" err="1">
                <a:latin typeface="Tahoma" panose="020B0604030504040204" pitchFamily="34" charset="0"/>
                <a:ea typeface="Tahoma" panose="020B0604030504040204" pitchFamily="34" charset="0"/>
                <a:cs typeface="Tahoma" panose="020B0604030504040204" pitchFamily="34" charset="0"/>
              </a:rPr>
              <a:t>covid</a:t>
            </a:r>
            <a:endParaRPr lang="en-US"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frustrated</c:v>
                </c:pt>
                <c:pt idx="1">
                  <c:v>worried</c:v>
                </c:pt>
                <c:pt idx="2">
                  <c:v>anxious</c:v>
                </c:pt>
                <c:pt idx="3">
                  <c:v>angry</c:v>
                </c:pt>
                <c:pt idx="4">
                  <c:v>annoyed </c:v>
                </c:pt>
                <c:pt idx="5">
                  <c:v>depressed</c:v>
                </c:pt>
                <c:pt idx="6">
                  <c:v>helpless </c:v>
                </c:pt>
              </c:strCache>
            </c:strRef>
          </c:cat>
          <c:val>
            <c:numRef>
              <c:f>Sheet1!$C$2:$C$8</c:f>
              <c:numCache>
                <c:formatCode>0%</c:formatCode>
                <c:ptCount val="7"/>
                <c:pt idx="0">
                  <c:v>0.4</c:v>
                </c:pt>
                <c:pt idx="1">
                  <c:v>0.27</c:v>
                </c:pt>
                <c:pt idx="2">
                  <c:v>0.25</c:v>
                </c:pt>
                <c:pt idx="3">
                  <c:v>0.24</c:v>
                </c:pt>
                <c:pt idx="4">
                  <c:v>0.18</c:v>
                </c:pt>
                <c:pt idx="5">
                  <c:v>0.16</c:v>
                </c:pt>
                <c:pt idx="6">
                  <c:v>0.15</c:v>
                </c:pt>
              </c:numCache>
            </c:numRef>
          </c:val>
          <c:extLst>
            <c:ext xmlns:c16="http://schemas.microsoft.com/office/drawing/2014/chart" uri="{C3380CC4-5D6E-409C-BE32-E72D297353CC}">
              <c16:uniqueId val="{00000000-2988-4DA6-9C1C-9D22ABBD6B16}"/>
            </c:ext>
          </c:extLst>
        </c:ser>
        <c:dLbls>
          <c:dLblPos val="inEnd"/>
          <c:showLegendKey val="0"/>
          <c:showVal val="1"/>
          <c:showCatName val="0"/>
          <c:showSerName val="0"/>
          <c:showPercent val="0"/>
          <c:showBubbleSize val="0"/>
        </c:dLbls>
        <c:gapWidth val="219"/>
        <c:overlap val="-27"/>
        <c:axId val="412179032"/>
        <c:axId val="412174112"/>
      </c:barChart>
      <c:catAx>
        <c:axId val="41217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174112"/>
        <c:crosses val="autoZero"/>
        <c:auto val="1"/>
        <c:lblAlgn val="ctr"/>
        <c:lblOffset val="100"/>
        <c:noMultiLvlLbl val="0"/>
      </c:catAx>
      <c:valAx>
        <c:axId val="41217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17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GB">
                <a:latin typeface="Tahoma" panose="020B0604030504040204" pitchFamily="34" charset="0"/>
                <a:ea typeface="Tahoma" panose="020B0604030504040204" pitchFamily="34" charset="0"/>
                <a:cs typeface="Tahoma" panose="020B0604030504040204" pitchFamily="34" charset="0"/>
              </a:rPr>
              <a:t>Liveload 17.5.21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95-465C-B1BC-B9DA97B0F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95-465C-B1BC-B9DA97B0F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95-465C-B1BC-B9DA97B0FE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95-465C-B1BC-B9DA97B0F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'Caseload may 21'!$B$1:$E$1</c:f>
              <c:strCache>
                <c:ptCount val="4"/>
                <c:pt idx="0">
                  <c:v>Complaint (stage 1)</c:v>
                </c:pt>
                <c:pt idx="1">
                  <c:v>Enquiry</c:v>
                </c:pt>
                <c:pt idx="2">
                  <c:v>Stage 2</c:v>
                </c:pt>
                <c:pt idx="3">
                  <c:v>Stage 3</c:v>
                </c:pt>
              </c:strCache>
            </c:strRef>
          </c:cat>
          <c:val>
            <c:numRef>
              <c:f>'Caseload may 21'!$B$2:$E$2</c:f>
              <c:numCache>
                <c:formatCode>General</c:formatCode>
                <c:ptCount val="4"/>
                <c:pt idx="0">
                  <c:v>526</c:v>
                </c:pt>
                <c:pt idx="1">
                  <c:v>61</c:v>
                </c:pt>
                <c:pt idx="2">
                  <c:v>1731</c:v>
                </c:pt>
                <c:pt idx="3">
                  <c:v>291</c:v>
                </c:pt>
              </c:numCache>
            </c:numRef>
          </c:val>
          <c:extLst>
            <c:ext xmlns:c16="http://schemas.microsoft.com/office/drawing/2014/chart" uri="{C3380CC4-5D6E-409C-BE32-E72D297353CC}">
              <c16:uniqueId val="{00000008-FC95-465C-B1BC-B9DA97B0FED9}"/>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AE866-2456-42EF-8D8E-2BA058E80280}" type="doc">
      <dgm:prSet loTypeId="urn:microsoft.com/office/officeart/2005/8/layout/chevron1" loCatId="process" qsTypeId="urn:microsoft.com/office/officeart/2005/8/quickstyle/simple1" qsCatId="simple" csTypeId="urn:microsoft.com/office/officeart/2005/8/colors/accent1_2" csCatId="accent1" phldr="1"/>
      <dgm:spPr/>
    </dgm:pt>
    <dgm:pt modelId="{949CFC75-85E9-4674-9C95-FEB3D0CBB43F}">
      <dgm:prSet phldrT="[Text]"/>
      <dgm:spPr/>
      <dgm:t>
        <a:bodyPr/>
        <a:lstStyle/>
        <a:p>
          <a:r>
            <a:rPr lang="en-US" dirty="0">
              <a:latin typeface="Tahoma" panose="020B0604030504040204" pitchFamily="34" charset="0"/>
              <a:ea typeface="Tahoma" panose="020B0604030504040204" pitchFamily="34" charset="0"/>
              <a:cs typeface="Tahoma" panose="020B0604030504040204" pitchFamily="34" charset="0"/>
            </a:rPr>
            <a:t>Complaints ↓1%</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377F6982-355B-4847-9181-ECFCAF913FE9}" type="parTrans" cxnId="{FBEA2D81-7190-43E1-B0FC-F26D14D8703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174E0AB5-5047-4673-AB62-E401C0AA0445}" type="sibTrans" cxnId="{FBEA2D81-7190-43E1-B0FC-F26D14D8703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716F79A-A9AA-413D-B7C0-302E06C6D93C}">
      <dgm:prSet phldrT="[Text]"/>
      <dgm:spPr>
        <a:solidFill>
          <a:srgbClr val="00B05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Ask the Adviser </a:t>
          </a:r>
        </a:p>
        <a:p>
          <a:r>
            <a:rPr lang="en-US" dirty="0">
              <a:latin typeface="Tahoma" panose="020B0604030504040204" pitchFamily="34" charset="0"/>
              <a:ea typeface="Tahoma" panose="020B0604030504040204" pitchFamily="34" charset="0"/>
              <a:cs typeface="Tahoma" panose="020B0604030504040204" pitchFamily="34" charset="0"/>
            </a:rPr>
            <a:t>↑5%</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2818CF17-E694-468F-9D8F-C3EED2549AE6}" type="parTrans" cxnId="{5CBF8025-D8C8-47B0-A378-71AF0F905C7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966645D-9638-4B08-AD0F-ECD54C635300}" type="sibTrans" cxnId="{5CBF8025-D8C8-47B0-A378-71AF0F905C7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D8BFF18-73C6-4780-96C6-016D4226834D}">
      <dgm:prSet phldrT="[Text]"/>
      <dgm:spPr>
        <a:solidFill>
          <a:srgbClr val="FFC00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Enquiries</a:t>
          </a:r>
        </a:p>
        <a:p>
          <a:r>
            <a:rPr lang="en-US" dirty="0">
              <a:latin typeface="Tahoma" panose="020B0604030504040204" pitchFamily="34" charset="0"/>
              <a:ea typeface="Tahoma" panose="020B0604030504040204" pitchFamily="34" charset="0"/>
              <a:cs typeface="Tahoma" panose="020B0604030504040204" pitchFamily="34" charset="0"/>
            </a:rPr>
            <a:t>↑8%</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99AF659B-6C76-436C-BFE2-A41C7CAE65D7}" type="parTrans" cxnId="{0B688C64-A39B-4CD0-A36A-84FB6C336121}">
      <dgm:prSet/>
      <dgm:spPr/>
      <dgm:t>
        <a:bodyPr/>
        <a:lstStyle/>
        <a:p>
          <a:endParaRPr lang="en-GB"/>
        </a:p>
      </dgm:t>
    </dgm:pt>
    <dgm:pt modelId="{03350990-A7BB-4CB1-A6FC-F4A0E9300604}" type="sibTrans" cxnId="{0B688C64-A39B-4CD0-A36A-84FB6C336121}">
      <dgm:prSet/>
      <dgm:spPr/>
      <dgm:t>
        <a:bodyPr/>
        <a:lstStyle/>
        <a:p>
          <a:endParaRPr lang="en-GB"/>
        </a:p>
      </dgm:t>
    </dgm:pt>
    <dgm:pt modelId="{783623A7-C4E9-487F-A852-2044C45D25A9}">
      <dgm:prSet/>
      <dgm:spPr>
        <a:solidFill>
          <a:srgbClr val="FF000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Priority cases ↓11%</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D23C0083-6081-4B3A-BCDE-9A682D293CD7}" type="sibTrans" cxnId="{BE118C30-D916-460D-8D62-FA62C545427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ED3815C-6FDE-49F4-9881-1CA94A61EB27}" type="parTrans" cxnId="{BE118C30-D916-460D-8D62-FA62C545427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B05F3A7-2CEF-479F-A847-A6E7A4BC6A10}" type="pres">
      <dgm:prSet presAssocID="{B24AE866-2456-42EF-8D8E-2BA058E80280}" presName="Name0" presStyleCnt="0">
        <dgm:presLayoutVars>
          <dgm:dir/>
          <dgm:animLvl val="lvl"/>
          <dgm:resizeHandles val="exact"/>
        </dgm:presLayoutVars>
      </dgm:prSet>
      <dgm:spPr/>
    </dgm:pt>
    <dgm:pt modelId="{6C398067-2A66-4D3A-9E6C-09A5CED9E09C}" type="pres">
      <dgm:prSet presAssocID="{949CFC75-85E9-4674-9C95-FEB3D0CBB43F}" presName="parTxOnly" presStyleLbl="node1" presStyleIdx="0" presStyleCnt="4">
        <dgm:presLayoutVars>
          <dgm:chMax val="0"/>
          <dgm:chPref val="0"/>
          <dgm:bulletEnabled val="1"/>
        </dgm:presLayoutVars>
      </dgm:prSet>
      <dgm:spPr/>
    </dgm:pt>
    <dgm:pt modelId="{0674BC9F-A8A4-4EDD-BB41-03650531CB95}" type="pres">
      <dgm:prSet presAssocID="{174E0AB5-5047-4673-AB62-E401C0AA0445}" presName="parTxOnlySpace" presStyleCnt="0"/>
      <dgm:spPr/>
    </dgm:pt>
    <dgm:pt modelId="{FD73F706-FDAE-4060-91AA-026FD5DB9352}" type="pres">
      <dgm:prSet presAssocID="{783623A7-C4E9-487F-A852-2044C45D25A9}" presName="parTxOnly" presStyleLbl="node1" presStyleIdx="1" presStyleCnt="4">
        <dgm:presLayoutVars>
          <dgm:chMax val="0"/>
          <dgm:chPref val="0"/>
          <dgm:bulletEnabled val="1"/>
        </dgm:presLayoutVars>
      </dgm:prSet>
      <dgm:spPr/>
    </dgm:pt>
    <dgm:pt modelId="{28E28D97-09A5-434F-8ECD-59925CD5A2EF}" type="pres">
      <dgm:prSet presAssocID="{D23C0083-6081-4B3A-BCDE-9A682D293CD7}" presName="parTxOnlySpace" presStyleCnt="0"/>
      <dgm:spPr/>
    </dgm:pt>
    <dgm:pt modelId="{0B77A1AA-42E9-4A11-B402-D08F4C49C64D}" type="pres">
      <dgm:prSet presAssocID="{ED8BFF18-73C6-4780-96C6-016D4226834D}" presName="parTxOnly" presStyleLbl="node1" presStyleIdx="2" presStyleCnt="4">
        <dgm:presLayoutVars>
          <dgm:chMax val="0"/>
          <dgm:chPref val="0"/>
          <dgm:bulletEnabled val="1"/>
        </dgm:presLayoutVars>
      </dgm:prSet>
      <dgm:spPr/>
    </dgm:pt>
    <dgm:pt modelId="{38B153F3-750C-458F-9544-BA803C633C57}" type="pres">
      <dgm:prSet presAssocID="{03350990-A7BB-4CB1-A6FC-F4A0E9300604}" presName="parTxOnlySpace" presStyleCnt="0"/>
      <dgm:spPr/>
    </dgm:pt>
    <dgm:pt modelId="{4C0BC181-AAB1-4DAD-A5AF-49585F1F25D5}" type="pres">
      <dgm:prSet presAssocID="{F716F79A-A9AA-413D-B7C0-302E06C6D93C}" presName="parTxOnly" presStyleLbl="node1" presStyleIdx="3" presStyleCnt="4">
        <dgm:presLayoutVars>
          <dgm:chMax val="0"/>
          <dgm:chPref val="0"/>
          <dgm:bulletEnabled val="1"/>
        </dgm:presLayoutVars>
      </dgm:prSet>
      <dgm:spPr/>
    </dgm:pt>
  </dgm:ptLst>
  <dgm:cxnLst>
    <dgm:cxn modelId="{5CBF8025-D8C8-47B0-A378-71AF0F905C7B}" srcId="{B24AE866-2456-42EF-8D8E-2BA058E80280}" destId="{F716F79A-A9AA-413D-B7C0-302E06C6D93C}" srcOrd="3" destOrd="0" parTransId="{2818CF17-E694-468F-9D8F-C3EED2549AE6}" sibTransId="{3966645D-9638-4B08-AD0F-ECD54C635300}"/>
    <dgm:cxn modelId="{01DA3126-0C5C-4F0F-A0FE-1443B48CED87}" type="presOf" srcId="{F716F79A-A9AA-413D-B7C0-302E06C6D93C}" destId="{4C0BC181-AAB1-4DAD-A5AF-49585F1F25D5}" srcOrd="0" destOrd="0" presId="urn:microsoft.com/office/officeart/2005/8/layout/chevron1"/>
    <dgm:cxn modelId="{53D73E2B-5E21-4FFA-B704-22A48B40A16F}" type="presOf" srcId="{B24AE866-2456-42EF-8D8E-2BA058E80280}" destId="{3B05F3A7-2CEF-479F-A847-A6E7A4BC6A10}" srcOrd="0" destOrd="0" presId="urn:microsoft.com/office/officeart/2005/8/layout/chevron1"/>
    <dgm:cxn modelId="{BE118C30-D916-460D-8D62-FA62C545427C}" srcId="{B24AE866-2456-42EF-8D8E-2BA058E80280}" destId="{783623A7-C4E9-487F-A852-2044C45D25A9}" srcOrd="1" destOrd="0" parTransId="{6ED3815C-6FDE-49F4-9881-1CA94A61EB27}" sibTransId="{D23C0083-6081-4B3A-BCDE-9A682D293CD7}"/>
    <dgm:cxn modelId="{CE1A9A3F-63D7-45F4-9AC9-F767470D005C}" type="presOf" srcId="{ED8BFF18-73C6-4780-96C6-016D4226834D}" destId="{0B77A1AA-42E9-4A11-B402-D08F4C49C64D}" srcOrd="0" destOrd="0" presId="urn:microsoft.com/office/officeart/2005/8/layout/chevron1"/>
    <dgm:cxn modelId="{0B688C64-A39B-4CD0-A36A-84FB6C336121}" srcId="{B24AE866-2456-42EF-8D8E-2BA058E80280}" destId="{ED8BFF18-73C6-4780-96C6-016D4226834D}" srcOrd="2" destOrd="0" parTransId="{99AF659B-6C76-436C-BFE2-A41C7CAE65D7}" sibTransId="{03350990-A7BB-4CB1-A6FC-F4A0E9300604}"/>
    <dgm:cxn modelId="{FBEA2D81-7190-43E1-B0FC-F26D14D8703A}" srcId="{B24AE866-2456-42EF-8D8E-2BA058E80280}" destId="{949CFC75-85E9-4674-9C95-FEB3D0CBB43F}" srcOrd="0" destOrd="0" parTransId="{377F6982-355B-4847-9181-ECFCAF913FE9}" sibTransId="{174E0AB5-5047-4673-AB62-E401C0AA0445}"/>
    <dgm:cxn modelId="{94E418C9-85AF-4AA2-91B4-DD95D927CE54}" type="presOf" srcId="{949CFC75-85E9-4674-9C95-FEB3D0CBB43F}" destId="{6C398067-2A66-4D3A-9E6C-09A5CED9E09C}" srcOrd="0" destOrd="0" presId="urn:microsoft.com/office/officeart/2005/8/layout/chevron1"/>
    <dgm:cxn modelId="{168EB1FA-8ACC-4D21-861D-52FE055A72C4}" type="presOf" srcId="{783623A7-C4E9-487F-A852-2044C45D25A9}" destId="{FD73F706-FDAE-4060-91AA-026FD5DB9352}" srcOrd="0" destOrd="0" presId="urn:microsoft.com/office/officeart/2005/8/layout/chevron1"/>
    <dgm:cxn modelId="{5E10C883-3424-49A3-9CF6-A5DD777C1105}" type="presParOf" srcId="{3B05F3A7-2CEF-479F-A847-A6E7A4BC6A10}" destId="{6C398067-2A66-4D3A-9E6C-09A5CED9E09C}" srcOrd="0" destOrd="0" presId="urn:microsoft.com/office/officeart/2005/8/layout/chevron1"/>
    <dgm:cxn modelId="{D1AEF106-B476-4563-B275-A731AC0D89B2}" type="presParOf" srcId="{3B05F3A7-2CEF-479F-A847-A6E7A4BC6A10}" destId="{0674BC9F-A8A4-4EDD-BB41-03650531CB95}" srcOrd="1" destOrd="0" presId="urn:microsoft.com/office/officeart/2005/8/layout/chevron1"/>
    <dgm:cxn modelId="{B5FE3121-480C-4B9A-A0D6-F495D91DF4ED}" type="presParOf" srcId="{3B05F3A7-2CEF-479F-A847-A6E7A4BC6A10}" destId="{FD73F706-FDAE-4060-91AA-026FD5DB9352}" srcOrd="2" destOrd="0" presId="urn:microsoft.com/office/officeart/2005/8/layout/chevron1"/>
    <dgm:cxn modelId="{568F34C9-2E66-4322-8311-C822084F2F6B}" type="presParOf" srcId="{3B05F3A7-2CEF-479F-A847-A6E7A4BC6A10}" destId="{28E28D97-09A5-434F-8ECD-59925CD5A2EF}" srcOrd="3" destOrd="0" presId="urn:microsoft.com/office/officeart/2005/8/layout/chevron1"/>
    <dgm:cxn modelId="{0E99C423-3852-419D-B707-2085D8D30E48}" type="presParOf" srcId="{3B05F3A7-2CEF-479F-A847-A6E7A4BC6A10}" destId="{0B77A1AA-42E9-4A11-B402-D08F4C49C64D}" srcOrd="4" destOrd="0" presId="urn:microsoft.com/office/officeart/2005/8/layout/chevron1"/>
    <dgm:cxn modelId="{12EE1E47-5A0E-4D3E-8BB4-040BBE396C68}" type="presParOf" srcId="{3B05F3A7-2CEF-479F-A847-A6E7A4BC6A10}" destId="{38B153F3-750C-458F-9544-BA803C633C57}" srcOrd="5" destOrd="0" presId="urn:microsoft.com/office/officeart/2005/8/layout/chevron1"/>
    <dgm:cxn modelId="{D33BC01C-5D9A-4C36-8C68-371770B89F43}" type="presParOf" srcId="{3B05F3A7-2CEF-479F-A847-A6E7A4BC6A10}" destId="{4C0BC181-AAB1-4DAD-A5AF-49585F1F25D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FD8E8-B19F-45C4-BB4D-E920AAC2445B}" type="doc">
      <dgm:prSet loTypeId="urn:microsoft.com/office/officeart/2005/8/layout/venn3" loCatId="relationship" qsTypeId="urn:microsoft.com/office/officeart/2005/8/quickstyle/simple1" qsCatId="simple" csTypeId="urn:microsoft.com/office/officeart/2005/8/colors/accent1_1" csCatId="accent1" phldr="1"/>
      <dgm:spPr/>
      <dgm:t>
        <a:bodyPr/>
        <a:lstStyle/>
        <a:p>
          <a:endParaRPr lang="en-GB"/>
        </a:p>
      </dgm:t>
    </dgm:pt>
    <dgm:pt modelId="{6F7B936B-214E-4FD5-B806-E0CBC03AFEC6}">
      <dgm:prSet phldrT="[Text]"/>
      <dgm:spPr/>
      <dgm:t>
        <a:bodyPr/>
        <a:lstStyle/>
        <a:p>
          <a:r>
            <a:rPr lang="en-GB" b="1" dirty="0">
              <a:latin typeface="Tahoma" panose="020B0604030504040204" pitchFamily="34" charset="0"/>
              <a:ea typeface="Tahoma" panose="020B0604030504040204" pitchFamily="34" charset="0"/>
              <a:cs typeface="Tahoma" panose="020B0604030504040204" pitchFamily="34" charset="0"/>
            </a:rPr>
            <a:t>91%  satisfied with quality of service</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F7D89E7B-C60E-4C75-8197-454E7E1FE6BE}" type="parTrans" cxnId="{44267376-B0D3-4BA3-B166-00208F7A093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EDE600C-F6FE-4233-BBBC-21B118773060}" type="sibTrans" cxnId="{44267376-B0D3-4BA3-B166-00208F7A093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DFCD084-0066-4FE8-90B8-12350F59C672}">
      <dgm:prSet phldrT="[Text]"/>
      <dgm:spPr/>
      <dgm:t>
        <a:bodyPr/>
        <a:lstStyle/>
        <a:p>
          <a:pPr>
            <a:buFont typeface="Symbol" panose="05050102010706020507" pitchFamily="18" charset="2"/>
            <a:buChar char=""/>
          </a:pPr>
          <a:r>
            <a:rPr lang="en-GB" b="1">
              <a:latin typeface="Tahoma" panose="020B0604030504040204" pitchFamily="34" charset="0"/>
              <a:ea typeface="Tahoma" panose="020B0604030504040204" pitchFamily="34" charset="0"/>
              <a:cs typeface="Tahoma" panose="020B0604030504040204" pitchFamily="34" charset="0"/>
            </a:rPr>
            <a:t>95% felt the person handling case understood their problem</a:t>
          </a:r>
          <a:endParaRPr lang="en-GB">
            <a:latin typeface="Tahoma" panose="020B0604030504040204" pitchFamily="34" charset="0"/>
            <a:ea typeface="Tahoma" panose="020B0604030504040204" pitchFamily="34" charset="0"/>
            <a:cs typeface="Tahoma" panose="020B0604030504040204" pitchFamily="34" charset="0"/>
          </a:endParaRPr>
        </a:p>
      </dgm:t>
    </dgm:pt>
    <dgm:pt modelId="{BDDB763F-CE68-4227-92B6-C4331BB9E83C}" type="parTrans" cxnId="{05BAE5B4-204D-4BD7-A48F-718D68220AC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C4AF044-BB67-4D70-8458-F4C0499B7F39}" type="sibTrans" cxnId="{05BAE5B4-204D-4BD7-A48F-718D68220AC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5C74364-6433-44A9-8796-38D734EBC0DC}">
      <dgm:prSet/>
      <dgm:spPr/>
      <dgm:t>
        <a:bodyPr/>
        <a:lstStyle/>
        <a:p>
          <a:pPr>
            <a:buFont typeface="Symbol" panose="05050102010706020507" pitchFamily="18" charset="2"/>
            <a:buChar char=""/>
          </a:pPr>
          <a:r>
            <a:rPr lang="en-GB" b="1">
              <a:latin typeface="Tahoma" panose="020B0604030504040204" pitchFamily="34" charset="0"/>
              <a:ea typeface="Tahoma" panose="020B0604030504040204" pitchFamily="34" charset="0"/>
              <a:cs typeface="Tahoma" panose="020B0604030504040204" pitchFamily="34" charset="0"/>
            </a:rPr>
            <a:t>90% satisfied with length of time taken to resolve complaint</a:t>
          </a:r>
          <a:endParaRPr lang="en-GB">
            <a:latin typeface="Tahoma" panose="020B0604030504040204" pitchFamily="34" charset="0"/>
            <a:ea typeface="Tahoma" panose="020B0604030504040204" pitchFamily="34" charset="0"/>
            <a:cs typeface="Tahoma" panose="020B0604030504040204" pitchFamily="34" charset="0"/>
          </a:endParaRPr>
        </a:p>
      </dgm:t>
    </dgm:pt>
    <dgm:pt modelId="{6DFB4EE0-02CE-42CD-BEF6-4EFB96D938A5}" type="parTrans" cxnId="{739A6EE6-E114-4027-BD85-A7AB9057AC6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674AFC7-1481-463A-A360-832564A730FD}" type="sibTrans" cxnId="{739A6EE6-E114-4027-BD85-A7AB9057AC6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7C492D2-F41C-4935-B2D3-123971A936A1}">
      <dgm:prSet/>
      <dgm:spPr/>
      <dgm:t>
        <a:bodyPr/>
        <a:lstStyle/>
        <a:p>
          <a:pPr>
            <a:buFont typeface="Symbol" panose="05050102010706020507" pitchFamily="18" charset="2"/>
            <a:buChar char=""/>
          </a:pPr>
          <a:r>
            <a:rPr lang="en-GB" b="1">
              <a:latin typeface="Tahoma" panose="020B0604030504040204" pitchFamily="34" charset="0"/>
              <a:ea typeface="Tahoma" panose="020B0604030504040204" pitchFamily="34" charset="0"/>
              <a:cs typeface="Tahoma" panose="020B0604030504040204" pitchFamily="34" charset="0"/>
            </a:rPr>
            <a:t>90% felt they were kept informed</a:t>
          </a:r>
          <a:endParaRPr lang="en-GB">
            <a:latin typeface="Tahoma" panose="020B0604030504040204" pitchFamily="34" charset="0"/>
            <a:ea typeface="Tahoma" panose="020B0604030504040204" pitchFamily="34" charset="0"/>
            <a:cs typeface="Tahoma" panose="020B0604030504040204" pitchFamily="34" charset="0"/>
          </a:endParaRPr>
        </a:p>
      </dgm:t>
    </dgm:pt>
    <dgm:pt modelId="{9E13B53C-1F7B-4ED8-A4C1-3D77440AF52B}" type="parTrans" cxnId="{8D9301F2-6DB0-4085-A39F-DB570B247B9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AE843B2-B5CE-41BD-AABA-A11957B75C38}" type="sibTrans" cxnId="{8D9301F2-6DB0-4085-A39F-DB570B247B9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98C1131-1546-40D8-A991-CAF0764C4B23}">
      <dgm:prSet/>
      <dgm:spPr/>
      <dgm:t>
        <a:bodyPr/>
        <a:lstStyle/>
        <a:p>
          <a:pPr>
            <a:buFont typeface="Symbol" panose="05050102010706020507" pitchFamily="18" charset="2"/>
            <a:buChar char=""/>
          </a:pPr>
          <a:r>
            <a:rPr lang="en-GB" b="1">
              <a:latin typeface="Tahoma" panose="020B0604030504040204" pitchFamily="34" charset="0"/>
              <a:ea typeface="Tahoma" panose="020B0604030504040204" pitchFamily="34" charset="0"/>
              <a:cs typeface="Tahoma" panose="020B0604030504040204" pitchFamily="34" charset="0"/>
            </a:rPr>
            <a:t>86% said EHU made a difference to their energy complaint</a:t>
          </a:r>
          <a:endParaRPr lang="en-GB">
            <a:latin typeface="Tahoma" panose="020B0604030504040204" pitchFamily="34" charset="0"/>
            <a:ea typeface="Tahoma" panose="020B0604030504040204" pitchFamily="34" charset="0"/>
            <a:cs typeface="Tahoma" panose="020B0604030504040204" pitchFamily="34" charset="0"/>
          </a:endParaRPr>
        </a:p>
      </dgm:t>
    </dgm:pt>
    <dgm:pt modelId="{8341E120-4E3A-4B43-A20F-1B0494675689}" type="parTrans" cxnId="{F3E508A3-2F10-4772-98E7-44467EA7E2C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19504F2B-21F2-4EF3-9E60-AEA0B9D6EC8D}" type="sibTrans" cxnId="{F3E508A3-2F10-4772-98E7-44467EA7E2C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BCA974B-0666-4F90-A85E-A6C64FC96070}" type="pres">
      <dgm:prSet presAssocID="{7AFFD8E8-B19F-45C4-BB4D-E920AAC2445B}" presName="Name0" presStyleCnt="0">
        <dgm:presLayoutVars>
          <dgm:dir/>
          <dgm:resizeHandles val="exact"/>
        </dgm:presLayoutVars>
      </dgm:prSet>
      <dgm:spPr/>
    </dgm:pt>
    <dgm:pt modelId="{C90FD32B-7F5C-4173-873A-3BC69629811C}" type="pres">
      <dgm:prSet presAssocID="{6F7B936B-214E-4FD5-B806-E0CBC03AFEC6}" presName="Name5" presStyleLbl="vennNode1" presStyleIdx="0" presStyleCnt="5">
        <dgm:presLayoutVars>
          <dgm:bulletEnabled val="1"/>
        </dgm:presLayoutVars>
      </dgm:prSet>
      <dgm:spPr/>
    </dgm:pt>
    <dgm:pt modelId="{B290599E-E063-4B7B-B70D-154BFE3D678F}" type="pres">
      <dgm:prSet presAssocID="{5EDE600C-F6FE-4233-BBBC-21B118773060}" presName="space" presStyleCnt="0"/>
      <dgm:spPr/>
    </dgm:pt>
    <dgm:pt modelId="{0BF16A2B-860C-4403-A9D0-101F5714D5EA}" type="pres">
      <dgm:prSet presAssocID="{D98C1131-1546-40D8-A991-CAF0764C4B23}" presName="Name5" presStyleLbl="vennNode1" presStyleIdx="1" presStyleCnt="5">
        <dgm:presLayoutVars>
          <dgm:bulletEnabled val="1"/>
        </dgm:presLayoutVars>
      </dgm:prSet>
      <dgm:spPr/>
    </dgm:pt>
    <dgm:pt modelId="{75764BAD-CC3F-4B6C-90E8-23FE9FE36D94}" type="pres">
      <dgm:prSet presAssocID="{19504F2B-21F2-4EF3-9E60-AEA0B9D6EC8D}" presName="space" presStyleCnt="0"/>
      <dgm:spPr/>
    </dgm:pt>
    <dgm:pt modelId="{969EAF63-7EAD-4551-BA93-80734CF7980B}" type="pres">
      <dgm:prSet presAssocID="{C7C492D2-F41C-4935-B2D3-123971A936A1}" presName="Name5" presStyleLbl="vennNode1" presStyleIdx="2" presStyleCnt="5">
        <dgm:presLayoutVars>
          <dgm:bulletEnabled val="1"/>
        </dgm:presLayoutVars>
      </dgm:prSet>
      <dgm:spPr/>
    </dgm:pt>
    <dgm:pt modelId="{8F6136CA-754B-4F54-A134-371932E076A9}" type="pres">
      <dgm:prSet presAssocID="{0AE843B2-B5CE-41BD-AABA-A11957B75C38}" presName="space" presStyleCnt="0"/>
      <dgm:spPr/>
    </dgm:pt>
    <dgm:pt modelId="{0FA6A147-A621-4873-8343-FF2881EFBFFB}" type="pres">
      <dgm:prSet presAssocID="{55C74364-6433-44A9-8796-38D734EBC0DC}" presName="Name5" presStyleLbl="vennNode1" presStyleIdx="3" presStyleCnt="5">
        <dgm:presLayoutVars>
          <dgm:bulletEnabled val="1"/>
        </dgm:presLayoutVars>
      </dgm:prSet>
      <dgm:spPr/>
    </dgm:pt>
    <dgm:pt modelId="{7EBAC0B4-832E-4E97-AA2E-E1B7B115185F}" type="pres">
      <dgm:prSet presAssocID="{E674AFC7-1481-463A-A360-832564A730FD}" presName="space" presStyleCnt="0"/>
      <dgm:spPr/>
    </dgm:pt>
    <dgm:pt modelId="{D5D73181-3991-4BCF-AA40-37F086149B66}" type="pres">
      <dgm:prSet presAssocID="{6DFCD084-0066-4FE8-90B8-12350F59C672}" presName="Name5" presStyleLbl="vennNode1" presStyleIdx="4" presStyleCnt="5">
        <dgm:presLayoutVars>
          <dgm:bulletEnabled val="1"/>
        </dgm:presLayoutVars>
      </dgm:prSet>
      <dgm:spPr/>
    </dgm:pt>
  </dgm:ptLst>
  <dgm:cxnLst>
    <dgm:cxn modelId="{7A801B1E-34A8-48D4-ABA0-99A5869F81F1}" type="presOf" srcId="{6DFCD084-0066-4FE8-90B8-12350F59C672}" destId="{D5D73181-3991-4BCF-AA40-37F086149B66}" srcOrd="0" destOrd="0" presId="urn:microsoft.com/office/officeart/2005/8/layout/venn3"/>
    <dgm:cxn modelId="{E2D57325-9508-4D0A-96F7-E5B257861FBB}" type="presOf" srcId="{C7C492D2-F41C-4935-B2D3-123971A936A1}" destId="{969EAF63-7EAD-4551-BA93-80734CF7980B}" srcOrd="0" destOrd="0" presId="urn:microsoft.com/office/officeart/2005/8/layout/venn3"/>
    <dgm:cxn modelId="{8B202549-A6F5-409A-B038-3DC1DAC95911}" type="presOf" srcId="{D98C1131-1546-40D8-A991-CAF0764C4B23}" destId="{0BF16A2B-860C-4403-A9D0-101F5714D5EA}" srcOrd="0" destOrd="0" presId="urn:microsoft.com/office/officeart/2005/8/layout/venn3"/>
    <dgm:cxn modelId="{44267376-B0D3-4BA3-B166-00208F7A0936}" srcId="{7AFFD8E8-B19F-45C4-BB4D-E920AAC2445B}" destId="{6F7B936B-214E-4FD5-B806-E0CBC03AFEC6}" srcOrd="0" destOrd="0" parTransId="{F7D89E7B-C60E-4C75-8197-454E7E1FE6BE}" sibTransId="{5EDE600C-F6FE-4233-BBBC-21B118773060}"/>
    <dgm:cxn modelId="{FF9A7B90-4EC0-4706-996C-B72BAE17D1A5}" type="presOf" srcId="{6F7B936B-214E-4FD5-B806-E0CBC03AFEC6}" destId="{C90FD32B-7F5C-4173-873A-3BC69629811C}" srcOrd="0" destOrd="0" presId="urn:microsoft.com/office/officeart/2005/8/layout/venn3"/>
    <dgm:cxn modelId="{79AB5291-24CF-4B37-A478-53B58793AE22}" type="presOf" srcId="{7AFFD8E8-B19F-45C4-BB4D-E920AAC2445B}" destId="{FBCA974B-0666-4F90-A85E-A6C64FC96070}" srcOrd="0" destOrd="0" presId="urn:microsoft.com/office/officeart/2005/8/layout/venn3"/>
    <dgm:cxn modelId="{F3E508A3-2F10-4772-98E7-44467EA7E2CB}" srcId="{7AFFD8E8-B19F-45C4-BB4D-E920AAC2445B}" destId="{D98C1131-1546-40D8-A991-CAF0764C4B23}" srcOrd="1" destOrd="0" parTransId="{8341E120-4E3A-4B43-A20F-1B0494675689}" sibTransId="{19504F2B-21F2-4EF3-9E60-AEA0B9D6EC8D}"/>
    <dgm:cxn modelId="{05BAE5B4-204D-4BD7-A48F-718D68220ACF}" srcId="{7AFFD8E8-B19F-45C4-BB4D-E920AAC2445B}" destId="{6DFCD084-0066-4FE8-90B8-12350F59C672}" srcOrd="4" destOrd="0" parTransId="{BDDB763F-CE68-4227-92B6-C4331BB9E83C}" sibTransId="{8C4AF044-BB67-4D70-8458-F4C0499B7F39}"/>
    <dgm:cxn modelId="{78B4BCDD-582C-4C54-9C6F-A79752DC3173}" type="presOf" srcId="{55C74364-6433-44A9-8796-38D734EBC0DC}" destId="{0FA6A147-A621-4873-8343-FF2881EFBFFB}" srcOrd="0" destOrd="0" presId="urn:microsoft.com/office/officeart/2005/8/layout/venn3"/>
    <dgm:cxn modelId="{739A6EE6-E114-4027-BD85-A7AB9057AC63}" srcId="{7AFFD8E8-B19F-45C4-BB4D-E920AAC2445B}" destId="{55C74364-6433-44A9-8796-38D734EBC0DC}" srcOrd="3" destOrd="0" parTransId="{6DFB4EE0-02CE-42CD-BEF6-4EFB96D938A5}" sibTransId="{E674AFC7-1481-463A-A360-832564A730FD}"/>
    <dgm:cxn modelId="{8D9301F2-6DB0-4085-A39F-DB570B247B9C}" srcId="{7AFFD8E8-B19F-45C4-BB4D-E920AAC2445B}" destId="{C7C492D2-F41C-4935-B2D3-123971A936A1}" srcOrd="2" destOrd="0" parTransId="{9E13B53C-1F7B-4ED8-A4C1-3D77440AF52B}" sibTransId="{0AE843B2-B5CE-41BD-AABA-A11957B75C38}"/>
    <dgm:cxn modelId="{EE2AC59F-2904-4826-9EBA-D9937A20880E}" type="presParOf" srcId="{FBCA974B-0666-4F90-A85E-A6C64FC96070}" destId="{C90FD32B-7F5C-4173-873A-3BC69629811C}" srcOrd="0" destOrd="0" presId="urn:microsoft.com/office/officeart/2005/8/layout/venn3"/>
    <dgm:cxn modelId="{3761EA7D-4550-4221-8428-1D434410BEC4}" type="presParOf" srcId="{FBCA974B-0666-4F90-A85E-A6C64FC96070}" destId="{B290599E-E063-4B7B-B70D-154BFE3D678F}" srcOrd="1" destOrd="0" presId="urn:microsoft.com/office/officeart/2005/8/layout/venn3"/>
    <dgm:cxn modelId="{E509C80D-19DE-4003-992B-9FEC171EC134}" type="presParOf" srcId="{FBCA974B-0666-4F90-A85E-A6C64FC96070}" destId="{0BF16A2B-860C-4403-A9D0-101F5714D5EA}" srcOrd="2" destOrd="0" presId="urn:microsoft.com/office/officeart/2005/8/layout/venn3"/>
    <dgm:cxn modelId="{BE4E615C-29CC-44E5-A281-4FC8B418C689}" type="presParOf" srcId="{FBCA974B-0666-4F90-A85E-A6C64FC96070}" destId="{75764BAD-CC3F-4B6C-90E8-23FE9FE36D94}" srcOrd="3" destOrd="0" presId="urn:microsoft.com/office/officeart/2005/8/layout/venn3"/>
    <dgm:cxn modelId="{DA6BEB8A-F3FC-4419-88E5-A3AD58B0B7CA}" type="presParOf" srcId="{FBCA974B-0666-4F90-A85E-A6C64FC96070}" destId="{969EAF63-7EAD-4551-BA93-80734CF7980B}" srcOrd="4" destOrd="0" presId="urn:microsoft.com/office/officeart/2005/8/layout/venn3"/>
    <dgm:cxn modelId="{8BBF6543-66F3-4AEB-B986-4A945B502C01}" type="presParOf" srcId="{FBCA974B-0666-4F90-A85E-A6C64FC96070}" destId="{8F6136CA-754B-4F54-A134-371932E076A9}" srcOrd="5" destOrd="0" presId="urn:microsoft.com/office/officeart/2005/8/layout/venn3"/>
    <dgm:cxn modelId="{095DB8EF-6FA3-4937-B040-587B18270147}" type="presParOf" srcId="{FBCA974B-0666-4F90-A85E-A6C64FC96070}" destId="{0FA6A147-A621-4873-8343-FF2881EFBFFB}" srcOrd="6" destOrd="0" presId="urn:microsoft.com/office/officeart/2005/8/layout/venn3"/>
    <dgm:cxn modelId="{0B650997-4421-42DB-9DF8-A067636D5B37}" type="presParOf" srcId="{FBCA974B-0666-4F90-A85E-A6C64FC96070}" destId="{7EBAC0B4-832E-4E97-AA2E-E1B7B115185F}" srcOrd="7" destOrd="0" presId="urn:microsoft.com/office/officeart/2005/8/layout/venn3"/>
    <dgm:cxn modelId="{2DD9862F-A949-4027-93F3-16B00D45FC9B}" type="presParOf" srcId="{FBCA974B-0666-4F90-A85E-A6C64FC96070}" destId="{D5D73181-3991-4BCF-AA40-37F086149B66}"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949046-01AF-4F1F-8990-36E5C31C176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48CB1D31-DEE9-4124-95E3-EFF5DC563418}">
      <dgm:prSet custT="1"/>
      <dgm:spPr/>
      <dgm:t>
        <a:bodyPr/>
        <a:lstStyle/>
        <a:p>
          <a:pPr>
            <a:buNone/>
          </a:pPr>
          <a:r>
            <a:rPr lang="en-US" sz="2700" b="1" i="0" dirty="0"/>
            <a:t>Operational update</a:t>
          </a:r>
        </a:p>
        <a:p>
          <a:pPr>
            <a:buNone/>
          </a:pPr>
          <a:r>
            <a:rPr lang="en-US" sz="1200" b="0" i="0" dirty="0"/>
            <a:t>Workloads and initiatives undertaken to cope with backlog of new cases</a:t>
          </a:r>
          <a:endParaRPr lang="en-GB" sz="1800" dirty="0"/>
        </a:p>
      </dgm:t>
    </dgm:pt>
    <dgm:pt modelId="{574368EE-2624-4036-87FC-177E75493FF9}" type="parTrans" cxnId="{AF3F365E-3F97-46BC-9310-D2704F36DE6D}">
      <dgm:prSet/>
      <dgm:spPr/>
      <dgm:t>
        <a:bodyPr/>
        <a:lstStyle/>
        <a:p>
          <a:endParaRPr lang="en-GB"/>
        </a:p>
      </dgm:t>
    </dgm:pt>
    <dgm:pt modelId="{D8B2DF45-526F-4D26-B588-FA129B554345}" type="sibTrans" cxnId="{AF3F365E-3F97-46BC-9310-D2704F36DE6D}">
      <dgm:prSet/>
      <dgm:spPr/>
      <dgm:t>
        <a:bodyPr/>
        <a:lstStyle/>
        <a:p>
          <a:endParaRPr lang="en-GB"/>
        </a:p>
      </dgm:t>
    </dgm:pt>
    <dgm:pt modelId="{1BBE62B8-3F7A-47E7-A93E-6C7B7AF52875}">
      <dgm:prSet custT="1"/>
      <dgm:spPr/>
      <dgm:t>
        <a:bodyPr/>
        <a:lstStyle/>
        <a:p>
          <a:pPr>
            <a:buNone/>
          </a:pPr>
          <a:endParaRPr lang="en-GB" sz="1200" dirty="0"/>
        </a:p>
      </dgm:t>
    </dgm:pt>
    <dgm:pt modelId="{49B74E1B-1BAD-453A-B10F-F826FF4AFC2F}" type="parTrans" cxnId="{183A84D3-9EDC-4F32-816D-1FF804298E69}">
      <dgm:prSet/>
      <dgm:spPr/>
      <dgm:t>
        <a:bodyPr/>
        <a:lstStyle/>
        <a:p>
          <a:endParaRPr lang="en-GB"/>
        </a:p>
      </dgm:t>
    </dgm:pt>
    <dgm:pt modelId="{645AEC91-2246-4BCF-A897-FD95DADBA737}" type="sibTrans" cxnId="{183A84D3-9EDC-4F32-816D-1FF804298E69}">
      <dgm:prSet/>
      <dgm:spPr/>
      <dgm:t>
        <a:bodyPr/>
        <a:lstStyle/>
        <a:p>
          <a:endParaRPr lang="en-GB"/>
        </a:p>
      </dgm:t>
    </dgm:pt>
    <dgm:pt modelId="{99D583A5-6048-4581-AF22-FBCAD504E470}">
      <dgm:prSet custT="1"/>
      <dgm:spPr/>
      <dgm:t>
        <a:bodyPr/>
        <a:lstStyle/>
        <a:p>
          <a:pPr>
            <a:buFont typeface="Arial" panose="020B0604020202020204" pitchFamily="34" charset="0"/>
            <a:buChar char="•"/>
          </a:pPr>
          <a:endParaRPr lang="en-GB" sz="1200" dirty="0"/>
        </a:p>
      </dgm:t>
    </dgm:pt>
    <dgm:pt modelId="{9B5B99C8-3B2E-4720-A4DA-91A73FBBAC07}" type="parTrans" cxnId="{BC75F100-4A5F-4B5C-B202-DEC358ED963C}">
      <dgm:prSet/>
      <dgm:spPr/>
      <dgm:t>
        <a:bodyPr/>
        <a:lstStyle/>
        <a:p>
          <a:endParaRPr lang="en-GB"/>
        </a:p>
      </dgm:t>
    </dgm:pt>
    <dgm:pt modelId="{5F3B7294-7C70-48A5-98EF-6B479C6A4711}" type="sibTrans" cxnId="{BC75F100-4A5F-4B5C-B202-DEC358ED963C}">
      <dgm:prSet/>
      <dgm:spPr/>
      <dgm:t>
        <a:bodyPr/>
        <a:lstStyle/>
        <a:p>
          <a:endParaRPr lang="en-GB"/>
        </a:p>
      </dgm:t>
    </dgm:pt>
    <dgm:pt modelId="{BF74EA5A-ED33-42DD-BB0A-B570C3981FD5}">
      <dgm:prSet custT="1"/>
      <dgm:spPr/>
      <dgm:t>
        <a:bodyPr/>
        <a:lstStyle/>
        <a:p>
          <a:pPr>
            <a:buFont typeface="Arial" panose="020B0604020202020204" pitchFamily="34" charset="0"/>
            <a:buChar char="•"/>
          </a:pPr>
          <a:r>
            <a:rPr lang="en-GB" sz="1200" dirty="0"/>
            <a:t>Business Case 21/22</a:t>
          </a:r>
        </a:p>
      </dgm:t>
    </dgm:pt>
    <dgm:pt modelId="{AFB33072-E241-4076-912F-E79031B4DA35}" type="parTrans" cxnId="{A998AD9A-CE92-4CC1-8B96-C46D8A56FE38}">
      <dgm:prSet/>
      <dgm:spPr/>
      <dgm:t>
        <a:bodyPr/>
        <a:lstStyle/>
        <a:p>
          <a:endParaRPr lang="en-GB"/>
        </a:p>
      </dgm:t>
    </dgm:pt>
    <dgm:pt modelId="{01DF2023-2460-464A-B659-D93F0E7BF9C1}" type="sibTrans" cxnId="{A998AD9A-CE92-4CC1-8B96-C46D8A56FE38}">
      <dgm:prSet/>
      <dgm:spPr/>
      <dgm:t>
        <a:bodyPr/>
        <a:lstStyle/>
        <a:p>
          <a:endParaRPr lang="en-GB"/>
        </a:p>
      </dgm:t>
    </dgm:pt>
    <dgm:pt modelId="{8C51051B-1A08-40E0-99A0-9432199873D8}">
      <dgm:prSet custT="1"/>
      <dgm:spPr/>
      <dgm:t>
        <a:bodyPr/>
        <a:lstStyle/>
        <a:p>
          <a:pPr>
            <a:buFont typeface="Arial" panose="020B0604020202020204" pitchFamily="34" charset="0"/>
            <a:buChar char="•"/>
          </a:pPr>
          <a:r>
            <a:rPr lang="en-GB" sz="1200" dirty="0"/>
            <a:t>Resource changes – impact on recovery</a:t>
          </a:r>
        </a:p>
      </dgm:t>
    </dgm:pt>
    <dgm:pt modelId="{13A9CB10-0B1A-4206-B03F-09ECD4A539A0}" type="parTrans" cxnId="{82A9D5DC-3829-45F2-8744-3B982426BA56}">
      <dgm:prSet/>
      <dgm:spPr/>
      <dgm:t>
        <a:bodyPr/>
        <a:lstStyle/>
        <a:p>
          <a:endParaRPr lang="en-GB"/>
        </a:p>
      </dgm:t>
    </dgm:pt>
    <dgm:pt modelId="{DA52B583-44A7-4FC3-BD30-E8A71B1C4976}" type="sibTrans" cxnId="{82A9D5DC-3829-45F2-8744-3B982426BA56}">
      <dgm:prSet/>
      <dgm:spPr/>
      <dgm:t>
        <a:bodyPr/>
        <a:lstStyle/>
        <a:p>
          <a:endParaRPr lang="en-GB"/>
        </a:p>
      </dgm:t>
    </dgm:pt>
    <dgm:pt modelId="{8BF5690C-F73A-4D27-83C1-8B4134E4ECA9}" type="pres">
      <dgm:prSet presAssocID="{FC949046-01AF-4F1F-8990-36E5C31C176E}" presName="Name0" presStyleCnt="0">
        <dgm:presLayoutVars>
          <dgm:dir/>
          <dgm:resizeHandles val="exact"/>
        </dgm:presLayoutVars>
      </dgm:prSet>
      <dgm:spPr/>
    </dgm:pt>
    <dgm:pt modelId="{8A5398C6-B4BA-4DFB-BD13-2F988A1ED020}" type="pres">
      <dgm:prSet presAssocID="{48CB1D31-DEE9-4124-95E3-EFF5DC563418}" presName="node" presStyleLbl="node1" presStyleIdx="0" presStyleCnt="1" custScaleX="86426" custScaleY="70757" custLinFactNeighborX="-4472" custLinFactNeighborY="-28263">
        <dgm:presLayoutVars>
          <dgm:bulletEnabled val="1"/>
        </dgm:presLayoutVars>
      </dgm:prSet>
      <dgm:spPr/>
    </dgm:pt>
  </dgm:ptLst>
  <dgm:cxnLst>
    <dgm:cxn modelId="{BC75F100-4A5F-4B5C-B202-DEC358ED963C}" srcId="{48CB1D31-DEE9-4124-95E3-EFF5DC563418}" destId="{99D583A5-6048-4581-AF22-FBCAD504E470}" srcOrd="3" destOrd="0" parTransId="{9B5B99C8-3B2E-4720-A4DA-91A73FBBAC07}" sibTransId="{5F3B7294-7C70-48A5-98EF-6B479C6A4711}"/>
    <dgm:cxn modelId="{AF3F365E-3F97-46BC-9310-D2704F36DE6D}" srcId="{FC949046-01AF-4F1F-8990-36E5C31C176E}" destId="{48CB1D31-DEE9-4124-95E3-EFF5DC563418}" srcOrd="0" destOrd="0" parTransId="{574368EE-2624-4036-87FC-177E75493FF9}" sibTransId="{D8B2DF45-526F-4D26-B588-FA129B554345}"/>
    <dgm:cxn modelId="{9DC64945-1E63-4757-A561-22CFB6DEAA2D}" type="presOf" srcId="{8C51051B-1A08-40E0-99A0-9432199873D8}" destId="{8A5398C6-B4BA-4DFB-BD13-2F988A1ED020}" srcOrd="0" destOrd="3" presId="urn:microsoft.com/office/officeart/2005/8/layout/process1"/>
    <dgm:cxn modelId="{0A7A6E6B-3EC5-4CF8-B7E9-D73550CC9127}" type="presOf" srcId="{48CB1D31-DEE9-4124-95E3-EFF5DC563418}" destId="{8A5398C6-B4BA-4DFB-BD13-2F988A1ED020}" srcOrd="0" destOrd="0" presId="urn:microsoft.com/office/officeart/2005/8/layout/process1"/>
    <dgm:cxn modelId="{D6409E7F-8EB3-4EA8-B4BF-D16404C3EBC3}" type="presOf" srcId="{BF74EA5A-ED33-42DD-BB0A-B570C3981FD5}" destId="{8A5398C6-B4BA-4DFB-BD13-2F988A1ED020}" srcOrd="0" destOrd="2" presId="urn:microsoft.com/office/officeart/2005/8/layout/process1"/>
    <dgm:cxn modelId="{A998AD9A-CE92-4CC1-8B96-C46D8A56FE38}" srcId="{48CB1D31-DEE9-4124-95E3-EFF5DC563418}" destId="{BF74EA5A-ED33-42DD-BB0A-B570C3981FD5}" srcOrd="1" destOrd="0" parTransId="{AFB33072-E241-4076-912F-E79031B4DA35}" sibTransId="{01DF2023-2460-464A-B659-D93F0E7BF9C1}"/>
    <dgm:cxn modelId="{183A84D3-9EDC-4F32-816D-1FF804298E69}" srcId="{48CB1D31-DEE9-4124-95E3-EFF5DC563418}" destId="{1BBE62B8-3F7A-47E7-A93E-6C7B7AF52875}" srcOrd="0" destOrd="0" parTransId="{49B74E1B-1BAD-453A-B10F-F826FF4AFC2F}" sibTransId="{645AEC91-2246-4BCF-A897-FD95DADBA737}"/>
    <dgm:cxn modelId="{82A9D5DC-3829-45F2-8744-3B982426BA56}" srcId="{48CB1D31-DEE9-4124-95E3-EFF5DC563418}" destId="{8C51051B-1A08-40E0-99A0-9432199873D8}" srcOrd="2" destOrd="0" parTransId="{13A9CB10-0B1A-4206-B03F-09ECD4A539A0}" sibTransId="{DA52B583-44A7-4FC3-BD30-E8A71B1C4976}"/>
    <dgm:cxn modelId="{A3C924E1-CB63-4EEE-AB79-AC2091439DB2}" type="presOf" srcId="{FC949046-01AF-4F1F-8990-36E5C31C176E}" destId="{8BF5690C-F73A-4D27-83C1-8B4134E4ECA9}" srcOrd="0" destOrd="0" presId="urn:microsoft.com/office/officeart/2005/8/layout/process1"/>
    <dgm:cxn modelId="{517F17E7-4BD4-46B6-98D6-EE3A7568684C}" type="presOf" srcId="{99D583A5-6048-4581-AF22-FBCAD504E470}" destId="{8A5398C6-B4BA-4DFB-BD13-2F988A1ED020}" srcOrd="0" destOrd="4" presId="urn:microsoft.com/office/officeart/2005/8/layout/process1"/>
    <dgm:cxn modelId="{213850F5-CF55-423A-9B4B-2E1BA79D3C00}" type="presOf" srcId="{1BBE62B8-3F7A-47E7-A93E-6C7B7AF52875}" destId="{8A5398C6-B4BA-4DFB-BD13-2F988A1ED020}" srcOrd="0" destOrd="1" presId="urn:microsoft.com/office/officeart/2005/8/layout/process1"/>
    <dgm:cxn modelId="{F483299C-3C60-4CDE-8BFC-22041D10DE6D}" type="presParOf" srcId="{8BF5690C-F73A-4D27-83C1-8B4134E4ECA9}" destId="{8A5398C6-B4BA-4DFB-BD13-2F988A1ED020}"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1B54C5-BB61-43D7-982C-6A953DD89C65}" type="doc">
      <dgm:prSet loTypeId="urn:microsoft.com/office/officeart/2005/8/layout/hProcess9" loCatId="process" qsTypeId="urn:microsoft.com/office/officeart/2005/8/quickstyle/simple1" qsCatId="simple" csTypeId="urn:microsoft.com/office/officeart/2005/8/colors/colorful4" csCatId="colorful" phldr="1"/>
      <dgm:spPr/>
    </dgm:pt>
    <dgm:pt modelId="{F339FBD1-2F1C-44F2-BF9D-8BC03CD934F5}">
      <dgm:prSet phldrT="[Text]"/>
      <dgm:spPr/>
      <dgm:t>
        <a:bodyPr/>
        <a:lstStyle/>
        <a:p>
          <a:r>
            <a:rPr lang="en-US" dirty="0"/>
            <a:t>Stage 1 unallocated</a:t>
          </a:r>
          <a:endParaRPr lang="en-GB" dirty="0"/>
        </a:p>
      </dgm:t>
    </dgm:pt>
    <dgm:pt modelId="{B2F2EE19-BE7A-4527-963B-B27587E3160B}" type="parTrans" cxnId="{01ECCEC9-F1D6-4FEE-8D28-0519EEE160B3}">
      <dgm:prSet/>
      <dgm:spPr/>
      <dgm:t>
        <a:bodyPr/>
        <a:lstStyle/>
        <a:p>
          <a:endParaRPr lang="en-GB"/>
        </a:p>
      </dgm:t>
    </dgm:pt>
    <dgm:pt modelId="{0E6EA6FE-23B7-4EF6-BF9D-158AE08C44B3}" type="sibTrans" cxnId="{01ECCEC9-F1D6-4FEE-8D28-0519EEE160B3}">
      <dgm:prSet/>
      <dgm:spPr/>
      <dgm:t>
        <a:bodyPr/>
        <a:lstStyle/>
        <a:p>
          <a:endParaRPr lang="en-GB"/>
        </a:p>
      </dgm:t>
    </dgm:pt>
    <dgm:pt modelId="{57ABCAA4-B027-434A-AD34-4DA60BF721FD}">
      <dgm:prSet phldrT="[Text]"/>
      <dgm:spPr/>
      <dgm:t>
        <a:bodyPr/>
        <a:lstStyle/>
        <a:p>
          <a:r>
            <a:rPr lang="en-US" dirty="0"/>
            <a:t>Age profile day 13</a:t>
          </a:r>
        </a:p>
        <a:p>
          <a:r>
            <a:rPr lang="en-US" dirty="0">
              <a:latin typeface="Tahoma" panose="020B0604030504040204" pitchFamily="34" charset="0"/>
              <a:ea typeface="Tahoma" panose="020B0604030504040204" pitchFamily="34" charset="0"/>
              <a:cs typeface="Tahoma" panose="020B0604030504040204" pitchFamily="34" charset="0"/>
            </a:rPr>
            <a:t>↓35%</a:t>
          </a:r>
          <a:endParaRPr lang="en-GB" dirty="0"/>
        </a:p>
      </dgm:t>
    </dgm:pt>
    <dgm:pt modelId="{D2B5C9D6-9401-437E-B70B-CF75BA5F9491}" type="parTrans" cxnId="{5AD90780-B9E5-4F38-B6A7-4CE17171AD4B}">
      <dgm:prSet/>
      <dgm:spPr/>
      <dgm:t>
        <a:bodyPr/>
        <a:lstStyle/>
        <a:p>
          <a:endParaRPr lang="en-GB"/>
        </a:p>
      </dgm:t>
    </dgm:pt>
    <dgm:pt modelId="{DFC5AC56-311E-46CA-940E-DE03260FCE93}" type="sibTrans" cxnId="{5AD90780-B9E5-4F38-B6A7-4CE17171AD4B}">
      <dgm:prSet/>
      <dgm:spPr/>
      <dgm:t>
        <a:bodyPr/>
        <a:lstStyle/>
        <a:p>
          <a:endParaRPr lang="en-GB"/>
        </a:p>
      </dgm:t>
    </dgm:pt>
    <dgm:pt modelId="{B7000C31-535A-4299-9D66-924F79712660}">
      <dgm:prSet phldrT="[Text]"/>
      <dgm:spPr/>
      <dgm:t>
        <a:bodyPr/>
        <a:lstStyle/>
        <a:p>
          <a:r>
            <a:rPr lang="en-US" dirty="0"/>
            <a:t>Volume 463</a:t>
          </a:r>
        </a:p>
        <a:p>
          <a:r>
            <a:rPr lang="en-US" dirty="0">
              <a:latin typeface="Tahoma" panose="020B0604030504040204" pitchFamily="34" charset="0"/>
              <a:ea typeface="Tahoma" panose="020B0604030504040204" pitchFamily="34" charset="0"/>
              <a:cs typeface="Tahoma" panose="020B0604030504040204" pitchFamily="34" charset="0"/>
            </a:rPr>
            <a:t>↓25%</a:t>
          </a:r>
          <a:endParaRPr lang="en-GB" dirty="0"/>
        </a:p>
      </dgm:t>
    </dgm:pt>
    <dgm:pt modelId="{FD73FE1A-C9C6-4AE6-81BF-DB51A24CD5D4}" type="parTrans" cxnId="{846A200F-D221-4B58-AB04-46BC8A2D7002}">
      <dgm:prSet/>
      <dgm:spPr/>
      <dgm:t>
        <a:bodyPr/>
        <a:lstStyle/>
        <a:p>
          <a:endParaRPr lang="en-GB"/>
        </a:p>
      </dgm:t>
    </dgm:pt>
    <dgm:pt modelId="{2E9126D7-C907-490D-9265-076A2E821E9B}" type="sibTrans" cxnId="{846A200F-D221-4B58-AB04-46BC8A2D7002}">
      <dgm:prSet/>
      <dgm:spPr/>
      <dgm:t>
        <a:bodyPr/>
        <a:lstStyle/>
        <a:p>
          <a:endParaRPr lang="en-GB"/>
        </a:p>
      </dgm:t>
    </dgm:pt>
    <dgm:pt modelId="{4472621E-B2E3-4E7F-9B08-5DD79ABCB91C}" type="pres">
      <dgm:prSet presAssocID="{7C1B54C5-BB61-43D7-982C-6A953DD89C65}" presName="CompostProcess" presStyleCnt="0">
        <dgm:presLayoutVars>
          <dgm:dir/>
          <dgm:resizeHandles val="exact"/>
        </dgm:presLayoutVars>
      </dgm:prSet>
      <dgm:spPr/>
    </dgm:pt>
    <dgm:pt modelId="{A3073A29-2B64-4C8F-BB74-79013C737D62}" type="pres">
      <dgm:prSet presAssocID="{7C1B54C5-BB61-43D7-982C-6A953DD89C65}" presName="arrow" presStyleLbl="bgShp" presStyleIdx="0" presStyleCnt="1"/>
      <dgm:spPr/>
    </dgm:pt>
    <dgm:pt modelId="{40ADD6F7-93FC-4C73-BBF5-DF0DDE4F9833}" type="pres">
      <dgm:prSet presAssocID="{7C1B54C5-BB61-43D7-982C-6A953DD89C65}" presName="linearProcess" presStyleCnt="0"/>
      <dgm:spPr/>
    </dgm:pt>
    <dgm:pt modelId="{B1356011-817A-4200-B473-201353BF01D0}" type="pres">
      <dgm:prSet presAssocID="{F339FBD1-2F1C-44F2-BF9D-8BC03CD934F5}" presName="textNode" presStyleLbl="node1" presStyleIdx="0" presStyleCnt="3">
        <dgm:presLayoutVars>
          <dgm:bulletEnabled val="1"/>
        </dgm:presLayoutVars>
      </dgm:prSet>
      <dgm:spPr/>
    </dgm:pt>
    <dgm:pt modelId="{BA13C686-CD0B-47E7-AC80-C606B4925DA1}" type="pres">
      <dgm:prSet presAssocID="{0E6EA6FE-23B7-4EF6-BF9D-158AE08C44B3}" presName="sibTrans" presStyleCnt="0"/>
      <dgm:spPr/>
    </dgm:pt>
    <dgm:pt modelId="{DDC5A565-73B6-421B-8D62-7C7D08FC9E1B}" type="pres">
      <dgm:prSet presAssocID="{57ABCAA4-B027-434A-AD34-4DA60BF721FD}" presName="textNode" presStyleLbl="node1" presStyleIdx="1" presStyleCnt="3">
        <dgm:presLayoutVars>
          <dgm:bulletEnabled val="1"/>
        </dgm:presLayoutVars>
      </dgm:prSet>
      <dgm:spPr/>
    </dgm:pt>
    <dgm:pt modelId="{1242B271-764B-457A-863B-463FBD0256FF}" type="pres">
      <dgm:prSet presAssocID="{DFC5AC56-311E-46CA-940E-DE03260FCE93}" presName="sibTrans" presStyleCnt="0"/>
      <dgm:spPr/>
    </dgm:pt>
    <dgm:pt modelId="{4B7270FE-0547-4041-AE80-5725F7C5A61B}" type="pres">
      <dgm:prSet presAssocID="{B7000C31-535A-4299-9D66-924F79712660}" presName="textNode" presStyleLbl="node1" presStyleIdx="2" presStyleCnt="3">
        <dgm:presLayoutVars>
          <dgm:bulletEnabled val="1"/>
        </dgm:presLayoutVars>
      </dgm:prSet>
      <dgm:spPr/>
    </dgm:pt>
  </dgm:ptLst>
  <dgm:cxnLst>
    <dgm:cxn modelId="{846A200F-D221-4B58-AB04-46BC8A2D7002}" srcId="{7C1B54C5-BB61-43D7-982C-6A953DD89C65}" destId="{B7000C31-535A-4299-9D66-924F79712660}" srcOrd="2" destOrd="0" parTransId="{FD73FE1A-C9C6-4AE6-81BF-DB51A24CD5D4}" sibTransId="{2E9126D7-C907-490D-9265-076A2E821E9B}"/>
    <dgm:cxn modelId="{6C6E7445-CB5F-4429-824A-F15A1447DB06}" type="presOf" srcId="{7C1B54C5-BB61-43D7-982C-6A953DD89C65}" destId="{4472621E-B2E3-4E7F-9B08-5DD79ABCB91C}" srcOrd="0" destOrd="0" presId="urn:microsoft.com/office/officeart/2005/8/layout/hProcess9"/>
    <dgm:cxn modelId="{502C206D-60A5-4101-9DFF-BB66BF69A634}" type="presOf" srcId="{57ABCAA4-B027-434A-AD34-4DA60BF721FD}" destId="{DDC5A565-73B6-421B-8D62-7C7D08FC9E1B}" srcOrd="0" destOrd="0" presId="urn:microsoft.com/office/officeart/2005/8/layout/hProcess9"/>
    <dgm:cxn modelId="{5AD90780-B9E5-4F38-B6A7-4CE17171AD4B}" srcId="{7C1B54C5-BB61-43D7-982C-6A953DD89C65}" destId="{57ABCAA4-B027-434A-AD34-4DA60BF721FD}" srcOrd="1" destOrd="0" parTransId="{D2B5C9D6-9401-437E-B70B-CF75BA5F9491}" sibTransId="{DFC5AC56-311E-46CA-940E-DE03260FCE93}"/>
    <dgm:cxn modelId="{5D610681-D1B7-4CCD-BB08-29900450C769}" type="presOf" srcId="{B7000C31-535A-4299-9D66-924F79712660}" destId="{4B7270FE-0547-4041-AE80-5725F7C5A61B}" srcOrd="0" destOrd="0" presId="urn:microsoft.com/office/officeart/2005/8/layout/hProcess9"/>
    <dgm:cxn modelId="{94281D85-AE9F-4A1D-B204-4F1979F29E7D}" type="presOf" srcId="{F339FBD1-2F1C-44F2-BF9D-8BC03CD934F5}" destId="{B1356011-817A-4200-B473-201353BF01D0}" srcOrd="0" destOrd="0" presId="urn:microsoft.com/office/officeart/2005/8/layout/hProcess9"/>
    <dgm:cxn modelId="{01ECCEC9-F1D6-4FEE-8D28-0519EEE160B3}" srcId="{7C1B54C5-BB61-43D7-982C-6A953DD89C65}" destId="{F339FBD1-2F1C-44F2-BF9D-8BC03CD934F5}" srcOrd="0" destOrd="0" parTransId="{B2F2EE19-BE7A-4527-963B-B27587E3160B}" sibTransId="{0E6EA6FE-23B7-4EF6-BF9D-158AE08C44B3}"/>
    <dgm:cxn modelId="{4ADBB596-C86F-49B7-91A7-30764068A669}" type="presParOf" srcId="{4472621E-B2E3-4E7F-9B08-5DD79ABCB91C}" destId="{A3073A29-2B64-4C8F-BB74-79013C737D62}" srcOrd="0" destOrd="0" presId="urn:microsoft.com/office/officeart/2005/8/layout/hProcess9"/>
    <dgm:cxn modelId="{5AEAC1AB-9849-44C5-B74A-483AC70020F6}" type="presParOf" srcId="{4472621E-B2E3-4E7F-9B08-5DD79ABCB91C}" destId="{40ADD6F7-93FC-4C73-BBF5-DF0DDE4F9833}" srcOrd="1" destOrd="0" presId="urn:microsoft.com/office/officeart/2005/8/layout/hProcess9"/>
    <dgm:cxn modelId="{1963DC1C-C6BA-4EDF-99D5-A1E9DF598D35}" type="presParOf" srcId="{40ADD6F7-93FC-4C73-BBF5-DF0DDE4F9833}" destId="{B1356011-817A-4200-B473-201353BF01D0}" srcOrd="0" destOrd="0" presId="urn:microsoft.com/office/officeart/2005/8/layout/hProcess9"/>
    <dgm:cxn modelId="{BE036AA0-B7E0-4BFD-A6B3-0C481B09806D}" type="presParOf" srcId="{40ADD6F7-93FC-4C73-BBF5-DF0DDE4F9833}" destId="{BA13C686-CD0B-47E7-AC80-C606B4925DA1}" srcOrd="1" destOrd="0" presId="urn:microsoft.com/office/officeart/2005/8/layout/hProcess9"/>
    <dgm:cxn modelId="{48F89F08-3128-4EFF-87DA-DE647D327E3A}" type="presParOf" srcId="{40ADD6F7-93FC-4C73-BBF5-DF0DDE4F9833}" destId="{DDC5A565-73B6-421B-8D62-7C7D08FC9E1B}" srcOrd="2" destOrd="0" presId="urn:microsoft.com/office/officeart/2005/8/layout/hProcess9"/>
    <dgm:cxn modelId="{F3193BA2-5498-44E6-8CA4-8285C0BCBED2}" type="presParOf" srcId="{40ADD6F7-93FC-4C73-BBF5-DF0DDE4F9833}" destId="{1242B271-764B-457A-863B-463FBD0256FF}" srcOrd="3" destOrd="0" presId="urn:microsoft.com/office/officeart/2005/8/layout/hProcess9"/>
    <dgm:cxn modelId="{18516A1F-8538-481C-9CB6-F44B9A56A223}" type="presParOf" srcId="{40ADD6F7-93FC-4C73-BBF5-DF0DDE4F9833}" destId="{4B7270FE-0547-4041-AE80-5725F7C5A61B}" srcOrd="4"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8067-2A66-4D3A-9E6C-09A5CED9E09C}">
      <dsp:nvSpPr>
        <dsp:cNvPr id="0" name=""/>
        <dsp:cNvSpPr/>
      </dsp:nvSpPr>
      <dsp:spPr>
        <a:xfrm>
          <a:off x="3428" y="462779"/>
          <a:ext cx="1995822" cy="7983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Complaints ↓1%</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402592" y="462779"/>
        <a:ext cx="1197494" cy="798328"/>
      </dsp:txXfrm>
    </dsp:sp>
    <dsp:sp modelId="{FD73F706-FDAE-4060-91AA-026FD5DB9352}">
      <dsp:nvSpPr>
        <dsp:cNvPr id="0" name=""/>
        <dsp:cNvSpPr/>
      </dsp:nvSpPr>
      <dsp:spPr>
        <a:xfrm>
          <a:off x="1799668" y="462779"/>
          <a:ext cx="1995822" cy="798328"/>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Priority cases ↓11%</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198832" y="462779"/>
        <a:ext cx="1197494" cy="798328"/>
      </dsp:txXfrm>
    </dsp:sp>
    <dsp:sp modelId="{0B77A1AA-42E9-4A11-B402-D08F4C49C64D}">
      <dsp:nvSpPr>
        <dsp:cNvPr id="0" name=""/>
        <dsp:cNvSpPr/>
      </dsp:nvSpPr>
      <dsp:spPr>
        <a:xfrm>
          <a:off x="3595908" y="462779"/>
          <a:ext cx="1995822" cy="798328"/>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Enquiries</a:t>
          </a:r>
        </a:p>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↑8%</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3995072" y="462779"/>
        <a:ext cx="1197494" cy="798328"/>
      </dsp:txXfrm>
    </dsp:sp>
    <dsp:sp modelId="{4C0BC181-AAB1-4DAD-A5AF-49585F1F25D5}">
      <dsp:nvSpPr>
        <dsp:cNvPr id="0" name=""/>
        <dsp:cNvSpPr/>
      </dsp:nvSpPr>
      <dsp:spPr>
        <a:xfrm>
          <a:off x="5392149" y="462779"/>
          <a:ext cx="1995822" cy="798328"/>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Ask the Adviser </a:t>
          </a:r>
        </a:p>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↑5%</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5791313" y="462779"/>
        <a:ext cx="1197494" cy="798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FD32B-7F5C-4173-873A-3BC69629811C}">
      <dsp:nvSpPr>
        <dsp:cNvPr id="0" name=""/>
        <dsp:cNvSpPr/>
      </dsp:nvSpPr>
      <dsp:spPr>
        <a:xfrm>
          <a:off x="669" y="305866"/>
          <a:ext cx="1305966" cy="13059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872" tIns="11430" rIns="71872" bIns="1143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Tahoma" panose="020B0604030504040204" pitchFamily="34" charset="0"/>
              <a:ea typeface="Tahoma" panose="020B0604030504040204" pitchFamily="34" charset="0"/>
              <a:cs typeface="Tahoma" panose="020B0604030504040204" pitchFamily="34" charset="0"/>
            </a:rPr>
            <a:t>91%  satisfied with quality of service</a:t>
          </a:r>
          <a:endParaRPr lang="en-GB" sz="900" kern="1200" dirty="0">
            <a:latin typeface="Tahoma" panose="020B0604030504040204" pitchFamily="34" charset="0"/>
            <a:ea typeface="Tahoma" panose="020B0604030504040204" pitchFamily="34" charset="0"/>
            <a:cs typeface="Tahoma" panose="020B0604030504040204" pitchFamily="34" charset="0"/>
          </a:endParaRPr>
        </a:p>
      </dsp:txBody>
      <dsp:txXfrm>
        <a:off x="191923" y="497120"/>
        <a:ext cx="923458" cy="923458"/>
      </dsp:txXfrm>
    </dsp:sp>
    <dsp:sp modelId="{0BF16A2B-860C-4403-A9D0-101F5714D5EA}">
      <dsp:nvSpPr>
        <dsp:cNvPr id="0" name=""/>
        <dsp:cNvSpPr/>
      </dsp:nvSpPr>
      <dsp:spPr>
        <a:xfrm>
          <a:off x="1045443" y="305866"/>
          <a:ext cx="1305966" cy="13059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872" tIns="11430" rIns="71872" bIns="11430" numCol="1" spcCol="1270" anchor="ctr" anchorCtr="0">
          <a:noAutofit/>
        </a:bodyPr>
        <a:lstStyle/>
        <a:p>
          <a:pPr marL="0" lvl="0" indent="0" algn="ctr" defTabSz="400050">
            <a:lnSpc>
              <a:spcPct val="90000"/>
            </a:lnSpc>
            <a:spcBef>
              <a:spcPct val="0"/>
            </a:spcBef>
            <a:spcAft>
              <a:spcPct val="35000"/>
            </a:spcAft>
            <a:buFont typeface="Symbol" panose="05050102010706020507" pitchFamily="18" charset="2"/>
            <a:buNone/>
          </a:pPr>
          <a:r>
            <a:rPr lang="en-GB" sz="900" b="1" kern="1200">
              <a:latin typeface="Tahoma" panose="020B0604030504040204" pitchFamily="34" charset="0"/>
              <a:ea typeface="Tahoma" panose="020B0604030504040204" pitchFamily="34" charset="0"/>
              <a:cs typeface="Tahoma" panose="020B0604030504040204" pitchFamily="34" charset="0"/>
            </a:rPr>
            <a:t>86% said EHU made a difference to their energy complaint</a:t>
          </a:r>
          <a:endParaRPr lang="en-GB" sz="900" kern="1200">
            <a:latin typeface="Tahoma" panose="020B0604030504040204" pitchFamily="34" charset="0"/>
            <a:ea typeface="Tahoma" panose="020B0604030504040204" pitchFamily="34" charset="0"/>
            <a:cs typeface="Tahoma" panose="020B0604030504040204" pitchFamily="34" charset="0"/>
          </a:endParaRPr>
        </a:p>
      </dsp:txBody>
      <dsp:txXfrm>
        <a:off x="1236697" y="497120"/>
        <a:ext cx="923458" cy="923458"/>
      </dsp:txXfrm>
    </dsp:sp>
    <dsp:sp modelId="{969EAF63-7EAD-4551-BA93-80734CF7980B}">
      <dsp:nvSpPr>
        <dsp:cNvPr id="0" name=""/>
        <dsp:cNvSpPr/>
      </dsp:nvSpPr>
      <dsp:spPr>
        <a:xfrm>
          <a:off x="2090216" y="305866"/>
          <a:ext cx="1305966" cy="13059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872" tIns="11430" rIns="71872" bIns="11430" numCol="1" spcCol="1270" anchor="ctr" anchorCtr="0">
          <a:noAutofit/>
        </a:bodyPr>
        <a:lstStyle/>
        <a:p>
          <a:pPr marL="0" lvl="0" indent="0" algn="ctr" defTabSz="400050">
            <a:lnSpc>
              <a:spcPct val="90000"/>
            </a:lnSpc>
            <a:spcBef>
              <a:spcPct val="0"/>
            </a:spcBef>
            <a:spcAft>
              <a:spcPct val="35000"/>
            </a:spcAft>
            <a:buFont typeface="Symbol" panose="05050102010706020507" pitchFamily="18" charset="2"/>
            <a:buNone/>
          </a:pPr>
          <a:r>
            <a:rPr lang="en-GB" sz="900" b="1" kern="1200">
              <a:latin typeface="Tahoma" panose="020B0604030504040204" pitchFamily="34" charset="0"/>
              <a:ea typeface="Tahoma" panose="020B0604030504040204" pitchFamily="34" charset="0"/>
              <a:cs typeface="Tahoma" panose="020B0604030504040204" pitchFamily="34" charset="0"/>
            </a:rPr>
            <a:t>90% felt they were kept informed</a:t>
          </a:r>
          <a:endParaRPr lang="en-GB" sz="900" kern="1200">
            <a:latin typeface="Tahoma" panose="020B0604030504040204" pitchFamily="34" charset="0"/>
            <a:ea typeface="Tahoma" panose="020B0604030504040204" pitchFamily="34" charset="0"/>
            <a:cs typeface="Tahoma" panose="020B0604030504040204" pitchFamily="34" charset="0"/>
          </a:endParaRPr>
        </a:p>
      </dsp:txBody>
      <dsp:txXfrm>
        <a:off x="2281470" y="497120"/>
        <a:ext cx="923458" cy="923458"/>
      </dsp:txXfrm>
    </dsp:sp>
    <dsp:sp modelId="{0FA6A147-A621-4873-8343-FF2881EFBFFB}">
      <dsp:nvSpPr>
        <dsp:cNvPr id="0" name=""/>
        <dsp:cNvSpPr/>
      </dsp:nvSpPr>
      <dsp:spPr>
        <a:xfrm>
          <a:off x="3134990" y="305866"/>
          <a:ext cx="1305966" cy="13059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872" tIns="11430" rIns="71872" bIns="11430" numCol="1" spcCol="1270" anchor="ctr" anchorCtr="0">
          <a:noAutofit/>
        </a:bodyPr>
        <a:lstStyle/>
        <a:p>
          <a:pPr marL="0" lvl="0" indent="0" algn="ctr" defTabSz="400050">
            <a:lnSpc>
              <a:spcPct val="90000"/>
            </a:lnSpc>
            <a:spcBef>
              <a:spcPct val="0"/>
            </a:spcBef>
            <a:spcAft>
              <a:spcPct val="35000"/>
            </a:spcAft>
            <a:buFont typeface="Symbol" panose="05050102010706020507" pitchFamily="18" charset="2"/>
            <a:buNone/>
          </a:pPr>
          <a:r>
            <a:rPr lang="en-GB" sz="900" b="1" kern="1200">
              <a:latin typeface="Tahoma" panose="020B0604030504040204" pitchFamily="34" charset="0"/>
              <a:ea typeface="Tahoma" panose="020B0604030504040204" pitchFamily="34" charset="0"/>
              <a:cs typeface="Tahoma" panose="020B0604030504040204" pitchFamily="34" charset="0"/>
            </a:rPr>
            <a:t>90% satisfied with length of time taken to resolve complaint</a:t>
          </a:r>
          <a:endParaRPr lang="en-GB" sz="900" kern="1200">
            <a:latin typeface="Tahoma" panose="020B0604030504040204" pitchFamily="34" charset="0"/>
            <a:ea typeface="Tahoma" panose="020B0604030504040204" pitchFamily="34" charset="0"/>
            <a:cs typeface="Tahoma" panose="020B0604030504040204" pitchFamily="34" charset="0"/>
          </a:endParaRPr>
        </a:p>
      </dsp:txBody>
      <dsp:txXfrm>
        <a:off x="3326244" y="497120"/>
        <a:ext cx="923458" cy="923458"/>
      </dsp:txXfrm>
    </dsp:sp>
    <dsp:sp modelId="{D5D73181-3991-4BCF-AA40-37F086149B66}">
      <dsp:nvSpPr>
        <dsp:cNvPr id="0" name=""/>
        <dsp:cNvSpPr/>
      </dsp:nvSpPr>
      <dsp:spPr>
        <a:xfrm>
          <a:off x="4179763" y="305866"/>
          <a:ext cx="1305966" cy="13059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872" tIns="11430" rIns="71872" bIns="11430" numCol="1" spcCol="1270" anchor="ctr" anchorCtr="0">
          <a:noAutofit/>
        </a:bodyPr>
        <a:lstStyle/>
        <a:p>
          <a:pPr marL="0" lvl="0" indent="0" algn="ctr" defTabSz="400050">
            <a:lnSpc>
              <a:spcPct val="90000"/>
            </a:lnSpc>
            <a:spcBef>
              <a:spcPct val="0"/>
            </a:spcBef>
            <a:spcAft>
              <a:spcPct val="35000"/>
            </a:spcAft>
            <a:buFont typeface="Symbol" panose="05050102010706020507" pitchFamily="18" charset="2"/>
            <a:buNone/>
          </a:pPr>
          <a:r>
            <a:rPr lang="en-GB" sz="900" b="1" kern="1200">
              <a:latin typeface="Tahoma" panose="020B0604030504040204" pitchFamily="34" charset="0"/>
              <a:ea typeface="Tahoma" panose="020B0604030504040204" pitchFamily="34" charset="0"/>
              <a:cs typeface="Tahoma" panose="020B0604030504040204" pitchFamily="34" charset="0"/>
            </a:rPr>
            <a:t>95% felt the person handling case understood their problem</a:t>
          </a:r>
          <a:endParaRPr lang="en-GB" sz="900" kern="1200">
            <a:latin typeface="Tahoma" panose="020B0604030504040204" pitchFamily="34" charset="0"/>
            <a:ea typeface="Tahoma" panose="020B0604030504040204" pitchFamily="34" charset="0"/>
            <a:cs typeface="Tahoma" panose="020B0604030504040204" pitchFamily="34" charset="0"/>
          </a:endParaRPr>
        </a:p>
      </dsp:txBody>
      <dsp:txXfrm>
        <a:off x="4371017" y="497120"/>
        <a:ext cx="923458" cy="923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98C6-B4BA-4DFB-BD13-2F988A1ED020}">
      <dsp:nvSpPr>
        <dsp:cNvPr id="0" name=""/>
        <dsp:cNvSpPr/>
      </dsp:nvSpPr>
      <dsp:spPr>
        <a:xfrm>
          <a:off x="137933" y="0"/>
          <a:ext cx="5149471" cy="2529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kern="1200" dirty="0"/>
            <a:t>Operational update</a:t>
          </a:r>
        </a:p>
        <a:p>
          <a:pPr marL="0" lvl="0" indent="0" algn="l" defTabSz="1200150">
            <a:lnSpc>
              <a:spcPct val="90000"/>
            </a:lnSpc>
            <a:spcBef>
              <a:spcPct val="0"/>
            </a:spcBef>
            <a:spcAft>
              <a:spcPct val="35000"/>
            </a:spcAft>
            <a:buNone/>
          </a:pPr>
          <a:r>
            <a:rPr lang="en-US" sz="1200" b="0" i="0" kern="1200" dirty="0"/>
            <a:t>Workloads and initiatives undertaken to cope with backlog of new cases</a:t>
          </a:r>
          <a:endParaRPr lang="en-GB" sz="1800" kern="1200" dirty="0"/>
        </a:p>
        <a:p>
          <a:pPr marL="114300" lvl="1" indent="-114300" algn="l" defTabSz="533400">
            <a:lnSpc>
              <a:spcPct val="90000"/>
            </a:lnSpc>
            <a:spcBef>
              <a:spcPct val="0"/>
            </a:spcBef>
            <a:spcAft>
              <a:spcPct val="15000"/>
            </a:spcAft>
            <a:buNone/>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t>Business Case 21/22</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t>Resource changes – impact on recovery</a:t>
          </a:r>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dsp:txBody>
      <dsp:txXfrm>
        <a:off x="212020" y="74087"/>
        <a:ext cx="5001297" cy="2381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73A29-2B64-4C8F-BB74-79013C737D62}">
      <dsp:nvSpPr>
        <dsp:cNvPr id="0" name=""/>
        <dsp:cNvSpPr/>
      </dsp:nvSpPr>
      <dsp:spPr>
        <a:xfrm>
          <a:off x="246730" y="0"/>
          <a:ext cx="2796277" cy="247606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56011-817A-4200-B473-201353BF01D0}">
      <dsp:nvSpPr>
        <dsp:cNvPr id="0" name=""/>
        <dsp:cNvSpPr/>
      </dsp:nvSpPr>
      <dsp:spPr>
        <a:xfrm>
          <a:off x="3533" y="742818"/>
          <a:ext cx="1058884" cy="9904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Stage 1 unallocated</a:t>
          </a:r>
          <a:endParaRPr lang="en-GB" sz="1300" kern="1200" dirty="0"/>
        </a:p>
      </dsp:txBody>
      <dsp:txXfrm>
        <a:off x="51882" y="791167"/>
        <a:ext cx="962186" cy="893726"/>
      </dsp:txXfrm>
    </dsp:sp>
    <dsp:sp modelId="{DDC5A565-73B6-421B-8D62-7C7D08FC9E1B}">
      <dsp:nvSpPr>
        <dsp:cNvPr id="0" name=""/>
        <dsp:cNvSpPr/>
      </dsp:nvSpPr>
      <dsp:spPr>
        <a:xfrm>
          <a:off x="1115426" y="742818"/>
          <a:ext cx="1058884" cy="990424"/>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Age profile day 13</a:t>
          </a:r>
        </a:p>
        <a:p>
          <a:pPr marL="0" lvl="0" indent="0" algn="ctr" defTabSz="577850">
            <a:lnSpc>
              <a:spcPct val="90000"/>
            </a:lnSpc>
            <a:spcBef>
              <a:spcPct val="0"/>
            </a:spcBef>
            <a:spcAft>
              <a:spcPct val="35000"/>
            </a:spcAft>
            <a:buNone/>
          </a:pPr>
          <a:r>
            <a:rPr lang="en-US" sz="1300" kern="1200" dirty="0">
              <a:latin typeface="Tahoma" panose="020B0604030504040204" pitchFamily="34" charset="0"/>
              <a:ea typeface="Tahoma" panose="020B0604030504040204" pitchFamily="34" charset="0"/>
              <a:cs typeface="Tahoma" panose="020B0604030504040204" pitchFamily="34" charset="0"/>
            </a:rPr>
            <a:t>↓35%</a:t>
          </a:r>
          <a:endParaRPr lang="en-GB" sz="1300" kern="1200" dirty="0"/>
        </a:p>
      </dsp:txBody>
      <dsp:txXfrm>
        <a:off x="1163775" y="791167"/>
        <a:ext cx="962186" cy="893726"/>
      </dsp:txXfrm>
    </dsp:sp>
    <dsp:sp modelId="{4B7270FE-0547-4041-AE80-5725F7C5A61B}">
      <dsp:nvSpPr>
        <dsp:cNvPr id="0" name=""/>
        <dsp:cNvSpPr/>
      </dsp:nvSpPr>
      <dsp:spPr>
        <a:xfrm>
          <a:off x="2227319" y="742818"/>
          <a:ext cx="1058884" cy="99042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463</a:t>
          </a:r>
        </a:p>
        <a:p>
          <a:pPr marL="0" lvl="0" indent="0" algn="ctr" defTabSz="577850">
            <a:lnSpc>
              <a:spcPct val="90000"/>
            </a:lnSpc>
            <a:spcBef>
              <a:spcPct val="0"/>
            </a:spcBef>
            <a:spcAft>
              <a:spcPct val="35000"/>
            </a:spcAft>
            <a:buNone/>
          </a:pPr>
          <a:r>
            <a:rPr lang="en-US" sz="1300" kern="1200" dirty="0">
              <a:latin typeface="Tahoma" panose="020B0604030504040204" pitchFamily="34" charset="0"/>
              <a:ea typeface="Tahoma" panose="020B0604030504040204" pitchFamily="34" charset="0"/>
              <a:cs typeface="Tahoma" panose="020B0604030504040204" pitchFamily="34" charset="0"/>
            </a:rPr>
            <a:t>↓25%</a:t>
          </a:r>
          <a:endParaRPr lang="en-GB" sz="1300" kern="1200" dirty="0"/>
        </a:p>
      </dsp:txBody>
      <dsp:txXfrm>
        <a:off x="2275668" y="791167"/>
        <a:ext cx="962186" cy="8937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0.09781</cdr:x>
      <cdr:y>0.01582</cdr:y>
    </cdr:from>
    <cdr:to>
      <cdr:x>0.6832</cdr:x>
      <cdr:y>0.15361</cdr:y>
    </cdr:to>
    <cdr:pic>
      <cdr:nvPicPr>
        <cdr:cNvPr id="2" name="chart">
          <a:extLst xmlns:a="http://schemas.openxmlformats.org/drawingml/2006/main">
            <a:ext uri="{FF2B5EF4-FFF2-40B4-BE49-F238E27FC236}">
              <a16:creationId xmlns:a16="http://schemas.microsoft.com/office/drawing/2014/main" id="{763C1C8B-13D5-41C6-B3C5-DEF4BB0C86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4050" y="43391"/>
          <a:ext cx="3136506" cy="37798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272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rgbClr val="000000"/>
                </a:solidFill>
                <a:latin typeface="Calibri"/>
                <a:ea typeface="Calibri"/>
                <a:cs typeface="Calibri"/>
                <a:sym typeface="Calibri"/>
              </a:rPr>
              <a:t>1</a:t>
            </a:fld>
            <a:endParaRPr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290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10</a:t>
            </a:fld>
            <a:endParaRPr sz="1200" dirty="0">
              <a:latin typeface="Calibri"/>
              <a:ea typeface="Calibri"/>
              <a:cs typeface="Calibri"/>
              <a:sym typeface="Calibri"/>
            </a:endParaRPr>
          </a:p>
        </p:txBody>
      </p:sp>
    </p:spTree>
    <p:extLst>
      <p:ext uri="{BB962C8B-B14F-4D97-AF65-F5344CB8AC3E}">
        <p14:creationId xmlns:p14="http://schemas.microsoft.com/office/powerpoint/2010/main" val="410246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11</a:t>
            </a:fld>
            <a:endParaRPr sz="1200" dirty="0">
              <a:latin typeface="Calibri"/>
              <a:ea typeface="Calibri"/>
              <a:cs typeface="Calibri"/>
              <a:sym typeface="Calibri"/>
            </a:endParaRPr>
          </a:p>
        </p:txBody>
      </p:sp>
    </p:spTree>
    <p:extLst>
      <p:ext uri="{BB962C8B-B14F-4D97-AF65-F5344CB8AC3E}">
        <p14:creationId xmlns:p14="http://schemas.microsoft.com/office/powerpoint/2010/main" val="412152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12</a:t>
            </a:fld>
            <a:endParaRPr sz="1200" dirty="0">
              <a:latin typeface="Calibri"/>
              <a:ea typeface="Calibri"/>
              <a:cs typeface="Calibri"/>
              <a:sym typeface="Calibri"/>
            </a:endParaRPr>
          </a:p>
        </p:txBody>
      </p:sp>
    </p:spTree>
    <p:extLst>
      <p:ext uri="{BB962C8B-B14F-4D97-AF65-F5344CB8AC3E}">
        <p14:creationId xmlns:p14="http://schemas.microsoft.com/office/powerpoint/2010/main" val="132629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13</a:t>
            </a:fld>
            <a:endParaRPr sz="1200" dirty="0">
              <a:latin typeface="Calibri"/>
              <a:ea typeface="Calibri"/>
              <a:cs typeface="Calibri"/>
              <a:sym typeface="Calibri"/>
            </a:endParaRPr>
          </a:p>
        </p:txBody>
      </p:sp>
    </p:spTree>
    <p:extLst>
      <p:ext uri="{BB962C8B-B14F-4D97-AF65-F5344CB8AC3E}">
        <p14:creationId xmlns:p14="http://schemas.microsoft.com/office/powerpoint/2010/main" val="564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14</a:t>
            </a:fld>
            <a:endParaRPr sz="1200" dirty="0">
              <a:latin typeface="Calibri"/>
              <a:ea typeface="Calibri"/>
              <a:cs typeface="Calibri"/>
              <a:sym typeface="Calibri"/>
            </a:endParaRPr>
          </a:p>
        </p:txBody>
      </p:sp>
    </p:spTree>
    <p:extLst>
      <p:ext uri="{BB962C8B-B14F-4D97-AF65-F5344CB8AC3E}">
        <p14:creationId xmlns:p14="http://schemas.microsoft.com/office/powerpoint/2010/main" val="185039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15</a:t>
            </a:fld>
            <a:endParaRPr sz="1200" dirty="0">
              <a:latin typeface="Calibri"/>
              <a:ea typeface="Calibri"/>
              <a:cs typeface="Calibri"/>
              <a:sym typeface="Calibri"/>
            </a:endParaRPr>
          </a:p>
        </p:txBody>
      </p:sp>
    </p:spTree>
    <p:extLst>
      <p:ext uri="{BB962C8B-B14F-4D97-AF65-F5344CB8AC3E}">
        <p14:creationId xmlns:p14="http://schemas.microsoft.com/office/powerpoint/2010/main" val="214334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297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3</a:t>
            </a:fld>
            <a:endParaRPr sz="1200" dirty="0">
              <a:latin typeface="Calibri"/>
              <a:ea typeface="Calibri"/>
              <a:cs typeface="Calibri"/>
              <a:sym typeface="Calibri"/>
            </a:endParaRPr>
          </a:p>
        </p:txBody>
      </p:sp>
    </p:spTree>
    <p:extLst>
      <p:ext uri="{BB962C8B-B14F-4D97-AF65-F5344CB8AC3E}">
        <p14:creationId xmlns:p14="http://schemas.microsoft.com/office/powerpoint/2010/main" val="424944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4</a:t>
            </a:fld>
            <a:endParaRPr sz="1200" dirty="0">
              <a:latin typeface="Calibri"/>
              <a:ea typeface="Calibri"/>
              <a:cs typeface="Calibri"/>
              <a:sym typeface="Calibri"/>
            </a:endParaRPr>
          </a:p>
        </p:txBody>
      </p:sp>
    </p:spTree>
    <p:extLst>
      <p:ext uri="{BB962C8B-B14F-4D97-AF65-F5344CB8AC3E}">
        <p14:creationId xmlns:p14="http://schemas.microsoft.com/office/powerpoint/2010/main" val="350377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r>
              <a:rPr lang="en-GB" sz="1200" b="0" i="0" u="none" strike="noStrike" cap="none" dirty="0">
                <a:solidFill>
                  <a:schemeClr val="dk1"/>
                </a:solidFill>
                <a:latin typeface="Tahoma"/>
                <a:ea typeface="Tahoma"/>
                <a:cs typeface="Tahoma"/>
                <a:sym typeface="Tahoma"/>
              </a:rPr>
              <a:t>Increase of 3% in proportions -  referrals from CS</a:t>
            </a:r>
          </a:p>
          <a:p>
            <a:pPr marL="0" marR="0" lvl="0" indent="0" algn="l" rtl="0">
              <a:lnSpc>
                <a:spcPct val="200000"/>
              </a:lnSpc>
              <a:spcBef>
                <a:spcPts val="0"/>
              </a:spcBef>
              <a:spcAft>
                <a:spcPts val="0"/>
              </a:spcAft>
              <a:buClr>
                <a:srgbClr val="003E82"/>
              </a:buClr>
              <a:buSzPts val="1200"/>
              <a:buFont typeface="Merriweather Sans"/>
              <a:buNone/>
            </a:pPr>
            <a:r>
              <a:rPr lang="en-GB" sz="1200" b="0" i="0" u="none" strike="noStrike" cap="none" dirty="0">
                <a:solidFill>
                  <a:schemeClr val="dk1"/>
                </a:solidFill>
                <a:latin typeface="Tahoma"/>
                <a:ea typeface="Tahoma"/>
                <a:cs typeface="Tahoma"/>
                <a:sym typeface="Tahoma"/>
              </a:rPr>
              <a:t>3% bureaux in Sc, practically 0 in England and wales</a:t>
            </a:r>
          </a:p>
          <a:p>
            <a:pPr marL="0" marR="0" lvl="0" indent="0" algn="l" rtl="0">
              <a:lnSpc>
                <a:spcPct val="200000"/>
              </a:lnSpc>
              <a:spcBef>
                <a:spcPts val="0"/>
              </a:spcBef>
              <a:spcAft>
                <a:spcPts val="0"/>
              </a:spcAft>
              <a:buClr>
                <a:srgbClr val="003E82"/>
              </a:buClr>
              <a:buSzPts val="1200"/>
              <a:buFont typeface="Merriweather Sans"/>
              <a:buNone/>
            </a:pPr>
            <a:endParaRPr lang="en-GB" sz="1200" b="0" i="0" u="none" strike="noStrike" cap="none" dirty="0">
              <a:solidFill>
                <a:schemeClr val="dk1"/>
              </a:solidFill>
              <a:latin typeface="Tahoma"/>
              <a:ea typeface="Tahoma"/>
              <a:cs typeface="Tahoma"/>
              <a:sym typeface="Tahoma"/>
            </a:endParaRPr>
          </a:p>
          <a:p>
            <a:pPr marL="0" marR="0" lvl="0" indent="0" algn="l" rtl="0">
              <a:lnSpc>
                <a:spcPct val="200000"/>
              </a:lnSpc>
              <a:spcBef>
                <a:spcPts val="0"/>
              </a:spcBef>
              <a:spcAft>
                <a:spcPts val="0"/>
              </a:spcAft>
              <a:buClr>
                <a:srgbClr val="003E82"/>
              </a:buClr>
              <a:buSzPts val="1200"/>
              <a:buFont typeface="Merriweather Sans"/>
              <a:buNone/>
            </a:pPr>
            <a:endParaRPr lang="en-GB" sz="1200" b="0" i="0" u="none" strike="noStrike" cap="none" dirty="0">
              <a:solidFill>
                <a:schemeClr val="dk1"/>
              </a:solidFill>
              <a:latin typeface="Tahoma"/>
              <a:ea typeface="Tahoma"/>
              <a:cs typeface="Tahoma"/>
              <a:sym typeface="Tahoma"/>
            </a:endParaRPr>
          </a:p>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102" name="Google Shape;102;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5</a:t>
            </a:fld>
            <a:endParaRPr sz="1200" dirty="0">
              <a:latin typeface="Calibri"/>
              <a:ea typeface="Calibri"/>
              <a:cs typeface="Calibri"/>
              <a:sym typeface="Calibri"/>
            </a:endParaRPr>
          </a:p>
        </p:txBody>
      </p:sp>
    </p:spTree>
    <p:extLst>
      <p:ext uri="{BB962C8B-B14F-4D97-AF65-F5344CB8AC3E}">
        <p14:creationId xmlns:p14="http://schemas.microsoft.com/office/powerpoint/2010/main" val="169955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16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2537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7522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3E82"/>
              </a:buClr>
              <a:buSzPts val="1200"/>
              <a:buFont typeface="Merriweather Sans"/>
              <a:buNone/>
            </a:pPr>
            <a:r>
              <a:rPr lang="en-GB" sz="1200" b="0" i="0" u="none" strike="noStrike" cap="none" dirty="0">
                <a:solidFill>
                  <a:schemeClr val="dk1"/>
                </a:solidFill>
                <a:latin typeface="Tahoma"/>
                <a:ea typeface="Tahoma"/>
                <a:cs typeface="Tahoma"/>
                <a:sym typeface="Tahoma"/>
              </a:rPr>
              <a:t>Day 13  reduction of 35% 463 25% reduction in stage 1s 7.2.21</a:t>
            </a:r>
            <a:endParaRPr sz="1200" b="0" i="0" u="none" strike="noStrike" cap="none" dirty="0">
              <a:solidFill>
                <a:schemeClr val="dk1"/>
              </a:solidFill>
              <a:latin typeface="Tahoma"/>
              <a:ea typeface="Tahoma"/>
              <a:cs typeface="Tahoma"/>
              <a:sym typeface="Tahoma"/>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sz="1200">
                <a:latin typeface="Calibri"/>
                <a:ea typeface="Calibri"/>
                <a:cs typeface="Calibri"/>
                <a:sym typeface="Calibri"/>
              </a:rPr>
              <a:pPr algn="r"/>
              <a:t>9</a:t>
            </a:fld>
            <a:endParaRPr sz="1200" dirty="0">
              <a:latin typeface="Calibri"/>
              <a:ea typeface="Calibri"/>
              <a:cs typeface="Calibri"/>
              <a:sym typeface="Calibri"/>
            </a:endParaRPr>
          </a:p>
        </p:txBody>
      </p:sp>
    </p:spTree>
    <p:extLst>
      <p:ext uri="{BB962C8B-B14F-4D97-AF65-F5344CB8AC3E}">
        <p14:creationId xmlns:p14="http://schemas.microsoft.com/office/powerpoint/2010/main" val="327802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937813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hu.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chart" Target="../charts/chart2.xml"/><Relationship Id="rId5" Type="http://schemas.openxmlformats.org/officeDocument/2006/relationships/diagramQuickStyle" Target="../diagrams/quickStyle1.xml"/><Relationship Id="rId10" Type="http://schemas.openxmlformats.org/officeDocument/2006/relationships/chart" Target="../charts/chart1.xml"/><Relationship Id="rId4" Type="http://schemas.openxmlformats.org/officeDocument/2006/relationships/diagramLayout" Target="../diagrams/layout1.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QuickStyle" Target="../diagrams/quickStyle4.xml"/><Relationship Id="rId3" Type="http://schemas.openxmlformats.org/officeDocument/2006/relationships/image" Target="../media/image1.jpg"/><Relationship Id="rId7" Type="http://schemas.openxmlformats.org/officeDocument/2006/relationships/diagramColors" Target="../diagrams/colors3.xml"/><Relationship Id="rId12" Type="http://schemas.openxmlformats.org/officeDocument/2006/relationships/diagramLayout" Target="../diagrams/layout4.xml"/><Relationship Id="rId2" Type="http://schemas.openxmlformats.org/officeDocument/2006/relationships/notesSlide" Target="../notesSlides/notesSlide9.xml"/><Relationship Id="rId16"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Data" Target="../diagrams/data4.xml"/><Relationship Id="rId5" Type="http://schemas.openxmlformats.org/officeDocument/2006/relationships/diagramLayout" Target="../diagrams/layout3.xml"/><Relationship Id="rId15" Type="http://schemas.microsoft.com/office/2007/relationships/diagramDrawing" Target="../diagrams/drawing4.xml"/><Relationship Id="rId10" Type="http://schemas.openxmlformats.org/officeDocument/2006/relationships/image" Target="../media/image14.svg"/><Relationship Id="rId4" Type="http://schemas.openxmlformats.org/officeDocument/2006/relationships/diagramData" Target="../diagrams/data3.xml"/><Relationship Id="rId9" Type="http://schemas.openxmlformats.org/officeDocument/2006/relationships/image" Target="../media/image13.png"/><Relationship Id="rId14"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57367" y="2791416"/>
            <a:ext cx="6072542" cy="3936829"/>
          </a:xfrm>
          <a:prstGeom prst="rect">
            <a:avLst/>
          </a:prstGeom>
          <a:noFill/>
          <a:ln>
            <a:noFill/>
          </a:ln>
        </p:spPr>
        <p:txBody>
          <a:bodyPr spcFirstLastPara="1" wrap="square" lIns="91425" tIns="45700" rIns="91425" bIns="45700" anchor="t" anchorCtr="0">
            <a:noAutofit/>
          </a:bodyPr>
          <a:lstStyle/>
          <a:p>
            <a:pPr marL="285750" marR="0" lvl="0" indent="-171450" algn="l" rtl="0">
              <a:lnSpc>
                <a:spcPct val="200000"/>
              </a:lnSpc>
              <a:spcBef>
                <a:spcPts val="0"/>
              </a:spcBef>
              <a:spcAft>
                <a:spcPts val="0"/>
              </a:spcAft>
              <a:buClr>
                <a:srgbClr val="003E82"/>
              </a:buClr>
              <a:buSzPts val="1800"/>
              <a:buFont typeface="Merriweather Sans"/>
              <a:buNone/>
            </a:pPr>
            <a:endParaRPr sz="1800" b="0" i="0" u="none" strike="noStrike" cap="none" dirty="0">
              <a:solidFill>
                <a:srgbClr val="595959"/>
              </a:solidFill>
              <a:latin typeface="Arial"/>
              <a:ea typeface="Arial"/>
              <a:cs typeface="Arial"/>
              <a:sym typeface="Arial"/>
            </a:endParaRPr>
          </a:p>
        </p:txBody>
      </p:sp>
      <p:sp>
        <p:nvSpPr>
          <p:cNvPr id="90" name="Google Shape;90;p13"/>
          <p:cNvSpPr/>
          <p:nvPr/>
        </p:nvSpPr>
        <p:spPr>
          <a:xfrm>
            <a:off x="371665" y="3232905"/>
            <a:ext cx="6747592" cy="28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2800" b="1" i="0" u="none" strike="noStrike" cap="none" dirty="0">
              <a:solidFill>
                <a:schemeClr val="dk1"/>
              </a:solidFill>
              <a:latin typeface="Tahoma"/>
              <a:ea typeface="Tahoma"/>
              <a:cs typeface="Tahoma"/>
              <a:sym typeface="Tahoma"/>
            </a:endParaRPr>
          </a:p>
          <a:p>
            <a:pPr marL="0" marR="0" lvl="0" indent="0" algn="l" rtl="0">
              <a:spcBef>
                <a:spcPts val="0"/>
              </a:spcBef>
              <a:spcAft>
                <a:spcPts val="0"/>
              </a:spcAft>
              <a:buNone/>
            </a:pPr>
            <a:r>
              <a:rPr lang="en-GB" sz="2800" b="1" i="0" u="none" strike="noStrike" cap="none" dirty="0">
                <a:solidFill>
                  <a:schemeClr val="dk1"/>
                </a:solidFill>
                <a:latin typeface="Tahoma"/>
                <a:ea typeface="Tahoma"/>
                <a:cs typeface="Tahoma"/>
                <a:sym typeface="Tahoma"/>
              </a:rPr>
              <a:t>Extra Help Unit</a:t>
            </a:r>
            <a:endParaRPr dirty="0"/>
          </a:p>
          <a:p>
            <a:pPr marL="0" marR="0" lvl="0" indent="0" algn="l" rtl="0">
              <a:spcBef>
                <a:spcPts val="0"/>
              </a:spcBef>
              <a:spcAft>
                <a:spcPts val="0"/>
              </a:spcAft>
              <a:buNone/>
            </a:pPr>
            <a:r>
              <a:rPr lang="en-GB" sz="2800" b="1" dirty="0">
                <a:solidFill>
                  <a:schemeClr val="dk1"/>
                </a:solidFill>
                <a:latin typeface="Tahoma"/>
                <a:ea typeface="Tahoma"/>
                <a:cs typeface="Tahoma"/>
                <a:sym typeface="Tahoma"/>
              </a:rPr>
              <a:t>Domestic - Supplier Liaison Meeting Q4 2020/21</a:t>
            </a:r>
            <a:endParaRPr dirty="0"/>
          </a:p>
          <a:p>
            <a:endParaRPr lang="en-GB"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r>
              <a:rPr lang="en-GB"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May 2021</a:t>
            </a:r>
            <a:endParaRPr lang="en-GB" sz="11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endParaRPr lang="en-GB" sz="1800" dirty="0">
              <a:solidFill>
                <a:schemeClr val="dk1"/>
              </a:solidFill>
              <a:latin typeface="Tahoma"/>
              <a:ea typeface="Tahoma"/>
              <a:cs typeface="Tahoma"/>
              <a:sym typeface="Tahoma"/>
            </a:endParaRPr>
          </a:p>
          <a:p>
            <a:pPr marL="0" marR="0" lvl="0" indent="0" algn="l" rtl="0">
              <a:spcBef>
                <a:spcPts val="0"/>
              </a:spcBef>
              <a:spcAft>
                <a:spcPts val="0"/>
              </a:spcAft>
              <a:buNone/>
            </a:pPr>
            <a:endParaRPr dirty="0">
              <a:solidFill>
                <a:schemeClr val="dk1"/>
              </a:solidFill>
              <a:latin typeface="Tahoma"/>
              <a:ea typeface="Tahoma"/>
              <a:cs typeface="Tahoma"/>
              <a:sym typeface="Tahoma"/>
            </a:endParaRPr>
          </a:p>
          <a:p>
            <a:pPr marL="0" marR="0" lvl="0" indent="0" algn="l" rtl="0">
              <a:spcBef>
                <a:spcPts val="0"/>
              </a:spcBef>
              <a:spcAft>
                <a:spcPts val="0"/>
              </a:spcAft>
              <a:buNone/>
            </a:pPr>
            <a:r>
              <a:rPr lang="en-GB" dirty="0">
                <a:solidFill>
                  <a:schemeClr val="dk1"/>
                </a:solidFill>
                <a:latin typeface="Tahoma"/>
                <a:ea typeface="Tahoma"/>
                <a:cs typeface="Tahoma"/>
                <a:sym typeface="Tahoma"/>
                <a:hlinkClick r:id="rId4"/>
              </a:rPr>
              <a:t>www.ehu.org.uk</a:t>
            </a:r>
            <a:endParaRPr lang="en-GB" dirty="0">
              <a:solidFill>
                <a:schemeClr val="dk1"/>
              </a:solidFill>
              <a:latin typeface="Tahoma"/>
              <a:ea typeface="Tahoma"/>
              <a:cs typeface="Tahoma"/>
              <a:sym typeface="Tahoma"/>
            </a:endParaRPr>
          </a:p>
          <a:p>
            <a:pPr marL="0" marR="0" lvl="0" indent="0" algn="l" rtl="0">
              <a:spcBef>
                <a:spcPts val="0"/>
              </a:spcBef>
              <a:spcAft>
                <a:spcPts val="0"/>
              </a:spcAft>
              <a:buNone/>
            </a:pPr>
            <a:endParaRPr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371665" y="-105103"/>
            <a:ext cx="5629742" cy="6833349"/>
          </a:xfrm>
          <a:prstGeom prst="rect">
            <a:avLst/>
          </a:prstGeom>
          <a:noFill/>
          <a:ln>
            <a:noFill/>
          </a:ln>
        </p:spPr>
        <p:txBody>
          <a:bodyPr spcFirstLastPara="1" wrap="square" lIns="91425" tIns="45700" rIns="91425" bIns="45700" anchor="t" anchorCtr="0">
            <a:noAutofit/>
          </a:bodyPr>
          <a:lstStyle/>
          <a:p>
            <a:pPr lvl="0">
              <a:buNone/>
            </a:pPr>
            <a:endParaRPr lang="en-GB" sz="1800" dirty="0"/>
          </a:p>
          <a:p>
            <a:pPr lvl="0"/>
            <a:r>
              <a:rPr lang="en-GB" sz="1800" dirty="0"/>
              <a:t> </a:t>
            </a:r>
            <a:r>
              <a:rPr lang="en-GB" sz="2000" b="1" dirty="0">
                <a:latin typeface="Tahoma" panose="020B0604030504040204" pitchFamily="34" charset="0"/>
                <a:ea typeface="Tahoma" panose="020B0604030504040204" pitchFamily="34" charset="0"/>
                <a:cs typeface="Tahoma" panose="020B0604030504040204" pitchFamily="34" charset="0"/>
              </a:rPr>
              <a:t>Expansion of Priority Team </a:t>
            </a:r>
          </a:p>
          <a:p>
            <a:pPr lvl="0">
              <a:buFont typeface="Arial" panose="020B0604020202020204" pitchFamily="34" charset="0"/>
              <a:buChar char="•"/>
            </a:pPr>
            <a:endParaRPr lang="en-GB" sz="18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Team of six now taking the vast majority of priority calls</a:t>
            </a:r>
          </a:p>
          <a:p>
            <a:pPr marL="285750" lvl="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Offline on a Wednesday when the rest of the team cover priority calls. </a:t>
            </a:r>
          </a:p>
          <a:p>
            <a:pPr marL="285750" lvl="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New dedicated priority line coming soon</a:t>
            </a:r>
          </a:p>
          <a:p>
            <a:pPr lvl="0">
              <a:buFont typeface="Arial" panose="020B0604020202020204" pitchFamily="34" charset="0"/>
              <a:buChar char="•"/>
            </a:pPr>
            <a:endParaRPr lang="en-GB" sz="1800" dirty="0">
              <a:latin typeface="Tahoma" panose="020B0604030504040204" pitchFamily="34" charset="0"/>
              <a:ea typeface="Tahoma" panose="020B0604030504040204" pitchFamily="34" charset="0"/>
              <a:cs typeface="Tahoma" panose="020B0604030504040204" pitchFamily="34" charset="0"/>
            </a:endParaRPr>
          </a:p>
          <a:p>
            <a:pPr lvl="0"/>
            <a:r>
              <a:rPr lang="en-GB" sz="2000" b="1" dirty="0">
                <a:latin typeface="Tahoma" panose="020B0604030504040204" pitchFamily="34" charset="0"/>
                <a:ea typeface="Tahoma" panose="020B0604030504040204" pitchFamily="34" charset="0"/>
                <a:cs typeface="Tahoma" panose="020B0604030504040204" pitchFamily="34" charset="0"/>
              </a:rPr>
              <a:t>New Priority Process </a:t>
            </a:r>
          </a:p>
          <a:p>
            <a:pPr lvl="0"/>
            <a:endParaRPr lang="en-GB" sz="18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C</a:t>
            </a:r>
            <a:r>
              <a:rPr lang="en-GB" sz="1700" dirty="0">
                <a:latin typeface="Tahoma" panose="020B0604030504040204" pitchFamily="34" charset="0"/>
                <a:ea typeface="Tahoma" panose="020B0604030504040204" pitchFamily="34" charset="0"/>
                <a:cs typeface="Tahoma" panose="020B0604030504040204" pitchFamily="34" charset="0"/>
              </a:rPr>
              <a:t>irculated on 6th April solidifying how EHU expect suppliers to handle the most urgent cases. </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Caseworkers to be contacted within 2 hours of logging a priority with supplier </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Supplier to respond to priority forms within two working days </a:t>
            </a:r>
          </a:p>
          <a:p>
            <a:pPr lvl="0">
              <a:buFont typeface="Arial" panose="020B0604020202020204" pitchFamily="34" charset="0"/>
              <a:buChar char="•"/>
            </a:pPr>
            <a:endParaRPr lang="en-GB" sz="1800" dirty="0">
              <a:latin typeface="Tahoma" panose="020B0604030504040204" pitchFamily="34" charset="0"/>
              <a:ea typeface="Tahoma" panose="020B0604030504040204" pitchFamily="34" charset="0"/>
              <a:cs typeface="Tahoma" panose="020B0604030504040204" pitchFamily="34" charset="0"/>
            </a:endParaRPr>
          </a:p>
          <a:p>
            <a:pPr lvl="0"/>
            <a:r>
              <a:rPr lang="en-GB" sz="2000" b="1" dirty="0">
                <a:latin typeface="Tahoma" panose="020B0604030504040204" pitchFamily="34" charset="0"/>
                <a:ea typeface="Tahoma" panose="020B0604030504040204" pitchFamily="34" charset="0"/>
                <a:cs typeface="Tahoma" panose="020B0604030504040204" pitchFamily="34" charset="0"/>
              </a:rPr>
              <a:t>Transition of first tier energy advice to Advice Direct Scotland</a:t>
            </a:r>
          </a:p>
          <a:p>
            <a:pPr lvl="0"/>
            <a:endParaRPr lang="en-GB" sz="1600" b="1"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 </a:t>
            </a:r>
            <a:r>
              <a:rPr lang="en-GB" sz="1700" dirty="0">
                <a:latin typeface="Tahoma" panose="020B0604030504040204" pitchFamily="34" charset="0"/>
                <a:ea typeface="Tahoma" panose="020B0604030504040204" pitchFamily="34" charset="0"/>
                <a:cs typeface="Tahoma" panose="020B0604030504040204" pitchFamily="34" charset="0"/>
              </a:rPr>
              <a:t>Change on 1st April 2021</a:t>
            </a:r>
          </a:p>
          <a:p>
            <a:pPr marL="285750" lvl="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 Smooth transition </a:t>
            </a:r>
          </a:p>
          <a:p>
            <a:pPr marL="285750" lvl="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 EHU receiving the expected referrals with little/ no        impact on consumers. </a:t>
            </a:r>
          </a:p>
        </p:txBody>
      </p:sp>
      <p:sp>
        <p:nvSpPr>
          <p:cNvPr id="90" name="Google Shape;90;p13"/>
          <p:cNvSpPr/>
          <p:nvPr/>
        </p:nvSpPr>
        <p:spPr>
          <a:xfrm>
            <a:off x="153004" y="526775"/>
            <a:ext cx="5958244" cy="5489900"/>
          </a:xfrm>
          <a:prstGeom prst="rect">
            <a:avLst/>
          </a:prstGeom>
          <a:noFill/>
          <a:ln>
            <a:noFill/>
          </a:ln>
        </p:spPr>
        <p:txBody>
          <a:bodyPr spcFirstLastPara="1" wrap="square" lIns="91425" tIns="45700" rIns="91425" bIns="45700" anchor="t" anchorCtr="0">
            <a:noAutofit/>
          </a:bodyPr>
          <a:lstStyle/>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sz="1800" dirty="0">
              <a:latin typeface="Tahoma"/>
              <a:ea typeface="Tahoma"/>
              <a:cs typeface="Tahoma"/>
              <a:sym typeface="Tahoma"/>
            </a:endParaRPr>
          </a:p>
        </p:txBody>
      </p:sp>
    </p:spTree>
    <p:extLst>
      <p:ext uri="{BB962C8B-B14F-4D97-AF65-F5344CB8AC3E}">
        <p14:creationId xmlns:p14="http://schemas.microsoft.com/office/powerpoint/2010/main" val="21887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41738" y="399394"/>
            <a:ext cx="6327228" cy="6074978"/>
          </a:xfrm>
          <a:prstGeom prst="rect">
            <a:avLst/>
          </a:prstGeom>
          <a:noFill/>
          <a:ln>
            <a:noFill/>
          </a:ln>
        </p:spPr>
        <p:txBody>
          <a:bodyPr spcFirstLastPara="1" wrap="square" lIns="91425" tIns="45700" rIns="91425" bIns="45700" anchor="t" anchorCtr="0">
            <a:noAutofit/>
          </a:bodyPr>
          <a:lstStyle/>
          <a:p>
            <a:r>
              <a:rPr lang="en-GB" sz="2000" b="1" dirty="0" err="1">
                <a:latin typeface="Tahoma" panose="020B0604030504040204" pitchFamily="34" charset="0"/>
                <a:ea typeface="Tahoma" panose="020B0604030504040204" pitchFamily="34" charset="0"/>
                <a:cs typeface="Tahoma" panose="020B0604030504040204" pitchFamily="34" charset="0"/>
              </a:rPr>
              <a:t>Servicemail</a:t>
            </a:r>
            <a:r>
              <a:rPr lang="en-GB" sz="2000" b="1" dirty="0">
                <a:latin typeface="Tahoma" panose="020B0604030504040204" pitchFamily="34" charset="0"/>
                <a:ea typeface="Tahoma" panose="020B0604030504040204" pitchFamily="34" charset="0"/>
                <a:cs typeface="Tahoma" panose="020B0604030504040204" pitchFamily="34" charset="0"/>
              </a:rPr>
              <a:t> replacement project </a:t>
            </a:r>
          </a:p>
          <a:p>
            <a:endParaRPr lang="en-GB" sz="20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Project officially underway and Project Board formed</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CAS working with Waterstons IT consultancy assisting CAS IT with new System selection process</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Identified 3 suppliers who are going to bid for tender</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Identifying all requirements for the system </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Workshops planned with key stakeholders, suppliers and EHU team </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Successful supplier session held on 5th May 2021 – thanks to all those involved at short notice</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Aim is to have new system in place for April 2022. </a:t>
            </a:r>
          </a:p>
          <a:p>
            <a:pPr lvl="0">
              <a:buNone/>
            </a:pPr>
            <a:endParaRPr lang="en-GB" sz="1800" dirty="0"/>
          </a:p>
          <a:p>
            <a:r>
              <a:rPr lang="en-GB" sz="1800" b="1" dirty="0">
                <a:latin typeface="Tahoma" panose="020B0604030504040204" pitchFamily="34" charset="0"/>
                <a:ea typeface="Tahoma" panose="020B0604030504040204" pitchFamily="34" charset="0"/>
                <a:cs typeface="Tahoma" panose="020B0604030504040204" pitchFamily="34" charset="0"/>
              </a:rPr>
              <a:t>Home Heat Fund</a:t>
            </a:r>
          </a:p>
          <a:p>
            <a:endParaRPr lang="en-GB" sz="18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EHU gained </a:t>
            </a:r>
            <a:r>
              <a:rPr lang="en-GB" sz="2000" b="1" dirty="0">
                <a:latin typeface="Tahoma" panose="020B0604030504040204" pitchFamily="34" charset="0"/>
                <a:ea typeface="Tahoma" panose="020B0604030504040204" pitchFamily="34" charset="0"/>
                <a:cs typeface="Tahoma" panose="020B0604030504040204" pitchFamily="34" charset="0"/>
              </a:rPr>
              <a:t>£27k </a:t>
            </a:r>
            <a:r>
              <a:rPr lang="en-GB" sz="1700" dirty="0">
                <a:latin typeface="Tahoma" panose="020B0604030504040204" pitchFamily="34" charset="0"/>
                <a:ea typeface="Tahoma" panose="020B0604030504040204" pitchFamily="34" charset="0"/>
                <a:cs typeface="Tahoma" panose="020B0604030504040204" pitchFamily="34" charset="0"/>
              </a:rPr>
              <a:t>for 37 Scottish consumers to assist with energy debt and ongoing consumption</a:t>
            </a: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Scottish Government crisis funding administered by ADS</a:t>
            </a:r>
          </a:p>
          <a:p>
            <a:endParaRPr lang="en-GB" sz="1800" b="1" dirty="0">
              <a:latin typeface="Tahoma" panose="020B0604030504040204" pitchFamily="34" charset="0"/>
              <a:ea typeface="Tahoma" panose="020B0604030504040204" pitchFamily="34" charset="0"/>
              <a:cs typeface="Tahoma" panose="020B0604030504040204" pitchFamily="34" charset="0"/>
            </a:endParaRPr>
          </a:p>
          <a:p>
            <a:r>
              <a:rPr lang="en-GB" sz="1800" b="1" dirty="0">
                <a:latin typeface="Tahoma" panose="020B0604030504040204" pitchFamily="34" charset="0"/>
                <a:ea typeface="Tahoma" panose="020B0604030504040204" pitchFamily="34" charset="0"/>
                <a:cs typeface="Tahoma" panose="020B0604030504040204" pitchFamily="34" charset="0"/>
              </a:rPr>
              <a:t>Fuel Bank Foundation</a:t>
            </a:r>
          </a:p>
          <a:p>
            <a:endParaRPr lang="en-GB" sz="18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700" dirty="0">
                <a:latin typeface="Tahoma" panose="020B0604030504040204" pitchFamily="34" charset="0"/>
                <a:ea typeface="Tahoma" panose="020B0604030504040204" pitchFamily="34" charset="0"/>
                <a:cs typeface="Tahoma" panose="020B0604030504040204" pitchFamily="34" charset="0"/>
              </a:rPr>
              <a:t>Established new partnership to gain access to fuel vouchers where suppliers unable to assist any further</a:t>
            </a:r>
          </a:p>
          <a:p>
            <a:pPr marL="285750" indent="-285750">
              <a:buFont typeface="Arial" panose="020B0604020202020204" pitchFamily="34" charset="0"/>
              <a:buChar char="•"/>
            </a:pPr>
            <a:endParaRPr lang="en-GB" sz="2400" b="1" dirty="0">
              <a:latin typeface="Tahoma" panose="020B0604030504040204" pitchFamily="34" charset="0"/>
              <a:ea typeface="Tahoma" panose="020B0604030504040204" pitchFamily="34" charset="0"/>
              <a:cs typeface="Tahoma" panose="020B0604030504040204" pitchFamily="34" charset="0"/>
            </a:endParaRPr>
          </a:p>
          <a:p>
            <a:pPr lvl="0"/>
            <a:endParaRPr lang="en-GB" sz="1800" dirty="0"/>
          </a:p>
          <a:p>
            <a:pPr lvl="0">
              <a:buFont typeface="Arial" panose="020B0604020202020204" pitchFamily="34" charset="0"/>
              <a:buChar char="•"/>
            </a:pPr>
            <a:endParaRPr lang="en-GB" sz="1800" dirty="0"/>
          </a:p>
        </p:txBody>
      </p:sp>
      <p:sp>
        <p:nvSpPr>
          <p:cNvPr id="90" name="Google Shape;90;p13"/>
          <p:cNvSpPr/>
          <p:nvPr/>
        </p:nvSpPr>
        <p:spPr>
          <a:xfrm>
            <a:off x="153004" y="526775"/>
            <a:ext cx="5958244" cy="5489900"/>
          </a:xfrm>
          <a:prstGeom prst="rect">
            <a:avLst/>
          </a:prstGeom>
          <a:noFill/>
          <a:ln>
            <a:noFill/>
          </a:ln>
        </p:spPr>
        <p:txBody>
          <a:bodyPr spcFirstLastPara="1" wrap="square" lIns="91425" tIns="45700" rIns="91425" bIns="45700" anchor="t" anchorCtr="0">
            <a:noAutofit/>
          </a:bodyPr>
          <a:lstStyle/>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sz="1800" dirty="0">
              <a:latin typeface="Tahoma"/>
              <a:ea typeface="Tahoma"/>
              <a:cs typeface="Tahoma"/>
              <a:sym typeface="Tahoma"/>
            </a:endParaRPr>
          </a:p>
        </p:txBody>
      </p:sp>
    </p:spTree>
    <p:extLst>
      <p:ext uri="{BB962C8B-B14F-4D97-AF65-F5344CB8AC3E}">
        <p14:creationId xmlns:p14="http://schemas.microsoft.com/office/powerpoint/2010/main" val="181219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141753" y="100767"/>
            <a:ext cx="6072542" cy="3936829"/>
          </a:xfrm>
          <a:prstGeom prst="rect">
            <a:avLst/>
          </a:prstGeom>
          <a:noFill/>
          <a:ln>
            <a:noFill/>
          </a:ln>
        </p:spPr>
        <p:txBody>
          <a:bodyPr spcFirstLastPara="1" wrap="square" lIns="91425" tIns="45700" rIns="91425" bIns="45700" anchor="t" anchorCtr="0">
            <a:noAutofit/>
          </a:bodyPr>
          <a:lstStyle/>
          <a:p>
            <a:pPr marL="285750" indent="-171450">
              <a:lnSpc>
                <a:spcPct val="200000"/>
              </a:lnSpc>
              <a:buClr>
                <a:srgbClr val="003E82"/>
              </a:buClr>
              <a:buSzPts val="1800"/>
              <a:buFont typeface="Merriweather Sans"/>
              <a:buNone/>
            </a:pPr>
            <a:endParaRPr sz="1800" dirty="0">
              <a:solidFill>
                <a:srgbClr val="595959"/>
              </a:solidFill>
            </a:endParaRPr>
          </a:p>
        </p:txBody>
      </p:sp>
      <p:sp>
        <p:nvSpPr>
          <p:cNvPr id="90" name="Google Shape;90;p13"/>
          <p:cNvSpPr/>
          <p:nvPr/>
        </p:nvSpPr>
        <p:spPr>
          <a:xfrm>
            <a:off x="0" y="100767"/>
            <a:ext cx="6072542" cy="5955093"/>
          </a:xfrm>
          <a:prstGeom prst="rect">
            <a:avLst/>
          </a:prstGeom>
          <a:noFill/>
          <a:ln>
            <a:noFill/>
          </a:ln>
        </p:spPr>
        <p:txBody>
          <a:bodyPr spcFirstLastPara="1" wrap="square" lIns="91425" tIns="45700" rIns="91425" bIns="45700" anchor="t" anchorCtr="0">
            <a:noAutofit/>
          </a:bodyPr>
          <a:lstStyle/>
          <a:p>
            <a:r>
              <a:rPr lang="en-US" sz="1800" b="1" dirty="0">
                <a:latin typeface="Tahoma" panose="020B0604030504040204" pitchFamily="34" charset="0"/>
                <a:ea typeface="Tahoma" panose="020B0604030504040204" pitchFamily="34" charset="0"/>
                <a:cs typeface="Tahoma" panose="020B0604030504040204" pitchFamily="34" charset="0"/>
                <a:sym typeface="Tahoma"/>
              </a:rPr>
              <a:t>New supplier expectations document</a:t>
            </a:r>
          </a:p>
          <a:p>
            <a:endParaRPr lang="en-US" sz="16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600" b="1" dirty="0">
              <a:latin typeface="Tahoma" panose="020B0604030504040204" pitchFamily="34" charset="0"/>
              <a:ea typeface="Tahoma" panose="020B0604030504040204" pitchFamily="34" charset="0"/>
              <a:cs typeface="Tahoma" panose="020B0604030504040204" pitchFamily="34" charset="0"/>
              <a:sym typeface="Tahoma"/>
            </a:endParaRPr>
          </a:p>
          <a:p>
            <a:r>
              <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rPr>
              <a:t>“A regulated provider must, after discussion with the Council, put in place appropriate arrangements to deal effectively with section 12 and 13 complaints.... in an appropriate and prompt manner.”</a:t>
            </a:r>
          </a:p>
          <a:p>
            <a:endPar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GB" sz="1000" b="1"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Provision 8 of the Gas and Electricity (Consumer Complaint Handling Standards) Regulations 2008 </a:t>
            </a:r>
          </a:p>
          <a:p>
            <a:endPar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endParaRPr>
          </a:p>
          <a:p>
            <a:pPr marL="285750" indent="-28575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Variation across suppliers in how cases are managed can sometimes lead to unnecessary delays in case resolution and closure</a:t>
            </a: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pPr marL="285750" indent="-28575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EHU working to update some processes, and expectation of significant efficiency gains from new database</a:t>
            </a: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pPr marL="285750" indent="-28575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New document to set out basic expectations of standards we require suppliers to meet</a:t>
            </a: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pPr marL="285750" indent="-28575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If these expectations are not consistently being met and there is no improvement following engagement, then matter could ultimately be referred to Ofgem for consideration</a:t>
            </a: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sz="1800" dirty="0">
              <a:latin typeface="Tahoma"/>
              <a:ea typeface="Tahoma"/>
              <a:cs typeface="Tahoma"/>
              <a:sym typeface="Tahoma"/>
            </a:endParaRPr>
          </a:p>
        </p:txBody>
      </p:sp>
    </p:spTree>
    <p:extLst>
      <p:ext uri="{BB962C8B-B14F-4D97-AF65-F5344CB8AC3E}">
        <p14:creationId xmlns:p14="http://schemas.microsoft.com/office/powerpoint/2010/main" val="80994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57367" y="2791416"/>
            <a:ext cx="6072542" cy="3936829"/>
          </a:xfrm>
          <a:prstGeom prst="rect">
            <a:avLst/>
          </a:prstGeom>
          <a:noFill/>
          <a:ln>
            <a:noFill/>
          </a:ln>
        </p:spPr>
        <p:txBody>
          <a:bodyPr spcFirstLastPara="1" wrap="square" lIns="91425" tIns="45700" rIns="91425" bIns="45700" anchor="t" anchorCtr="0">
            <a:noAutofit/>
          </a:bodyPr>
          <a:lstStyle/>
          <a:p>
            <a:pPr marL="285750" indent="-171450">
              <a:lnSpc>
                <a:spcPct val="200000"/>
              </a:lnSpc>
              <a:buClr>
                <a:srgbClr val="003E82"/>
              </a:buClr>
              <a:buSzPts val="1800"/>
              <a:buFont typeface="Merriweather Sans"/>
              <a:buNone/>
            </a:pPr>
            <a:endParaRPr sz="1800" dirty="0">
              <a:solidFill>
                <a:srgbClr val="595959"/>
              </a:solidFill>
            </a:endParaRPr>
          </a:p>
        </p:txBody>
      </p:sp>
      <p:sp>
        <p:nvSpPr>
          <p:cNvPr id="90" name="Google Shape;90;p13"/>
          <p:cNvSpPr/>
          <p:nvPr/>
        </p:nvSpPr>
        <p:spPr>
          <a:xfrm>
            <a:off x="257367" y="129755"/>
            <a:ext cx="6072542" cy="5936616"/>
          </a:xfrm>
          <a:prstGeom prst="rect">
            <a:avLst/>
          </a:prstGeom>
          <a:noFill/>
          <a:ln>
            <a:noFill/>
          </a:ln>
        </p:spPr>
        <p:txBody>
          <a:bodyPr spcFirstLastPara="1" wrap="square" lIns="91425" tIns="45700" rIns="91425" bIns="45700" anchor="t" anchorCtr="0">
            <a:noAutofit/>
          </a:bodyPr>
          <a:lstStyle/>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sz="1800" dirty="0">
              <a:latin typeface="Tahoma"/>
              <a:ea typeface="Tahoma"/>
              <a:cs typeface="Tahoma"/>
              <a:sym typeface="Tahoma"/>
            </a:endParaRPr>
          </a:p>
        </p:txBody>
      </p:sp>
      <p:sp>
        <p:nvSpPr>
          <p:cNvPr id="2" name="Rectangle 1">
            <a:extLst>
              <a:ext uri="{FF2B5EF4-FFF2-40B4-BE49-F238E27FC236}">
                <a16:creationId xmlns:a16="http://schemas.microsoft.com/office/drawing/2014/main" id="{C8CA4D44-41E6-4396-90BC-1128B3D5BA01}"/>
              </a:ext>
            </a:extLst>
          </p:cNvPr>
          <p:cNvSpPr/>
          <p:nvPr/>
        </p:nvSpPr>
        <p:spPr>
          <a:xfrm>
            <a:off x="147146" y="129755"/>
            <a:ext cx="6815822" cy="6463308"/>
          </a:xfrm>
          <a:prstGeom prst="rect">
            <a:avLst/>
          </a:prstGeom>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sym typeface="Tahoma"/>
              </a:rPr>
              <a:t>Industry Updates – looking ahead</a:t>
            </a: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r>
              <a:rPr lang="en-US" sz="1800" b="1" dirty="0" err="1">
                <a:latin typeface="Tahoma" panose="020B0604030504040204" pitchFamily="34" charset="0"/>
                <a:ea typeface="Tahoma" panose="020B0604030504040204" pitchFamily="34" charset="0"/>
                <a:cs typeface="Tahoma" panose="020B0604030504040204" pitchFamily="34" charset="0"/>
                <a:sym typeface="Tahoma"/>
              </a:rPr>
              <a:t>Backbilling</a:t>
            </a:r>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EUK workshop likely to be held in June (date TBC)</a:t>
            </a: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Still some concerns over how some suppliers are interpreting regulations</a:t>
            </a: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r>
              <a:rPr lang="en-US" sz="1800" b="1" dirty="0">
                <a:latin typeface="Tahoma" panose="020B0604030504040204" pitchFamily="34" charset="0"/>
                <a:ea typeface="Tahoma" panose="020B0604030504040204" pitchFamily="34" charset="0"/>
                <a:cs typeface="Tahoma" panose="020B0604030504040204" pitchFamily="34" charset="0"/>
                <a:sym typeface="Tahoma"/>
              </a:rPr>
              <a:t>Changes to disputes process</a:t>
            </a:r>
          </a:p>
          <a:p>
            <a:pPr marL="342900" indent="-342900">
              <a:buFont typeface="Arial" panose="020B0604020202020204" pitchFamily="34" charset="0"/>
              <a:buChar char="•"/>
            </a:pPr>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Self disconnection and RPU exception removed </a:t>
            </a: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r>
              <a:rPr lang="en-US" sz="1800" b="1" dirty="0">
                <a:latin typeface="Tahoma" panose="020B0604030504040204" pitchFamily="34" charset="0"/>
                <a:ea typeface="Tahoma" panose="020B0604030504040204" pitchFamily="34" charset="0"/>
                <a:cs typeface="Tahoma" panose="020B0604030504040204" pitchFamily="34" charset="0"/>
                <a:sym typeface="Tahoma"/>
              </a:rPr>
              <a:t>Self-disconnection</a:t>
            </a: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EHU report circulated to suppliers in Q4</a:t>
            </a: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Feedback provided to EHU</a:t>
            </a: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Approach to compliance concerns</a:t>
            </a:r>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Monthly analysis January – March</a:t>
            </a: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p:txBody>
      </p:sp>
    </p:spTree>
    <p:extLst>
      <p:ext uri="{BB962C8B-B14F-4D97-AF65-F5344CB8AC3E}">
        <p14:creationId xmlns:p14="http://schemas.microsoft.com/office/powerpoint/2010/main" val="248751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57367" y="2921171"/>
            <a:ext cx="6072542" cy="3936829"/>
          </a:xfrm>
          <a:prstGeom prst="rect">
            <a:avLst/>
          </a:prstGeom>
          <a:noFill/>
          <a:ln>
            <a:noFill/>
          </a:ln>
        </p:spPr>
        <p:txBody>
          <a:bodyPr spcFirstLastPara="1" wrap="square" lIns="91425" tIns="45700" rIns="91425" bIns="45700" anchor="t" anchorCtr="0">
            <a:noAutofit/>
          </a:bodyPr>
          <a:lstStyle/>
          <a:p>
            <a:pPr marL="285750" indent="-171450">
              <a:lnSpc>
                <a:spcPct val="200000"/>
              </a:lnSpc>
              <a:buClr>
                <a:srgbClr val="003E82"/>
              </a:buClr>
              <a:buSzPts val="1800"/>
              <a:buFont typeface="Merriweather Sans"/>
              <a:buNone/>
            </a:pPr>
            <a:endParaRPr sz="1800" dirty="0">
              <a:solidFill>
                <a:srgbClr val="595959"/>
              </a:solidFill>
            </a:endParaRPr>
          </a:p>
        </p:txBody>
      </p:sp>
      <p:sp>
        <p:nvSpPr>
          <p:cNvPr id="90" name="Google Shape;90;p13"/>
          <p:cNvSpPr/>
          <p:nvPr/>
        </p:nvSpPr>
        <p:spPr>
          <a:xfrm>
            <a:off x="0" y="178675"/>
            <a:ext cx="6329909" cy="5887695"/>
          </a:xfrm>
          <a:prstGeom prst="rect">
            <a:avLst/>
          </a:prstGeom>
          <a:noFill/>
          <a:ln>
            <a:noFill/>
          </a:ln>
        </p:spPr>
        <p:txBody>
          <a:bodyPr spcFirstLastPara="1" wrap="square" lIns="91425" tIns="45700" rIns="91425" bIns="45700" anchor="t" anchorCtr="0">
            <a:noAutofit/>
          </a:bodyPr>
          <a:lstStyle/>
          <a:p>
            <a:r>
              <a:rPr lang="en-US" sz="1800" b="1" dirty="0">
                <a:latin typeface="Tahoma" panose="020B0604030504040204" pitchFamily="34" charset="0"/>
                <a:ea typeface="Tahoma" panose="020B0604030504040204" pitchFamily="34" charset="0"/>
                <a:cs typeface="Tahoma" panose="020B0604030504040204" pitchFamily="34" charset="0"/>
                <a:sym typeface="Tahoma"/>
              </a:rPr>
              <a:t>Self-Disconnection volumes April 2018 to date</a:t>
            </a:r>
          </a:p>
          <a:p>
            <a:endParaRPr lang="en-US" sz="20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2000" b="1" dirty="0">
              <a:latin typeface="Tahoma" panose="020B0604030504040204" pitchFamily="34" charset="0"/>
              <a:ea typeface="Tahoma" panose="020B0604030504040204" pitchFamily="34" charset="0"/>
              <a:cs typeface="Tahoma" panose="020B0604030504040204" pitchFamily="34" charset="0"/>
              <a:sym typeface="Tahoma"/>
            </a:endParaRPr>
          </a:p>
          <a:p>
            <a:pPr marL="285750" indent="-28575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sym typeface="Tahoma"/>
              </a:rPr>
              <a:t>Although still some decrease in volumes during warmer periods, recent overall volume of self-disconnection cases remain high</a:t>
            </a:r>
          </a:p>
          <a:p>
            <a:endParaRPr lang="en-US" sz="18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2" name="Picture 1">
            <a:extLst>
              <a:ext uri="{FF2B5EF4-FFF2-40B4-BE49-F238E27FC236}">
                <a16:creationId xmlns:a16="http://schemas.microsoft.com/office/drawing/2014/main" id="{AEE051D9-38D2-4B51-9D6F-B730F3E2C5C2}"/>
              </a:ext>
            </a:extLst>
          </p:cNvPr>
          <p:cNvPicPr>
            <a:picLocks noChangeAspect="1"/>
          </p:cNvPicPr>
          <p:nvPr/>
        </p:nvPicPr>
        <p:blipFill>
          <a:blip r:embed="rId4"/>
          <a:stretch>
            <a:fillRect/>
          </a:stretch>
        </p:blipFill>
        <p:spPr>
          <a:xfrm>
            <a:off x="168166" y="2261600"/>
            <a:ext cx="6785436" cy="4072481"/>
          </a:xfrm>
          <a:prstGeom prst="rect">
            <a:avLst/>
          </a:prstGeom>
        </p:spPr>
      </p:pic>
    </p:spTree>
    <p:extLst>
      <p:ext uri="{BB962C8B-B14F-4D97-AF65-F5344CB8AC3E}">
        <p14:creationId xmlns:p14="http://schemas.microsoft.com/office/powerpoint/2010/main" val="137934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57367" y="2791416"/>
            <a:ext cx="6072542" cy="3936829"/>
          </a:xfrm>
          <a:prstGeom prst="rect">
            <a:avLst/>
          </a:prstGeom>
          <a:noFill/>
          <a:ln>
            <a:noFill/>
          </a:ln>
        </p:spPr>
        <p:txBody>
          <a:bodyPr spcFirstLastPara="1" wrap="square" lIns="91425" tIns="45700" rIns="91425" bIns="45700" anchor="t" anchorCtr="0">
            <a:noAutofit/>
          </a:bodyPr>
          <a:lstStyle/>
          <a:p>
            <a:pPr marL="285750" indent="-171450">
              <a:lnSpc>
                <a:spcPct val="200000"/>
              </a:lnSpc>
              <a:buClr>
                <a:srgbClr val="003E82"/>
              </a:buClr>
              <a:buSzPts val="1800"/>
              <a:buFont typeface="Merriweather Sans"/>
              <a:buNone/>
            </a:pPr>
            <a:endParaRPr sz="1800" dirty="0">
              <a:solidFill>
                <a:srgbClr val="595959"/>
              </a:solidFill>
            </a:endParaRPr>
          </a:p>
        </p:txBody>
      </p:sp>
      <p:sp>
        <p:nvSpPr>
          <p:cNvPr id="90" name="Google Shape;90;p13"/>
          <p:cNvSpPr/>
          <p:nvPr/>
        </p:nvSpPr>
        <p:spPr>
          <a:xfrm>
            <a:off x="371665" y="576471"/>
            <a:ext cx="5958244" cy="5489900"/>
          </a:xfrm>
          <a:prstGeom prst="rect">
            <a:avLst/>
          </a:prstGeom>
          <a:noFill/>
          <a:ln>
            <a:noFill/>
          </a:ln>
        </p:spPr>
        <p:txBody>
          <a:bodyPr spcFirstLastPara="1" wrap="square" lIns="91425" tIns="45700" rIns="91425" bIns="45700" anchor="t" anchorCtr="0">
            <a:noAutofit/>
          </a:bodyPr>
          <a:lstStyle/>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endParaRPr lang="en-US" sz="3200" b="1" dirty="0">
              <a:latin typeface="Tahoma" panose="020B0604030504040204" pitchFamily="34" charset="0"/>
              <a:ea typeface="Tahoma" panose="020B0604030504040204" pitchFamily="34" charset="0"/>
              <a:cs typeface="Tahoma" panose="020B0604030504040204" pitchFamily="34" charset="0"/>
              <a:sym typeface="Tahoma"/>
            </a:endParaRPr>
          </a:p>
          <a:p>
            <a:r>
              <a:rPr lang="en-US" sz="3200" b="1" dirty="0">
                <a:latin typeface="Tahoma" panose="020B0604030504040204" pitchFamily="34" charset="0"/>
                <a:ea typeface="Tahoma" panose="020B0604030504040204" pitchFamily="34" charset="0"/>
                <a:cs typeface="Tahoma" panose="020B0604030504040204" pitchFamily="34" charset="0"/>
                <a:sym typeface="Tahoma"/>
              </a:rPr>
              <a:t>Questions?</a:t>
            </a: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lang="en-US" sz="1800" dirty="0">
              <a:latin typeface="Tahoma" panose="020B0604030504040204" pitchFamily="34" charset="0"/>
              <a:ea typeface="Tahoma" panose="020B0604030504040204" pitchFamily="34" charset="0"/>
              <a:cs typeface="Tahoma" panose="020B0604030504040204" pitchFamily="34" charset="0"/>
              <a:sym typeface="Tahoma"/>
            </a:endParaRPr>
          </a:p>
          <a:p>
            <a:endParaRPr sz="1800" dirty="0">
              <a:latin typeface="Tahoma"/>
              <a:ea typeface="Tahoma"/>
              <a:cs typeface="Tahoma"/>
              <a:sym typeface="Tahoma"/>
            </a:endParaRPr>
          </a:p>
        </p:txBody>
      </p:sp>
    </p:spTree>
    <p:extLst>
      <p:ext uri="{BB962C8B-B14F-4D97-AF65-F5344CB8AC3E}">
        <p14:creationId xmlns:p14="http://schemas.microsoft.com/office/powerpoint/2010/main" val="153834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28849931"/>
              </p:ext>
            </p:extLst>
          </p:nvPr>
        </p:nvGraphicFramePr>
        <p:xfrm>
          <a:off x="1276207" y="4982477"/>
          <a:ext cx="7391400" cy="172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98783" y="4899991"/>
            <a:ext cx="4114800"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Changes from Q3 to Q4 20/21:</a:t>
            </a:r>
            <a:endParaRPr lang="en-GB" sz="16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53563CE-88D0-4797-9DC1-758B458A4A00}"/>
              </a:ext>
            </a:extLst>
          </p:cNvPr>
          <p:cNvSpPr txBox="1"/>
          <p:nvPr/>
        </p:nvSpPr>
        <p:spPr>
          <a:xfrm>
            <a:off x="294290" y="371341"/>
            <a:ext cx="3153104"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EHU workloads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pic>
        <p:nvPicPr>
          <p:cNvPr id="4" name="Graphic 3" descr="Bar graph with upward trend">
            <a:extLst>
              <a:ext uri="{FF2B5EF4-FFF2-40B4-BE49-F238E27FC236}">
                <a16:creationId xmlns:a16="http://schemas.microsoft.com/office/drawing/2014/main" id="{0C958444-AC43-4F7E-9C6F-A1BA929B6B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5384246"/>
            <a:ext cx="1156138" cy="914400"/>
          </a:xfrm>
          <a:prstGeom prst="rect">
            <a:avLst/>
          </a:prstGeom>
        </p:spPr>
      </p:pic>
      <p:graphicFrame>
        <p:nvGraphicFramePr>
          <p:cNvPr id="13" name="Chart 12">
            <a:extLst>
              <a:ext uri="{FF2B5EF4-FFF2-40B4-BE49-F238E27FC236}">
                <a16:creationId xmlns:a16="http://schemas.microsoft.com/office/drawing/2014/main" id="{2E18DF50-830E-44F9-B4CC-F8B6786DC1BD}"/>
              </a:ext>
            </a:extLst>
          </p:cNvPr>
          <p:cNvGraphicFramePr>
            <a:graphicFrameLocks/>
          </p:cNvGraphicFramePr>
          <p:nvPr>
            <p:extLst>
              <p:ext uri="{D42A27DB-BD31-4B8C-83A1-F6EECF244321}">
                <p14:modId xmlns:p14="http://schemas.microsoft.com/office/powerpoint/2010/main" val="2942710740"/>
              </p:ext>
            </p:extLst>
          </p:nvPr>
        </p:nvGraphicFramePr>
        <p:xfrm>
          <a:off x="198783" y="915492"/>
          <a:ext cx="4572000" cy="37090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hart 13">
            <a:extLst>
              <a:ext uri="{FF2B5EF4-FFF2-40B4-BE49-F238E27FC236}">
                <a16:creationId xmlns:a16="http://schemas.microsoft.com/office/drawing/2014/main" id="{D2E99EF6-B7C5-4280-997B-0E3537AEDCE0}"/>
              </a:ext>
            </a:extLst>
          </p:cNvPr>
          <p:cNvGraphicFramePr>
            <a:graphicFrameLocks/>
          </p:cNvGraphicFramePr>
          <p:nvPr>
            <p:extLst>
              <p:ext uri="{D42A27DB-BD31-4B8C-83A1-F6EECF244321}">
                <p14:modId xmlns:p14="http://schemas.microsoft.com/office/powerpoint/2010/main" val="840860112"/>
              </p:ext>
            </p:extLst>
          </p:nvPr>
        </p:nvGraphicFramePr>
        <p:xfrm>
          <a:off x="4572000" y="915492"/>
          <a:ext cx="4373217" cy="353038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5579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90" name="Google Shape;90;p13"/>
          <p:cNvSpPr/>
          <p:nvPr/>
        </p:nvSpPr>
        <p:spPr>
          <a:xfrm>
            <a:off x="361726" y="1589718"/>
            <a:ext cx="6747592" cy="4446292"/>
          </a:xfrm>
          <a:prstGeom prst="rect">
            <a:avLst/>
          </a:prstGeom>
          <a:noFill/>
          <a:ln>
            <a:noFill/>
          </a:ln>
        </p:spPr>
        <p:txBody>
          <a:bodyPr spcFirstLastPara="1" wrap="square" lIns="91425" tIns="45700" rIns="91425" bIns="45700" anchor="t" anchorCtr="0">
            <a:noAutofit/>
          </a:bodyPr>
          <a:lstStyle/>
          <a:p>
            <a:endParaRPr lang="en-GB" sz="2800" b="1" dirty="0">
              <a:latin typeface="Tahoma"/>
              <a:ea typeface="Tahoma"/>
              <a:cs typeface="Tahoma"/>
              <a:sym typeface="Tahoma"/>
            </a:endParaRPr>
          </a:p>
          <a:p>
            <a:endParaRPr dirty="0">
              <a:latin typeface="Tahoma"/>
              <a:ea typeface="Tahoma"/>
              <a:cs typeface="Tahoma"/>
              <a:sym typeface="Tahoma"/>
            </a:endParaRPr>
          </a:p>
          <a:p>
            <a:endParaRPr sz="1800" dirty="0">
              <a:latin typeface="Tahoma"/>
              <a:ea typeface="Tahoma"/>
              <a:cs typeface="Tahoma"/>
              <a:sym typeface="Tahoma"/>
            </a:endParaRPr>
          </a:p>
        </p:txBody>
      </p:sp>
      <p:sp>
        <p:nvSpPr>
          <p:cNvPr id="3" name="TextBox 2"/>
          <p:cNvSpPr txBox="1"/>
          <p:nvPr/>
        </p:nvSpPr>
        <p:spPr>
          <a:xfrm>
            <a:off x="440977" y="249816"/>
            <a:ext cx="5534577"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EHU Q4 20/21 – </a:t>
            </a:r>
          </a:p>
          <a:p>
            <a:r>
              <a:rPr lang="en-US" sz="2400" b="1" dirty="0">
                <a:latin typeface="Tahoma" panose="020B0604030504040204" pitchFamily="34" charset="0"/>
                <a:ea typeface="Tahoma" panose="020B0604030504040204" pitchFamily="34" charset="0"/>
                <a:cs typeface="Tahoma" panose="020B0604030504040204" pitchFamily="34" charset="0"/>
              </a:rPr>
              <a:t>High level complaint trends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pic>
        <p:nvPicPr>
          <p:cNvPr id="4" name="Graphic 3" descr="Upward trend">
            <a:extLst>
              <a:ext uri="{FF2B5EF4-FFF2-40B4-BE49-F238E27FC236}">
                <a16:creationId xmlns:a16="http://schemas.microsoft.com/office/drawing/2014/main" id="{629CF808-0CC3-42CA-8174-3714DCCEB8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726" y="4362937"/>
            <a:ext cx="1592317" cy="1810689"/>
          </a:xfrm>
          <a:prstGeom prst="rect">
            <a:avLst/>
          </a:prstGeom>
        </p:spPr>
      </p:pic>
      <p:sp>
        <p:nvSpPr>
          <p:cNvPr id="11" name="TextBox 10">
            <a:extLst>
              <a:ext uri="{FF2B5EF4-FFF2-40B4-BE49-F238E27FC236}">
                <a16:creationId xmlns:a16="http://schemas.microsoft.com/office/drawing/2014/main" id="{74DE6EED-A35F-45BE-BBC9-B8FCEE43DB78}"/>
              </a:ext>
            </a:extLst>
          </p:cNvPr>
          <p:cNvSpPr txBox="1"/>
          <p:nvPr/>
        </p:nvSpPr>
        <p:spPr>
          <a:xfrm>
            <a:off x="1954043" y="4549750"/>
            <a:ext cx="4079999" cy="646331"/>
          </a:xfrm>
          <a:prstGeom prst="rect">
            <a:avLst/>
          </a:prstGeom>
          <a:noFill/>
        </p:spPr>
        <p:txBody>
          <a:bodyPr wrap="square" rtlCol="0">
            <a:spAutoFit/>
          </a:bodyPr>
          <a:lstStyle/>
          <a:p>
            <a:pPr marL="285750" indent="-285750">
              <a:buFont typeface="Arial" panose="020B0604020202020204" pitchFamily="34" charset="0"/>
              <a:buChar char="•"/>
            </a:pPr>
            <a:r>
              <a:rPr lang="en-GB" sz="1800" b="1" dirty="0">
                <a:latin typeface="Tahoma" panose="020B0604030504040204" pitchFamily="34" charset="0"/>
                <a:ea typeface="Tahoma" panose="020B0604030504040204" pitchFamily="34" charset="0"/>
                <a:cs typeface="Tahoma" panose="020B0604030504040204" pitchFamily="34" charset="0"/>
              </a:rPr>
              <a:t>PPM ↓36%</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Billing ↑7% </a:t>
            </a:r>
          </a:p>
        </p:txBody>
      </p:sp>
      <p:sp>
        <p:nvSpPr>
          <p:cNvPr id="13" name="TextBox 12">
            <a:extLst>
              <a:ext uri="{FF2B5EF4-FFF2-40B4-BE49-F238E27FC236}">
                <a16:creationId xmlns:a16="http://schemas.microsoft.com/office/drawing/2014/main" id="{277C47E8-0552-43BD-BCFA-40B8C98BF5EB}"/>
              </a:ext>
            </a:extLst>
          </p:cNvPr>
          <p:cNvSpPr txBox="1"/>
          <p:nvPr/>
        </p:nvSpPr>
        <p:spPr>
          <a:xfrm flipH="1">
            <a:off x="507661" y="4094470"/>
            <a:ext cx="3227861" cy="338554"/>
          </a:xfrm>
          <a:prstGeom prst="rect">
            <a:avLst/>
          </a:prstGeom>
          <a:noFill/>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Key Changes Q3 to Q4 20/21</a:t>
            </a:r>
          </a:p>
        </p:txBody>
      </p:sp>
      <p:graphicFrame>
        <p:nvGraphicFramePr>
          <p:cNvPr id="9" name="Chart 8">
            <a:extLst>
              <a:ext uri="{FF2B5EF4-FFF2-40B4-BE49-F238E27FC236}">
                <a16:creationId xmlns:a16="http://schemas.microsoft.com/office/drawing/2014/main" id="{0886CA51-E422-4F1D-8E11-D18B6C0BF0A9}"/>
              </a:ext>
            </a:extLst>
          </p:cNvPr>
          <p:cNvGraphicFramePr>
            <a:graphicFrameLocks/>
          </p:cNvGraphicFramePr>
          <p:nvPr>
            <p:extLst>
              <p:ext uri="{D42A27DB-BD31-4B8C-83A1-F6EECF244321}">
                <p14:modId xmlns:p14="http://schemas.microsoft.com/office/powerpoint/2010/main" val="2138944312"/>
              </p:ext>
            </p:extLst>
          </p:nvPr>
        </p:nvGraphicFramePr>
        <p:xfrm>
          <a:off x="361726" y="1065339"/>
          <a:ext cx="5355902"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902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3" name="TextBox 2"/>
          <p:cNvSpPr txBox="1"/>
          <p:nvPr/>
        </p:nvSpPr>
        <p:spPr>
          <a:xfrm>
            <a:off x="152400" y="139802"/>
            <a:ext cx="5996152"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EHU Q4 20/21 – category codes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251434" y="3830050"/>
            <a:ext cx="3394841" cy="1107996"/>
          </a:xfrm>
          <a:prstGeom prst="rect">
            <a:avLst/>
          </a:prstGeom>
        </p:spPr>
        <p:txBody>
          <a:bodyPr wrap="square">
            <a:spAutoFit/>
          </a:bodyPr>
          <a:lstStyle/>
          <a:p>
            <a:pPr lvl="0" algn="ctr"/>
            <a:r>
              <a:rPr lang="en-GB" sz="1800" b="1" dirty="0">
                <a:latin typeface="Tahoma" panose="020B0604030504040204" pitchFamily="34" charset="0"/>
                <a:ea typeface="MS Mincho" panose="02020609040205080304" pitchFamily="49" charset="-128"/>
                <a:cs typeface="Times New Roman" panose="02020603050405020304" pitchFamily="18" charset="0"/>
              </a:rPr>
              <a:t>Self-disconnection</a:t>
            </a:r>
            <a:r>
              <a:rPr lang="en-GB" dirty="0">
                <a:latin typeface="Tahoma" panose="020B0604030504040204" pitchFamily="34" charset="0"/>
                <a:ea typeface="MS Mincho" panose="02020609040205080304" pitchFamily="49" charset="-128"/>
                <a:cs typeface="Times New Roman" panose="02020603050405020304" pitchFamily="18" charset="0"/>
              </a:rPr>
              <a:t> was the most common sub category of complaint, accounting for </a:t>
            </a:r>
            <a:r>
              <a:rPr lang="en-GB" sz="2000" b="1" dirty="0">
                <a:latin typeface="Tahoma" panose="020B0604030504040204" pitchFamily="34" charset="0"/>
                <a:ea typeface="MS Mincho" panose="02020609040205080304" pitchFamily="49" charset="-128"/>
                <a:cs typeface="Times New Roman" panose="02020603050405020304" pitchFamily="18" charset="0"/>
              </a:rPr>
              <a:t>23% </a:t>
            </a:r>
            <a:r>
              <a:rPr lang="en-GB" dirty="0">
                <a:latin typeface="Tahoma" panose="020B0604030504040204" pitchFamily="34" charset="0"/>
                <a:ea typeface="MS Mincho" panose="02020609040205080304" pitchFamily="49" charset="-128"/>
                <a:cs typeface="Times New Roman" panose="02020603050405020304" pitchFamily="18" charset="0"/>
              </a:rPr>
              <a:t>of domestic complaints in Q4.</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B5CB084B-C89A-40EE-B77C-3D30CCB3EDD9}"/>
              </a:ext>
            </a:extLst>
          </p:cNvPr>
          <p:cNvSpPr txBox="1"/>
          <p:nvPr/>
        </p:nvSpPr>
        <p:spPr>
          <a:xfrm>
            <a:off x="835575" y="3513333"/>
            <a:ext cx="3736426" cy="3108543"/>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dirty="0"/>
              <a:t>Across the nations, prepayment self disconnection accounts for only 17% of complaints in Scotland, but slightly higher proportions in England and Wales of 24% and 21% respectively.</a:t>
            </a:r>
          </a:p>
          <a:p>
            <a:r>
              <a:rPr lang="en-GB" dirty="0"/>
              <a:t> </a:t>
            </a:r>
          </a:p>
          <a:p>
            <a:pPr lvl="0"/>
            <a:r>
              <a:rPr lang="en-GB" dirty="0"/>
              <a:t>Disputed bills, inaccurate bills, unable to credit prepayment meter (fault) and supply point administration queries account for 4-5% of overall complaints individually.</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graphicFrame>
        <p:nvGraphicFramePr>
          <p:cNvPr id="9" name="Chart 8">
            <a:extLst>
              <a:ext uri="{FF2B5EF4-FFF2-40B4-BE49-F238E27FC236}">
                <a16:creationId xmlns:a16="http://schemas.microsoft.com/office/drawing/2014/main" id="{518769F1-1738-462D-AB58-B06EC01A4411}"/>
              </a:ext>
            </a:extLst>
          </p:cNvPr>
          <p:cNvGraphicFramePr>
            <a:graphicFrameLocks/>
          </p:cNvGraphicFramePr>
          <p:nvPr>
            <p:extLst>
              <p:ext uri="{D42A27DB-BD31-4B8C-83A1-F6EECF244321}">
                <p14:modId xmlns:p14="http://schemas.microsoft.com/office/powerpoint/2010/main" val="4086409311"/>
              </p:ext>
            </p:extLst>
          </p:nvPr>
        </p:nvGraphicFramePr>
        <p:xfrm>
          <a:off x="590878" y="685800"/>
          <a:ext cx="5683798" cy="3034862"/>
        </p:xfrm>
        <a:graphic>
          <a:graphicData uri="http://schemas.openxmlformats.org/drawingml/2006/chart">
            <c:chart xmlns:c="http://schemas.openxmlformats.org/drawingml/2006/chart" xmlns:r="http://schemas.openxmlformats.org/officeDocument/2006/relationships" r:id="rId4"/>
          </a:graphicData>
        </a:graphic>
      </p:graphicFrame>
      <p:pic>
        <p:nvPicPr>
          <p:cNvPr id="5" name="Graphic 4" descr="Statistics">
            <a:extLst>
              <a:ext uri="{FF2B5EF4-FFF2-40B4-BE49-F238E27FC236}">
                <a16:creationId xmlns:a16="http://schemas.microsoft.com/office/drawing/2014/main" id="{1C2F8F3D-E1B0-43BA-85F4-EDCC90390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864459"/>
            <a:ext cx="914400" cy="914400"/>
          </a:xfrm>
          <a:prstGeom prst="rect">
            <a:avLst/>
          </a:prstGeom>
        </p:spPr>
      </p:pic>
      <p:pic>
        <p:nvPicPr>
          <p:cNvPr id="11" name="Graphic 10" descr="Statistics">
            <a:extLst>
              <a:ext uri="{FF2B5EF4-FFF2-40B4-BE49-F238E27FC236}">
                <a16:creationId xmlns:a16="http://schemas.microsoft.com/office/drawing/2014/main" id="{78237346-D423-47B7-886D-FB4A5C9876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214318"/>
            <a:ext cx="914400" cy="914400"/>
          </a:xfrm>
          <a:prstGeom prst="rect">
            <a:avLst/>
          </a:prstGeom>
        </p:spPr>
      </p:pic>
    </p:spTree>
    <p:extLst>
      <p:ext uri="{BB962C8B-B14F-4D97-AF65-F5344CB8AC3E}">
        <p14:creationId xmlns:p14="http://schemas.microsoft.com/office/powerpoint/2010/main" val="119367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5"/>
          <p:cNvSpPr txBox="1"/>
          <p:nvPr/>
        </p:nvSpPr>
        <p:spPr>
          <a:xfrm>
            <a:off x="199594" y="636271"/>
            <a:ext cx="5213328" cy="461664"/>
          </a:xfrm>
          <a:prstGeom prst="rect">
            <a:avLst/>
          </a:prstGeom>
          <a:noFill/>
          <a:ln>
            <a:noFill/>
          </a:ln>
        </p:spPr>
        <p:txBody>
          <a:bodyPr spcFirstLastPara="1" wrap="square" lIns="91425" tIns="45700" rIns="91425" bIns="45700" anchor="t" anchorCtr="0">
            <a:noAutofit/>
          </a:bodyPr>
          <a:lstStyle/>
          <a:p>
            <a:pPr>
              <a:buSzPts val="2400"/>
            </a:pPr>
            <a:r>
              <a:rPr lang="en-US" sz="1800" dirty="0">
                <a:latin typeface="Tahoma" panose="020B0604030504040204" pitchFamily="34" charset="0"/>
                <a:ea typeface="Tahoma" panose="020B0604030504040204" pitchFamily="34" charset="0"/>
                <a:cs typeface="Tahoma" panose="020B0604030504040204" pitchFamily="34" charset="0"/>
              </a:rPr>
              <a:t>The Citizens Advice consumer helpline remain responsible for the majority of cases logged by the EHU, accounting for 94% of complaints logged</a:t>
            </a:r>
            <a:r>
              <a:rPr lang="en-US" sz="2000" dirty="0">
                <a:latin typeface="Tahoma" panose="020B0604030504040204" pitchFamily="34" charset="0"/>
                <a:ea typeface="Tahoma" panose="020B0604030504040204" pitchFamily="34" charset="0"/>
                <a:cs typeface="Tahoma" panose="020B0604030504040204" pitchFamily="34" charset="0"/>
              </a:rPr>
              <a:t>. </a:t>
            </a:r>
            <a:endParaRPr lang="en-US" sz="1200" u="sng"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17D5EB76-1157-49B0-BA21-E1E84FFC8F3D}"/>
              </a:ext>
            </a:extLst>
          </p:cNvPr>
          <p:cNvSpPr/>
          <p:nvPr/>
        </p:nvSpPr>
        <p:spPr>
          <a:xfrm>
            <a:off x="199594" y="220772"/>
            <a:ext cx="5157181" cy="830997"/>
          </a:xfrm>
          <a:prstGeom prst="rect">
            <a:avLst/>
          </a:prstGeom>
        </p:spPr>
        <p:txBody>
          <a:bodyPr wrap="non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EHU Q4 20/21 Referral Partners</a:t>
            </a:r>
          </a:p>
          <a:p>
            <a:endParaRPr lang="en-GB" sz="2400" b="1" dirty="0"/>
          </a:p>
        </p:txBody>
      </p:sp>
      <p:graphicFrame>
        <p:nvGraphicFramePr>
          <p:cNvPr id="6" name="Chart 5">
            <a:extLst>
              <a:ext uri="{FF2B5EF4-FFF2-40B4-BE49-F238E27FC236}">
                <a16:creationId xmlns:a16="http://schemas.microsoft.com/office/drawing/2014/main" id="{9F3A1D6C-D997-4B8C-8DC3-68772040EF1E}"/>
              </a:ext>
            </a:extLst>
          </p:cNvPr>
          <p:cNvGraphicFramePr>
            <a:graphicFrameLocks/>
          </p:cNvGraphicFramePr>
          <p:nvPr>
            <p:extLst>
              <p:ext uri="{D42A27DB-BD31-4B8C-83A1-F6EECF244321}">
                <p14:modId xmlns:p14="http://schemas.microsoft.com/office/powerpoint/2010/main" val="2560776776"/>
              </p:ext>
            </p:extLst>
          </p:nvPr>
        </p:nvGraphicFramePr>
        <p:xfrm>
          <a:off x="1161394" y="2101962"/>
          <a:ext cx="4572000" cy="3536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10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190AAC-1E87-4851-8FA6-B456A65A5822}"/>
              </a:ext>
            </a:extLst>
          </p:cNvPr>
          <p:cNvSpPr txBox="1"/>
          <p:nvPr/>
        </p:nvSpPr>
        <p:spPr>
          <a:xfrm>
            <a:off x="630935" y="581891"/>
            <a:ext cx="2828257" cy="374072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700" b="1"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23127454-05ED-4566-85B8-9B19E8D6D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A65123E-D1C6-4FE7-9DF3-89550AE01B77}"/>
              </a:ext>
            </a:extLst>
          </p:cNvPr>
          <p:cNvSpPr/>
          <p:nvPr/>
        </p:nvSpPr>
        <p:spPr>
          <a:xfrm>
            <a:off x="388138" y="274114"/>
            <a:ext cx="6136616" cy="461665"/>
          </a:xfrm>
          <a:prstGeom prst="rect">
            <a:avLst/>
          </a:prstGeom>
        </p:spPr>
        <p:txBody>
          <a:bodyPr wrap="non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EHU Q4 20/21 KPIs and Performance  </a:t>
            </a:r>
            <a:endParaRPr lang="en-GB" sz="2400" dirty="0"/>
          </a:p>
        </p:txBody>
      </p:sp>
      <p:pic>
        <p:nvPicPr>
          <p:cNvPr id="8" name="Graphic 7" descr="Research">
            <a:extLst>
              <a:ext uri="{FF2B5EF4-FFF2-40B4-BE49-F238E27FC236}">
                <a16:creationId xmlns:a16="http://schemas.microsoft.com/office/drawing/2014/main" id="{88D4E589-7CFC-4035-9641-6F49C838A9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1561" y="274113"/>
            <a:ext cx="646386" cy="461666"/>
          </a:xfrm>
          <a:prstGeom prst="rect">
            <a:avLst/>
          </a:prstGeom>
        </p:spPr>
      </p:pic>
      <p:graphicFrame>
        <p:nvGraphicFramePr>
          <p:cNvPr id="4" name="Table 3">
            <a:extLst>
              <a:ext uri="{FF2B5EF4-FFF2-40B4-BE49-F238E27FC236}">
                <a16:creationId xmlns:a16="http://schemas.microsoft.com/office/drawing/2014/main" id="{DB7ACE25-37E6-4A35-90D3-78E6D6FB0ED9}"/>
              </a:ext>
            </a:extLst>
          </p:cNvPr>
          <p:cNvGraphicFramePr>
            <a:graphicFrameLocks noGrp="1"/>
          </p:cNvGraphicFramePr>
          <p:nvPr>
            <p:extLst>
              <p:ext uri="{D42A27DB-BD31-4B8C-83A1-F6EECF244321}">
                <p14:modId xmlns:p14="http://schemas.microsoft.com/office/powerpoint/2010/main" val="808952868"/>
              </p:ext>
            </p:extLst>
          </p:nvPr>
        </p:nvGraphicFramePr>
        <p:xfrm>
          <a:off x="388138" y="1043556"/>
          <a:ext cx="7757379" cy="5420306"/>
        </p:xfrm>
        <a:graphic>
          <a:graphicData uri="http://schemas.openxmlformats.org/drawingml/2006/table">
            <a:tbl>
              <a:tblPr firstRow="1" firstCol="1" lastRow="1" lastCol="1" bandRow="1" bandCol="1"/>
              <a:tblGrid>
                <a:gridCol w="3100091">
                  <a:extLst>
                    <a:ext uri="{9D8B030D-6E8A-4147-A177-3AD203B41FA5}">
                      <a16:colId xmlns:a16="http://schemas.microsoft.com/office/drawing/2014/main" val="759060462"/>
                    </a:ext>
                  </a:extLst>
                </a:gridCol>
                <a:gridCol w="1074631">
                  <a:extLst>
                    <a:ext uri="{9D8B030D-6E8A-4147-A177-3AD203B41FA5}">
                      <a16:colId xmlns:a16="http://schemas.microsoft.com/office/drawing/2014/main" val="907794239"/>
                    </a:ext>
                  </a:extLst>
                </a:gridCol>
                <a:gridCol w="1194219">
                  <a:extLst>
                    <a:ext uri="{9D8B030D-6E8A-4147-A177-3AD203B41FA5}">
                      <a16:colId xmlns:a16="http://schemas.microsoft.com/office/drawing/2014/main" val="2468654409"/>
                    </a:ext>
                  </a:extLst>
                </a:gridCol>
                <a:gridCol w="1194219">
                  <a:extLst>
                    <a:ext uri="{9D8B030D-6E8A-4147-A177-3AD203B41FA5}">
                      <a16:colId xmlns:a16="http://schemas.microsoft.com/office/drawing/2014/main" val="687649011"/>
                    </a:ext>
                  </a:extLst>
                </a:gridCol>
                <a:gridCol w="1194219">
                  <a:extLst>
                    <a:ext uri="{9D8B030D-6E8A-4147-A177-3AD203B41FA5}">
                      <a16:colId xmlns:a16="http://schemas.microsoft.com/office/drawing/2014/main" val="2624196015"/>
                    </a:ext>
                  </a:extLst>
                </a:gridCol>
              </a:tblGrid>
              <a:tr h="560149">
                <a:tc>
                  <a:txBody>
                    <a:bodyPr/>
                    <a:lstStyle/>
                    <a:p>
                      <a:pPr algn="l">
                        <a:spcAft>
                          <a:spcPts val="0"/>
                        </a:spcAft>
                      </a:pPr>
                      <a:r>
                        <a:rPr lang="en-GB" sz="1200" b="1"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KPIs and Measures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b="1">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April to June 2020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b="1">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July to September 2020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b="1">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October to December 2020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b="1">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January to March 2021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59471173"/>
                  </a:ext>
                </a:extLst>
              </a:tr>
              <a:tr h="373433">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Complaints Received</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2228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2,583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3,269</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3,240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710543"/>
                  </a:ext>
                </a:extLst>
              </a:tr>
              <a:tr h="373433">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Complaints Closed</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2499</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2,300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2,795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3,164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95112"/>
                  </a:ext>
                </a:extLst>
              </a:tr>
              <a:tr h="373433">
                <a:tc>
                  <a:txBody>
                    <a:bodyPr/>
                    <a:lstStyle/>
                    <a:p>
                      <a:pPr algn="l">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Enquiries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372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435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593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611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154816"/>
                  </a:ext>
                </a:extLst>
              </a:tr>
              <a:tr h="373433">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Ask the Adviser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272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308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386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416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66794"/>
                  </a:ext>
                </a:extLst>
              </a:tr>
              <a:tr h="982197">
                <a:tc>
                  <a:txBody>
                    <a:bodyPr/>
                    <a:lstStyle/>
                    <a:p>
                      <a:pPr algn="l">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Quality Assessments: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70% of cases categorised as green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90% of cases categorised as green or amber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n-GB" sz="1200" b="1" i="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 71%</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or Amber = 92%</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 78%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or Amber = 95%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 78%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or Amber =94%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 74%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Green or Amber = 96%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366905"/>
                  </a:ext>
                </a:extLst>
              </a:tr>
              <a:tr h="420941">
                <a:tc>
                  <a:txBody>
                    <a:bodyPr/>
                    <a:lstStyle/>
                    <a:p>
                      <a:pPr algn="l">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Financial Redress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£439,651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£614,177</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472,075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£510,448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92037"/>
                  </a:ext>
                </a:extLst>
              </a:tr>
              <a:tr h="186717">
                <a:tc>
                  <a:txBody>
                    <a:bodyPr/>
                    <a:lstStyle/>
                    <a:p>
                      <a:pPr algn="l">
                        <a:spcAft>
                          <a:spcPts val="0"/>
                        </a:spcAft>
                      </a:pPr>
                      <a:r>
                        <a:rPr lang="en-GB" sz="1200" b="1">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DOMESTIC Casework</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a:solidFill>
                            <a:srgbClr val="FFFFFF"/>
                          </a:solidFill>
                          <a:effectLst/>
                          <a:latin typeface="Tahoma" panose="020B060403050404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04876385"/>
                  </a:ext>
                </a:extLst>
              </a:tr>
              <a:tr h="373433">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60% of cases closed within 35 WD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66%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57%</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247695"/>
                  </a:ext>
                </a:extLst>
              </a:tr>
              <a:tr h="280627">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75% of cases closed within 66 WD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071544"/>
                  </a:ext>
                </a:extLst>
              </a:tr>
              <a:tr h="280627">
                <a:tc>
                  <a:txBody>
                    <a:bodyPr/>
                    <a:lstStyle/>
                    <a:p>
                      <a:pPr algn="l">
                        <a:spcAft>
                          <a:spcPts val="0"/>
                        </a:spcAft>
                      </a:pPr>
                      <a:r>
                        <a:rPr lang="en-GB"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Tangible outcome (80%)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33812"/>
                  </a:ext>
                </a:extLst>
              </a:tr>
              <a:tr h="841883">
                <a:tc>
                  <a:txBody>
                    <a:bodyPr/>
                    <a:lstStyle/>
                    <a:p>
                      <a:pPr algn="just">
                        <a:spcAft>
                          <a:spcPts val="0"/>
                        </a:spcAft>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Accent customer satisfaction survey: Consumers satisfied or very satisfied with the quality of service  (85%)</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90%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90%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dirty="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91%</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200" dirty="0">
                          <a:solidFill>
                            <a:srgbClr val="000000"/>
                          </a:solidFill>
                          <a:effectLst/>
                          <a:latin typeface="Tahoma" panose="020B0604030504040204" pitchFamily="34" charset="0"/>
                          <a:ea typeface="Cambria" panose="02040503050406030204" pitchFamily="18" charset="0"/>
                          <a:cs typeface="Times New Roman" panose="02020603050405020304" pitchFamily="18" charset="0"/>
                        </a:rPr>
                        <a:t>92%</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9785" marR="3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3602533"/>
                  </a:ext>
                </a:extLst>
              </a:tr>
            </a:tbl>
          </a:graphicData>
        </a:graphic>
      </p:graphicFrame>
    </p:spTree>
    <p:extLst>
      <p:ext uri="{BB962C8B-B14F-4D97-AF65-F5344CB8AC3E}">
        <p14:creationId xmlns:p14="http://schemas.microsoft.com/office/powerpoint/2010/main" val="23395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3" name="Graphic 2" descr="Chat">
            <a:extLst>
              <a:ext uri="{FF2B5EF4-FFF2-40B4-BE49-F238E27FC236}">
                <a16:creationId xmlns:a16="http://schemas.microsoft.com/office/drawing/2014/main" id="{B8B8AC85-8E71-4389-A2BD-21A2BDC59C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4" y="4162756"/>
            <a:ext cx="1580152" cy="1612019"/>
          </a:xfrm>
          <a:prstGeom prst="rect">
            <a:avLst/>
          </a:prstGeom>
        </p:spPr>
      </p:pic>
      <p:sp>
        <p:nvSpPr>
          <p:cNvPr id="89" name="Google Shape;89;p13"/>
          <p:cNvSpPr txBox="1"/>
          <p:nvPr/>
        </p:nvSpPr>
        <p:spPr>
          <a:xfrm>
            <a:off x="1692166" y="4403834"/>
            <a:ext cx="5043156" cy="2818397"/>
          </a:xfrm>
          <a:prstGeom prst="rect">
            <a:avLst/>
          </a:prstGeom>
          <a:noFill/>
          <a:ln>
            <a:noFill/>
          </a:ln>
        </p:spPr>
        <p:txBody>
          <a:bodyPr spcFirstLastPara="1" wrap="square" lIns="91425" tIns="45700" rIns="91425" bIns="45700" anchor="t" anchorCtr="0">
            <a:noAutofit/>
          </a:bodyPr>
          <a:lstStyle/>
          <a:p>
            <a:pPr algn="ctr"/>
            <a:r>
              <a:rPr lang="en-GB" i="1" dirty="0"/>
              <a:t>‘I liked the fact that the Extra Help Unit don't just leave you after phone call, they follow up with emails and phone backing. Supporting you till you are fully satisfied. The support stays with you.’</a:t>
            </a:r>
            <a:endParaRPr lang="en-GB" dirty="0"/>
          </a:p>
          <a:p>
            <a:pPr algn="ctr"/>
            <a:r>
              <a:rPr lang="en-GB" i="1" dirty="0"/>
              <a:t> </a:t>
            </a:r>
            <a:endParaRPr lang="en-GB" dirty="0"/>
          </a:p>
          <a:p>
            <a:pPr algn="ctr"/>
            <a:r>
              <a:rPr lang="en-GB" i="1" dirty="0"/>
              <a:t>‘The lady was lovely and helpful. I  don't think it would have been sorted without them’</a:t>
            </a:r>
          </a:p>
          <a:p>
            <a:endParaRPr lang="en-GB" i="1" dirty="0"/>
          </a:p>
          <a:p>
            <a:pPr algn="r"/>
            <a:r>
              <a:rPr lang="en-GB" i="1" dirty="0"/>
              <a:t>Accent January 2021</a:t>
            </a:r>
            <a:endParaRPr lang="en-GB" dirty="0"/>
          </a:p>
        </p:txBody>
      </p:sp>
      <p:sp>
        <p:nvSpPr>
          <p:cNvPr id="5" name="Rectangle 4">
            <a:extLst>
              <a:ext uri="{FF2B5EF4-FFF2-40B4-BE49-F238E27FC236}">
                <a16:creationId xmlns:a16="http://schemas.microsoft.com/office/drawing/2014/main" id="{FA226A0C-22B6-4BFA-B8BB-79000C533FF7}"/>
              </a:ext>
            </a:extLst>
          </p:cNvPr>
          <p:cNvSpPr/>
          <p:nvPr/>
        </p:nvSpPr>
        <p:spPr>
          <a:xfrm>
            <a:off x="112014" y="90843"/>
            <a:ext cx="5546151" cy="1107996"/>
          </a:xfrm>
          <a:prstGeom prst="rect">
            <a:avLst/>
          </a:prstGeom>
        </p:spPr>
        <p:txBody>
          <a:bodyPr wrap="square">
            <a:spAutoFit/>
          </a:bodyPr>
          <a:lstStyle/>
          <a:p>
            <a:r>
              <a:rPr lang="en-GB" sz="1800" b="1" dirty="0">
                <a:solidFill>
                  <a:schemeClr val="tx1"/>
                </a:solidFill>
                <a:latin typeface="Tahoma" panose="020B0604030504040204" pitchFamily="34" charset="0"/>
                <a:ea typeface="MS Mincho" panose="02020609040205080304" pitchFamily="49" charset="-128"/>
                <a:cs typeface="Times New Roman" panose="02020603050405020304" pitchFamily="18" charset="0"/>
              </a:rPr>
              <a:t>EHU Q3 20/21 - Securing positive outcomes</a:t>
            </a:r>
            <a:endParaRPr lang="en-GB" sz="1600"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a:p>
            <a:r>
              <a:rPr lang="en-GB" sz="1600" dirty="0">
                <a:solidFill>
                  <a:srgbClr val="003E82"/>
                </a:solidFill>
                <a:latin typeface="Tahoma" panose="020B0604030504040204" pitchFamily="34"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marL="285750" lvl="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In </a:t>
            </a:r>
            <a:r>
              <a:rPr lang="en-GB" sz="1800" b="1" dirty="0">
                <a:latin typeface="Tahoma" panose="020B0604030504040204" pitchFamily="34" charset="0"/>
                <a:ea typeface="Tahoma" panose="020B0604030504040204" pitchFamily="34" charset="0"/>
                <a:cs typeface="Tahoma" panose="020B0604030504040204" pitchFamily="34" charset="0"/>
              </a:rPr>
              <a:t>85% </a:t>
            </a:r>
            <a:r>
              <a:rPr lang="en-GB" dirty="0">
                <a:latin typeface="Tahoma" panose="020B0604030504040204" pitchFamily="34" charset="0"/>
                <a:ea typeface="Tahoma" panose="020B0604030504040204" pitchFamily="34" charset="0"/>
                <a:cs typeface="Tahoma" panose="020B0604030504040204" pitchFamily="34" charset="0"/>
              </a:rPr>
              <a:t>of domestic complaints, a positive outcome was secured.  </a:t>
            </a:r>
            <a:endParaRPr lang="en-GB"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a:extLst>
              <a:ext uri="{FF2B5EF4-FFF2-40B4-BE49-F238E27FC236}">
                <a16:creationId xmlns:a16="http://schemas.microsoft.com/office/drawing/2014/main" id="{796DD15C-321C-4CFB-880B-DBBFE1C81306}"/>
              </a:ext>
            </a:extLst>
          </p:cNvPr>
          <p:cNvGraphicFramePr/>
          <p:nvPr>
            <p:extLst>
              <p:ext uri="{D42A27DB-BD31-4B8C-83A1-F6EECF244321}">
                <p14:modId xmlns:p14="http://schemas.microsoft.com/office/powerpoint/2010/main" val="275236616"/>
              </p:ext>
            </p:extLst>
          </p:nvPr>
        </p:nvGraphicFramePr>
        <p:xfrm>
          <a:off x="685044" y="1388572"/>
          <a:ext cx="4852035" cy="25844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2395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5" name="Rectangle 4">
            <a:extLst>
              <a:ext uri="{FF2B5EF4-FFF2-40B4-BE49-F238E27FC236}">
                <a16:creationId xmlns:a16="http://schemas.microsoft.com/office/drawing/2014/main" id="{FA226A0C-22B6-4BFA-B8BB-79000C533FF7}"/>
              </a:ext>
            </a:extLst>
          </p:cNvPr>
          <p:cNvSpPr/>
          <p:nvPr/>
        </p:nvSpPr>
        <p:spPr>
          <a:xfrm>
            <a:off x="112014" y="225255"/>
            <a:ext cx="5546151"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Times New Roman" panose="02020603050405020304" pitchFamily="18" charset="0"/>
                <a:sym typeface="Arial"/>
              </a:rPr>
              <a:t>EHU Q4 20/21 – </a:t>
            </a:r>
            <a:r>
              <a:rPr lang="en-GB" sz="1800" b="1" dirty="0">
                <a:latin typeface="Tahoma" panose="020B0604030504040204" pitchFamily="34" charset="0"/>
                <a:ea typeface="MS Mincho" panose="02020609040205080304" pitchFamily="49" charset="-128"/>
                <a:cs typeface="Times New Roman" panose="02020603050405020304" pitchFamily="18" charset="0"/>
              </a:rPr>
              <a:t>Customer satisfaction Survey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Times New Roman" panose="02020603050405020304" pitchFamily="18" charset="0"/>
                <a:sym typeface="Arial"/>
              </a:rPr>
              <a:t>Cases closed September to November, report received in January 2021</a:t>
            </a:r>
            <a:endParaRPr kumimoji="0" lang="en-GB" sz="1100" i="0" u="none" strike="noStrike" kern="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3E82"/>
                </a:solidFill>
                <a:effectLst/>
                <a:uLnTx/>
                <a:uFillTx/>
                <a:latin typeface="Tahoma" panose="020B0604030504040204" pitchFamily="34" charset="0"/>
                <a:ea typeface="MS Mincho" panose="02020609040205080304" pitchFamily="49" charset="-128"/>
                <a:cs typeface="Times New Roman" panose="02020603050405020304" pitchFamily="18" charset="0"/>
                <a:sym typeface="Arial"/>
              </a:rPr>
              <a:t> </a:t>
            </a:r>
            <a:endParaRPr kumimoji="0" lang="en-GB" sz="1400" b="0" i="0" u="none" strike="noStrike" kern="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Times New Roman" panose="02020603050405020304" pitchFamily="18" charset="0"/>
              <a:sym typeface="Arial"/>
            </a:endParaRPr>
          </a:p>
        </p:txBody>
      </p:sp>
      <p:graphicFrame>
        <p:nvGraphicFramePr>
          <p:cNvPr id="7" name="Diagram 6">
            <a:extLst>
              <a:ext uri="{FF2B5EF4-FFF2-40B4-BE49-F238E27FC236}">
                <a16:creationId xmlns:a16="http://schemas.microsoft.com/office/drawing/2014/main" id="{F6787C0A-C9A3-438E-8B32-91A3BB98C94A}"/>
              </a:ext>
            </a:extLst>
          </p:cNvPr>
          <p:cNvGraphicFramePr/>
          <p:nvPr>
            <p:extLst>
              <p:ext uri="{D42A27DB-BD31-4B8C-83A1-F6EECF244321}">
                <p14:modId xmlns:p14="http://schemas.microsoft.com/office/powerpoint/2010/main" val="2024561755"/>
              </p:ext>
            </p:extLst>
          </p:nvPr>
        </p:nvGraphicFramePr>
        <p:xfrm>
          <a:off x="378372" y="820026"/>
          <a:ext cx="5486400" cy="1917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hart 8">
            <a:extLst>
              <a:ext uri="{FF2B5EF4-FFF2-40B4-BE49-F238E27FC236}">
                <a16:creationId xmlns:a16="http://schemas.microsoft.com/office/drawing/2014/main" id="{8D402714-9394-4C54-B437-B3C9C5C9D38A}"/>
              </a:ext>
            </a:extLst>
          </p:cNvPr>
          <p:cNvGraphicFramePr/>
          <p:nvPr>
            <p:extLst>
              <p:ext uri="{D42A27DB-BD31-4B8C-83A1-F6EECF244321}">
                <p14:modId xmlns:p14="http://schemas.microsoft.com/office/powerpoint/2010/main" val="655183995"/>
              </p:ext>
            </p:extLst>
          </p:nvPr>
        </p:nvGraphicFramePr>
        <p:xfrm>
          <a:off x="583324" y="3036395"/>
          <a:ext cx="5628290" cy="31962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4315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00BA456-F223-41EB-9C87-C14DC5B38704}"/>
              </a:ext>
            </a:extLst>
          </p:cNvPr>
          <p:cNvGraphicFramePr/>
          <p:nvPr>
            <p:extLst>
              <p:ext uri="{D42A27DB-BD31-4B8C-83A1-F6EECF244321}">
                <p14:modId xmlns:p14="http://schemas.microsoft.com/office/powerpoint/2010/main" val="1467307539"/>
              </p:ext>
            </p:extLst>
          </p:nvPr>
        </p:nvGraphicFramePr>
        <p:xfrm>
          <a:off x="235031" y="276575"/>
          <a:ext cx="5958244" cy="4106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EFB8DFFB-4934-4B5D-9DD9-E088CD8DA889}"/>
              </a:ext>
            </a:extLst>
          </p:cNvPr>
          <p:cNvSpPr txBox="1"/>
          <p:nvPr/>
        </p:nvSpPr>
        <p:spPr>
          <a:xfrm>
            <a:off x="451944" y="4494338"/>
            <a:ext cx="3100552" cy="738664"/>
          </a:xfrm>
          <a:prstGeom prst="rect">
            <a:avLst/>
          </a:prstGeom>
          <a:noFill/>
        </p:spPr>
        <p:txBody>
          <a:bodyPr wrap="square" rtlCol="0">
            <a:spAutoFit/>
          </a:bodyPr>
          <a:lstStyle/>
          <a:p>
            <a:endParaRPr lang="en-US" dirty="0"/>
          </a:p>
          <a:p>
            <a:endParaRPr lang="en-US" dirty="0"/>
          </a:p>
          <a:p>
            <a:endParaRPr lang="en-GB" dirty="0"/>
          </a:p>
        </p:txBody>
      </p:sp>
      <p:pic>
        <p:nvPicPr>
          <p:cNvPr id="10" name="Graphic 9" descr="Social network">
            <a:extLst>
              <a:ext uri="{FF2B5EF4-FFF2-40B4-BE49-F238E27FC236}">
                <a16:creationId xmlns:a16="http://schemas.microsoft.com/office/drawing/2014/main" id="{E485337E-D87A-4956-96E5-5083FB2D94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14800" y="1639614"/>
            <a:ext cx="914400" cy="914400"/>
          </a:xfrm>
          <a:prstGeom prst="rect">
            <a:avLst/>
          </a:prstGeom>
        </p:spPr>
      </p:pic>
      <p:graphicFrame>
        <p:nvGraphicFramePr>
          <p:cNvPr id="8" name="Diagram 7">
            <a:extLst>
              <a:ext uri="{FF2B5EF4-FFF2-40B4-BE49-F238E27FC236}">
                <a16:creationId xmlns:a16="http://schemas.microsoft.com/office/drawing/2014/main" id="{E5C34C0D-52E2-487B-8B5C-BB5833C85E41}"/>
              </a:ext>
            </a:extLst>
          </p:cNvPr>
          <p:cNvGraphicFramePr/>
          <p:nvPr>
            <p:extLst>
              <p:ext uri="{D42A27DB-BD31-4B8C-83A1-F6EECF244321}">
                <p14:modId xmlns:p14="http://schemas.microsoft.com/office/powerpoint/2010/main" val="3739964227"/>
              </p:ext>
            </p:extLst>
          </p:nvPr>
        </p:nvGraphicFramePr>
        <p:xfrm>
          <a:off x="167159" y="3393724"/>
          <a:ext cx="3289738" cy="247606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1" name="Chart 10">
            <a:extLst>
              <a:ext uri="{FF2B5EF4-FFF2-40B4-BE49-F238E27FC236}">
                <a16:creationId xmlns:a16="http://schemas.microsoft.com/office/drawing/2014/main" id="{897841D2-6E51-46DF-B877-3B48546EA9E9}"/>
              </a:ext>
            </a:extLst>
          </p:cNvPr>
          <p:cNvGraphicFramePr>
            <a:graphicFrameLocks/>
          </p:cNvGraphicFramePr>
          <p:nvPr>
            <p:extLst>
              <p:ext uri="{D42A27DB-BD31-4B8C-83A1-F6EECF244321}">
                <p14:modId xmlns:p14="http://schemas.microsoft.com/office/powerpoint/2010/main" val="2937403379"/>
              </p:ext>
            </p:extLst>
          </p:nvPr>
        </p:nvGraphicFramePr>
        <p:xfrm>
          <a:off x="3172111" y="3260155"/>
          <a:ext cx="4572000" cy="2743200"/>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22820359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6274</TotalTime>
  <Words>1027</Words>
  <Application>Microsoft Office PowerPoint</Application>
  <PresentationFormat>On-screen Show (4:3)</PresentationFormat>
  <Paragraphs>277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Tahoma</vt:lpstr>
      <vt:lpstr>Symbol</vt:lpstr>
      <vt:lpstr>Merriweather Sans</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Cassie</dc:creator>
  <cp:lastModifiedBy>Natasha Gilmour</cp:lastModifiedBy>
  <cp:revision>581</cp:revision>
  <cp:lastPrinted>2020-03-03T13:01:45Z</cp:lastPrinted>
  <dcterms:modified xsi:type="dcterms:W3CDTF">2021-05-18T12:05:32Z</dcterms:modified>
</cp:coreProperties>
</file>