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03" r:id="rId4"/>
    <p:sldMasterId id="2147483704" r:id="rId5"/>
    <p:sldMasterId id="214748370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57A1EFC-06C2-4B3D-B451-B22CCAA461C6}">
  <a:tblStyle styleId="{857A1EFC-06C2-4B3D-B451-B22CCAA461C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OpenSans-regular.fntdata"/><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1000"/>
              </a:spcBef>
              <a:spcAft>
                <a:spcPts val="1000"/>
              </a:spcAft>
              <a:buNone/>
            </a:pPr>
            <a:r>
              <a:t/>
            </a:r>
            <a:endParaRPr sz="1200">
              <a:solidFill>
                <a:srgbClr val="222222"/>
              </a:solidFill>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88925" lvl="0" marL="457200" rtl="0">
              <a:spcBef>
                <a:spcPts val="0"/>
              </a:spcBef>
              <a:buClr>
                <a:srgbClr val="222222"/>
              </a:buClr>
              <a:buSzPct val="95000"/>
            </a:pPr>
            <a:r>
              <a:rPr lang="en-GB" sz="950">
                <a:solidFill>
                  <a:srgbClr val="222222"/>
                </a:solidFill>
                <a:highlight>
                  <a:srgbClr val="FFFFFF"/>
                </a:highlight>
              </a:rPr>
              <a:t>Research looking at the consumer experience of community energy schemes and the benefits they provide has now kicked off. CSE are the appointed contractors working with us on this project. The inception meeting is taking place on the 17th January and we hope to have some preliminary results by the end of March.</a:t>
            </a:r>
          </a:p>
          <a:p>
            <a:pPr indent="-288925" lvl="0" marL="457200" rtl="0">
              <a:spcBef>
                <a:spcPts val="0"/>
              </a:spcBef>
              <a:buClr>
                <a:srgbClr val="222222"/>
              </a:buClr>
              <a:buSzPct val="95000"/>
            </a:pPr>
            <a:r>
              <a:rPr lang="en-GB" sz="950">
                <a:solidFill>
                  <a:srgbClr val="222222"/>
                </a:solidFill>
                <a:highlight>
                  <a:srgbClr val="FFFFFF"/>
                </a:highlight>
              </a:rPr>
              <a:t>We have been invited to represent consumers on the steering group of BEIS latest piece of work looking at the consumer experience of district heating schemes. The inception meeting for the research was on the 15th December and since then we have provided feedback on the draft survey questionnaire.</a:t>
            </a:r>
          </a:p>
          <a:p>
            <a:pPr indent="-288925" lvl="0" marL="457200" rtl="0">
              <a:spcBef>
                <a:spcPts val="0"/>
              </a:spcBef>
              <a:buClr>
                <a:srgbClr val="222222"/>
              </a:buClr>
              <a:buSzPct val="95000"/>
            </a:pPr>
            <a:r>
              <a:rPr lang="en-GB" sz="950">
                <a:solidFill>
                  <a:srgbClr val="222222"/>
                </a:solidFill>
                <a:highlight>
                  <a:srgbClr val="FFFFFF"/>
                </a:highlight>
              </a:rPr>
              <a:t>The first iteration of a report using our own data from customer contacts on energy efficiency and small-scale renewables has been drafted and we hope to be able to make use of this data ro help with continued policy development post-Bonfield Review.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 Id="rId3" Type="http://schemas.openxmlformats.org/officeDocument/2006/relationships/image" Target="../media/image0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2.png"/><Relationship Id="rId3" Type="http://schemas.openxmlformats.org/officeDocument/2006/relationships/image" Target="../media/image0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3.png"/><Relationship Id="rId3" Type="http://schemas.openxmlformats.org/officeDocument/2006/relationships/image" Target="../media/image0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5.png"/><Relationship Id="rId3" Type="http://schemas.openxmlformats.org/officeDocument/2006/relationships/image" Target="../media/image0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1.png"/><Relationship Id="rId3" Type="http://schemas.openxmlformats.org/officeDocument/2006/relationships/image" Target="../media/image0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6.png"/><Relationship Id="rId3" Type="http://schemas.openxmlformats.org/officeDocument/2006/relationships/image" Target="../media/image0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0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7.png"/><Relationship Id="rId3" Type="http://schemas.openxmlformats.org/officeDocument/2006/relationships/image" Target="../media/image0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8.png"/><Relationship Id="rId3" Type="http://schemas.openxmlformats.org/officeDocument/2006/relationships/image" Target="../media/image0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09.png"/><Relationship Id="rId3"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Citizens Advice_Cover_Heritage 1">
    <p:bg>
      <p:bgPr>
        <a:solidFill>
          <a:srgbClr val="FCBB69"/>
        </a:solidFill>
      </p:bgPr>
    </p:bg>
    <p:spTree>
      <p:nvGrpSpPr>
        <p:cNvPr id="54" name="Shape 54"/>
        <p:cNvGrpSpPr/>
        <p:nvPr/>
      </p:nvGrpSpPr>
      <p:grpSpPr>
        <a:xfrm>
          <a:off x="0" y="0"/>
          <a:ext cx="0" cy="0"/>
          <a:chOff x="0" y="0"/>
          <a:chExt cx="0" cy="0"/>
        </a:xfrm>
      </p:grpSpPr>
      <p:pic>
        <p:nvPicPr>
          <p:cNvPr descr="CA_SpeechBubbles_RGB-03.png" id="55" name="Shape 55"/>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sp>
        <p:nvSpPr>
          <p:cNvPr id="56" name="Shape 56"/>
          <p:cNvSpPr txBox="1"/>
          <p:nvPr>
            <p:ph type="ctrTitle"/>
          </p:nvPr>
        </p:nvSpPr>
        <p:spPr>
          <a:xfrm>
            <a:off x="443675" y="216475"/>
            <a:ext cx="5661599" cy="2807999"/>
          </a:xfrm>
          <a:prstGeom prst="rect">
            <a:avLst/>
          </a:prstGeom>
        </p:spPr>
        <p:txBody>
          <a:bodyPr anchorCtr="0" anchor="t" bIns="91425" lIns="91425" rIns="91425" tIns="91425"/>
          <a:lstStyle>
            <a:lvl1pPr lvl="0" rtl="0">
              <a:spcBef>
                <a:spcPts val="0"/>
              </a:spcBef>
              <a:buClr>
                <a:srgbClr val="FCBB69"/>
              </a:buClr>
              <a:buSzPct val="100000"/>
              <a:buFont typeface="Open Sans"/>
              <a:defRPr sz="4200">
                <a:solidFill>
                  <a:srgbClr val="FCBB69"/>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itizensadvice_english_RGB_colour_TransNew.png" id="57" name="Shape 57"/>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58" name="Shape 58"/>
          <p:cNvSpPr txBox="1"/>
          <p:nvPr>
            <p:ph idx="1" type="subTitle"/>
          </p:nvPr>
        </p:nvSpPr>
        <p:spPr>
          <a:xfrm>
            <a:off x="5842525" y="3278200"/>
            <a:ext cx="2804100" cy="1473300"/>
          </a:xfrm>
          <a:prstGeom prst="rect">
            <a:avLst/>
          </a:prstGeom>
        </p:spPr>
        <p:txBody>
          <a:bodyPr anchorCtr="0" anchor="b"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Heritage 2">
    <p:bg>
      <p:bgPr>
        <a:solidFill>
          <a:srgbClr val="FCBB69"/>
        </a:solidFill>
      </p:bgPr>
    </p:bg>
    <p:spTree>
      <p:nvGrpSpPr>
        <p:cNvPr id="59" name="Shape 59"/>
        <p:cNvGrpSpPr/>
        <p:nvPr/>
      </p:nvGrpSpPr>
      <p:grpSpPr>
        <a:xfrm>
          <a:off x="0" y="0"/>
          <a:ext cx="0" cy="0"/>
          <a:chOff x="0" y="0"/>
          <a:chExt cx="0" cy="0"/>
        </a:xfrm>
      </p:grpSpPr>
      <p:sp>
        <p:nvSpPr>
          <p:cNvPr id="60" name="Shape 60"/>
          <p:cNvSpPr txBox="1"/>
          <p:nvPr>
            <p:ph idx="1" type="subTitle"/>
          </p:nvPr>
        </p:nvSpPr>
        <p:spPr>
          <a:xfrm>
            <a:off x="443675" y="2495575"/>
            <a:ext cx="3893399" cy="1528500"/>
          </a:xfrm>
          <a:prstGeom prst="rect">
            <a:avLst/>
          </a:prstGeom>
        </p:spPr>
        <p:txBody>
          <a:bodyPr anchorCtr="0" anchor="t"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61" name="Shape 61"/>
          <p:cNvSpPr txBox="1"/>
          <p:nvPr>
            <p:ph type="ctrTitle"/>
          </p:nvPr>
        </p:nvSpPr>
        <p:spPr>
          <a:xfrm>
            <a:off x="443675" y="368875"/>
            <a:ext cx="4123800" cy="2807999"/>
          </a:xfrm>
          <a:prstGeom prst="rect">
            <a:avLst/>
          </a:prstGeom>
        </p:spPr>
        <p:txBody>
          <a:bodyPr anchorCtr="0" anchor="t" bIns="91425" lIns="91425" rIns="91425" tIns="91425"/>
          <a:lstStyle>
            <a:lvl1pPr lvl="0" rtl="0">
              <a:spcBef>
                <a:spcPts val="0"/>
              </a:spcBef>
              <a:buClr>
                <a:srgbClr val="004888"/>
              </a:buClr>
              <a:buSzPct val="100000"/>
              <a:buFont typeface="Open Sans"/>
              <a:defRPr sz="4200">
                <a:solidFill>
                  <a:srgbClr val="00488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A_Silhouettes_RGB-11.png" id="62" name="Shape 62"/>
          <p:cNvPicPr preferRelativeResize="0"/>
          <p:nvPr/>
        </p:nvPicPr>
        <p:blipFill>
          <a:blip r:embed="rId2">
            <a:alphaModFix/>
          </a:blip>
          <a:stretch>
            <a:fillRect/>
          </a:stretch>
        </p:blipFill>
        <p:spPr>
          <a:xfrm>
            <a:off x="4122675" y="244549"/>
            <a:ext cx="5182703" cy="4654397"/>
          </a:xfrm>
          <a:prstGeom prst="rect">
            <a:avLst/>
          </a:prstGeom>
          <a:noFill/>
          <a:ln>
            <a:noFill/>
          </a:ln>
        </p:spPr>
      </p:pic>
      <p:pic>
        <p:nvPicPr>
          <p:cNvPr descr="citizensadvice_english_RGB_colour_TransNew.png" id="63" name="Shape 63"/>
          <p:cNvPicPr preferRelativeResize="0"/>
          <p:nvPr/>
        </p:nvPicPr>
        <p:blipFill>
          <a:blip r:embed="rId3">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Heritage 3">
    <p:bg>
      <p:bgPr>
        <a:solidFill>
          <a:srgbClr val="FCBB69"/>
        </a:solidFill>
      </p:bgPr>
    </p:bg>
    <p:spTree>
      <p:nvGrpSpPr>
        <p:cNvPr id="64" name="Shape 64"/>
        <p:cNvGrpSpPr/>
        <p:nvPr/>
      </p:nvGrpSpPr>
      <p:grpSpPr>
        <a:xfrm>
          <a:off x="0" y="0"/>
          <a:ext cx="0" cy="0"/>
          <a:chOff x="0" y="0"/>
          <a:chExt cx="0" cy="0"/>
        </a:xfrm>
      </p:grpSpPr>
      <p:pic>
        <p:nvPicPr>
          <p:cNvPr descr="CA_Silhouettes_RGB-18.png" id="65" name="Shape 65"/>
          <p:cNvPicPr preferRelativeResize="0"/>
          <p:nvPr/>
        </p:nvPicPr>
        <p:blipFill rotWithShape="1">
          <a:blip r:embed="rId2">
            <a:alphaModFix/>
          </a:blip>
          <a:srcRect b="8812" l="8538" r="2517" t="12011"/>
          <a:stretch/>
        </p:blipFill>
        <p:spPr>
          <a:xfrm>
            <a:off x="4387700" y="457800"/>
            <a:ext cx="4560095" cy="4322297"/>
          </a:xfrm>
          <a:prstGeom prst="rect">
            <a:avLst/>
          </a:prstGeom>
          <a:noFill/>
          <a:ln>
            <a:noFill/>
          </a:ln>
        </p:spPr>
      </p:pic>
      <p:sp>
        <p:nvSpPr>
          <p:cNvPr id="66" name="Shape 66"/>
          <p:cNvSpPr txBox="1"/>
          <p:nvPr>
            <p:ph idx="1" type="subTitle"/>
          </p:nvPr>
        </p:nvSpPr>
        <p:spPr>
          <a:xfrm>
            <a:off x="443675" y="2495575"/>
            <a:ext cx="3893399" cy="1528500"/>
          </a:xfrm>
          <a:prstGeom prst="rect">
            <a:avLst/>
          </a:prstGeom>
        </p:spPr>
        <p:txBody>
          <a:bodyPr anchorCtr="0" anchor="t"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67" name="Shape 67"/>
          <p:cNvSpPr txBox="1"/>
          <p:nvPr>
            <p:ph type="ctrTitle"/>
          </p:nvPr>
        </p:nvSpPr>
        <p:spPr>
          <a:xfrm>
            <a:off x="443675" y="368875"/>
            <a:ext cx="3944100" cy="2807999"/>
          </a:xfrm>
          <a:prstGeom prst="rect">
            <a:avLst/>
          </a:prstGeom>
        </p:spPr>
        <p:txBody>
          <a:bodyPr anchorCtr="0" anchor="t" bIns="91425" lIns="91425" rIns="91425" tIns="91425"/>
          <a:lstStyle>
            <a:lvl1pPr lvl="0" rtl="0">
              <a:spcBef>
                <a:spcPts val="0"/>
              </a:spcBef>
              <a:buClr>
                <a:srgbClr val="004888"/>
              </a:buClr>
              <a:buSzPct val="100000"/>
              <a:buFont typeface="Open Sans"/>
              <a:defRPr sz="4200">
                <a:solidFill>
                  <a:srgbClr val="00488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itizensadvice_english_RGB_colour_TransNew.png" id="68" name="Shape 68"/>
          <p:cNvPicPr preferRelativeResize="0"/>
          <p:nvPr/>
        </p:nvPicPr>
        <p:blipFill>
          <a:blip r:embed="rId3">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Heritage 4">
    <p:bg>
      <p:bgPr>
        <a:solidFill>
          <a:srgbClr val="FCBB69"/>
        </a:solidFill>
      </p:bgPr>
    </p:bg>
    <p:spTree>
      <p:nvGrpSpPr>
        <p:cNvPr id="69" name="Shape 69"/>
        <p:cNvGrpSpPr/>
        <p:nvPr/>
      </p:nvGrpSpPr>
      <p:grpSpPr>
        <a:xfrm>
          <a:off x="0" y="0"/>
          <a:ext cx="0" cy="0"/>
          <a:chOff x="0" y="0"/>
          <a:chExt cx="0" cy="0"/>
        </a:xfrm>
      </p:grpSpPr>
      <p:pic>
        <p:nvPicPr>
          <p:cNvPr descr="CA_Silhouettes_RGB-19.png" id="70" name="Shape 70"/>
          <p:cNvPicPr preferRelativeResize="0"/>
          <p:nvPr/>
        </p:nvPicPr>
        <p:blipFill>
          <a:blip r:embed="rId2">
            <a:alphaModFix/>
          </a:blip>
          <a:stretch>
            <a:fillRect/>
          </a:stretch>
        </p:blipFill>
        <p:spPr>
          <a:xfrm>
            <a:off x="4169375" y="-208575"/>
            <a:ext cx="4752627" cy="5352070"/>
          </a:xfrm>
          <a:prstGeom prst="rect">
            <a:avLst/>
          </a:prstGeom>
          <a:noFill/>
          <a:ln>
            <a:noFill/>
          </a:ln>
        </p:spPr>
      </p:pic>
      <p:sp>
        <p:nvSpPr>
          <p:cNvPr id="71" name="Shape 71"/>
          <p:cNvSpPr txBox="1"/>
          <p:nvPr>
            <p:ph idx="1" type="subTitle"/>
          </p:nvPr>
        </p:nvSpPr>
        <p:spPr>
          <a:xfrm>
            <a:off x="443675" y="2495575"/>
            <a:ext cx="3893399" cy="1528500"/>
          </a:xfrm>
          <a:prstGeom prst="rect">
            <a:avLst/>
          </a:prstGeom>
        </p:spPr>
        <p:txBody>
          <a:bodyPr anchorCtr="0" anchor="t"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72" name="Shape 72"/>
          <p:cNvSpPr txBox="1"/>
          <p:nvPr>
            <p:ph type="ctrTitle"/>
          </p:nvPr>
        </p:nvSpPr>
        <p:spPr>
          <a:xfrm>
            <a:off x="443675" y="368875"/>
            <a:ext cx="4105199" cy="2807999"/>
          </a:xfrm>
          <a:prstGeom prst="rect">
            <a:avLst/>
          </a:prstGeom>
        </p:spPr>
        <p:txBody>
          <a:bodyPr anchorCtr="0" anchor="t" bIns="91425" lIns="91425" rIns="91425" tIns="91425"/>
          <a:lstStyle>
            <a:lvl1pPr lvl="0" rtl="0">
              <a:spcBef>
                <a:spcPts val="0"/>
              </a:spcBef>
              <a:buClr>
                <a:srgbClr val="004888"/>
              </a:buClr>
              <a:buSzPct val="100000"/>
              <a:buFont typeface="Open Sans"/>
              <a:defRPr sz="4200">
                <a:solidFill>
                  <a:srgbClr val="00488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itizensadvice_english_RGB_colour_TransNew.png" id="73" name="Shape 73"/>
          <p:cNvPicPr preferRelativeResize="0"/>
          <p:nvPr/>
        </p:nvPicPr>
        <p:blipFill>
          <a:blip r:embed="rId3">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Heritage 5">
    <p:bg>
      <p:bgPr>
        <a:solidFill>
          <a:srgbClr val="FCBB69"/>
        </a:solidFill>
      </p:bgPr>
    </p:bg>
    <p:spTree>
      <p:nvGrpSpPr>
        <p:cNvPr id="74" name="Shape 74"/>
        <p:cNvGrpSpPr/>
        <p:nvPr/>
      </p:nvGrpSpPr>
      <p:grpSpPr>
        <a:xfrm>
          <a:off x="0" y="0"/>
          <a:ext cx="0" cy="0"/>
          <a:chOff x="0" y="0"/>
          <a:chExt cx="0" cy="0"/>
        </a:xfrm>
      </p:grpSpPr>
      <p:sp>
        <p:nvSpPr>
          <p:cNvPr id="75" name="Shape 75"/>
          <p:cNvSpPr txBox="1"/>
          <p:nvPr>
            <p:ph idx="1" type="subTitle"/>
          </p:nvPr>
        </p:nvSpPr>
        <p:spPr>
          <a:xfrm>
            <a:off x="443675" y="2495575"/>
            <a:ext cx="3893399" cy="1528500"/>
          </a:xfrm>
          <a:prstGeom prst="rect">
            <a:avLst/>
          </a:prstGeom>
        </p:spPr>
        <p:txBody>
          <a:bodyPr anchorCtr="0" anchor="t"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76" name="Shape 76"/>
          <p:cNvSpPr txBox="1"/>
          <p:nvPr>
            <p:ph type="ctrTitle"/>
          </p:nvPr>
        </p:nvSpPr>
        <p:spPr>
          <a:xfrm>
            <a:off x="443675" y="368875"/>
            <a:ext cx="4041000" cy="2807999"/>
          </a:xfrm>
          <a:prstGeom prst="rect">
            <a:avLst/>
          </a:prstGeom>
        </p:spPr>
        <p:txBody>
          <a:bodyPr anchorCtr="0" anchor="t" bIns="91425" lIns="91425" rIns="91425" tIns="91425"/>
          <a:lstStyle>
            <a:lvl1pPr lvl="0" rtl="0">
              <a:spcBef>
                <a:spcPts val="0"/>
              </a:spcBef>
              <a:buClr>
                <a:srgbClr val="004888"/>
              </a:buClr>
              <a:buSzPct val="100000"/>
              <a:buFont typeface="Open Sans"/>
              <a:defRPr sz="4200">
                <a:solidFill>
                  <a:srgbClr val="00488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itizensadvice_english_RGB_colour_TransNew.png" id="77" name="Shape 77"/>
          <p:cNvPicPr preferRelativeResize="0"/>
          <p:nvPr/>
        </p:nvPicPr>
        <p:blipFill>
          <a:blip r:embed="rId2">
            <a:alphaModFix/>
          </a:blip>
          <a:stretch>
            <a:fillRect/>
          </a:stretch>
        </p:blipFill>
        <p:spPr>
          <a:xfrm>
            <a:off x="270200" y="3860091"/>
            <a:ext cx="960920" cy="1023127"/>
          </a:xfrm>
          <a:prstGeom prst="rect">
            <a:avLst/>
          </a:prstGeom>
          <a:noFill/>
          <a:ln>
            <a:noFill/>
          </a:ln>
        </p:spPr>
      </p:pic>
      <p:pic>
        <p:nvPicPr>
          <p:cNvPr descr="CA_Silhouettes_RGB-20.png" id="78" name="Shape 78"/>
          <p:cNvPicPr preferRelativeResize="0"/>
          <p:nvPr/>
        </p:nvPicPr>
        <p:blipFill rotWithShape="1">
          <a:blip r:embed="rId3">
            <a:alphaModFix/>
          </a:blip>
          <a:srcRect b="15238" l="10770" r="0" t="8946"/>
          <a:stretch/>
        </p:blipFill>
        <p:spPr>
          <a:xfrm>
            <a:off x="4369850" y="523199"/>
            <a:ext cx="4679023" cy="423312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Inventive 1">
    <p:bg>
      <p:bgPr>
        <a:solidFill>
          <a:srgbClr val="FBC0AD"/>
        </a:solidFill>
      </p:bgPr>
    </p:bg>
    <p:spTree>
      <p:nvGrpSpPr>
        <p:cNvPr id="79" name="Shape 79"/>
        <p:cNvGrpSpPr/>
        <p:nvPr/>
      </p:nvGrpSpPr>
      <p:grpSpPr>
        <a:xfrm>
          <a:off x="0" y="0"/>
          <a:ext cx="0" cy="0"/>
          <a:chOff x="0" y="0"/>
          <a:chExt cx="0" cy="0"/>
        </a:xfrm>
      </p:grpSpPr>
      <p:pic>
        <p:nvPicPr>
          <p:cNvPr descr="CA_SpeechBubbles_RGB-05.png" id="80" name="Shape 80"/>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81" name="Shape 81"/>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82" name="Shape 82"/>
          <p:cNvSpPr txBox="1"/>
          <p:nvPr>
            <p:ph idx="1" type="subTitle"/>
          </p:nvPr>
        </p:nvSpPr>
        <p:spPr>
          <a:xfrm>
            <a:off x="5842525" y="3278200"/>
            <a:ext cx="2804100" cy="1473300"/>
          </a:xfrm>
          <a:prstGeom prst="rect">
            <a:avLst/>
          </a:prstGeom>
        </p:spPr>
        <p:txBody>
          <a:bodyPr anchorCtr="0" anchor="b" bIns="91425" lIns="91425" rIns="91425" tIns="91425"/>
          <a:lstStyle>
            <a:lvl1pPr lvl="0" rtl="0">
              <a:spcBef>
                <a:spcPts val="0"/>
              </a:spcBef>
              <a:buClr>
                <a:srgbClr val="006278"/>
              </a:buClr>
              <a:buSzPct val="100000"/>
              <a:buFont typeface="Open Sans"/>
              <a:buNone/>
              <a:defRPr sz="2800">
                <a:solidFill>
                  <a:srgbClr val="00627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83" name="Shape 83"/>
          <p:cNvSpPr txBox="1"/>
          <p:nvPr>
            <p:ph type="ctrTitle"/>
          </p:nvPr>
        </p:nvSpPr>
        <p:spPr>
          <a:xfrm>
            <a:off x="443675" y="216475"/>
            <a:ext cx="5514299" cy="2886900"/>
          </a:xfrm>
          <a:prstGeom prst="rect">
            <a:avLst/>
          </a:prstGeom>
        </p:spPr>
        <p:txBody>
          <a:bodyPr anchorCtr="0" anchor="t" bIns="91425" lIns="91425" rIns="91425" tIns="91425"/>
          <a:lstStyle>
            <a:lvl1pPr lvl="0" rtl="0">
              <a:spcBef>
                <a:spcPts val="0"/>
              </a:spcBef>
              <a:buClr>
                <a:srgbClr val="FBC0AD"/>
              </a:buClr>
              <a:buSzPct val="100000"/>
              <a:buFont typeface="Open Sans"/>
              <a:defRPr sz="4200">
                <a:solidFill>
                  <a:srgbClr val="FBC0AD"/>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Inventive 1 1">
    <p:bg>
      <p:bgPr>
        <a:solidFill>
          <a:srgbClr val="FBC0AD"/>
        </a:solidFill>
      </p:bgPr>
    </p:bg>
    <p:spTree>
      <p:nvGrpSpPr>
        <p:cNvPr id="84" name="Shape 84"/>
        <p:cNvGrpSpPr/>
        <p:nvPr/>
      </p:nvGrpSpPr>
      <p:grpSpPr>
        <a:xfrm>
          <a:off x="0" y="0"/>
          <a:ext cx="0" cy="0"/>
          <a:chOff x="0" y="0"/>
          <a:chExt cx="0" cy="0"/>
        </a:xfrm>
      </p:grpSpPr>
      <p:pic>
        <p:nvPicPr>
          <p:cNvPr descr="CA_Silhouettes_RGB-12.png" id="85" name="Shape 85"/>
          <p:cNvPicPr preferRelativeResize="0"/>
          <p:nvPr/>
        </p:nvPicPr>
        <p:blipFill>
          <a:blip r:embed="rId2">
            <a:alphaModFix/>
          </a:blip>
          <a:stretch>
            <a:fillRect/>
          </a:stretch>
        </p:blipFill>
        <p:spPr>
          <a:xfrm>
            <a:off x="3967200" y="-179274"/>
            <a:ext cx="5092304" cy="5421952"/>
          </a:xfrm>
          <a:prstGeom prst="rect">
            <a:avLst/>
          </a:prstGeom>
          <a:noFill/>
          <a:ln>
            <a:noFill/>
          </a:ln>
        </p:spPr>
      </p:pic>
      <p:pic>
        <p:nvPicPr>
          <p:cNvPr descr="citizensadvice_english_RGB_colour_TransNew.png" id="86" name="Shape 86"/>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87" name="Shape 87"/>
          <p:cNvSpPr txBox="1"/>
          <p:nvPr>
            <p:ph idx="1" type="subTitle"/>
          </p:nvPr>
        </p:nvSpPr>
        <p:spPr>
          <a:xfrm>
            <a:off x="443675" y="2495575"/>
            <a:ext cx="4041000" cy="1473300"/>
          </a:xfrm>
          <a:prstGeom prst="rect">
            <a:avLst/>
          </a:prstGeom>
        </p:spPr>
        <p:txBody>
          <a:bodyPr anchorCtr="0" anchor="t" bIns="91425" lIns="91425" rIns="91425" tIns="91425"/>
          <a:lstStyle>
            <a:lvl1pPr lvl="0" rtl="0">
              <a:spcBef>
                <a:spcPts val="0"/>
              </a:spcBef>
              <a:buClr>
                <a:srgbClr val="006278"/>
              </a:buClr>
              <a:buSzPct val="100000"/>
              <a:buFont typeface="Open Sans"/>
              <a:buNone/>
              <a:defRPr sz="2800">
                <a:solidFill>
                  <a:srgbClr val="00627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88" name="Shape 88"/>
          <p:cNvSpPr txBox="1"/>
          <p:nvPr>
            <p:ph type="ctrTitle"/>
          </p:nvPr>
        </p:nvSpPr>
        <p:spPr>
          <a:xfrm>
            <a:off x="443675" y="368875"/>
            <a:ext cx="4215900" cy="2909399"/>
          </a:xfrm>
          <a:prstGeom prst="rect">
            <a:avLst/>
          </a:prstGeom>
        </p:spPr>
        <p:txBody>
          <a:bodyPr anchorCtr="0" anchor="t" bIns="91425" lIns="91425" rIns="91425" tIns="91425"/>
          <a:lstStyle>
            <a:lvl1pPr lvl="0" rtl="0">
              <a:spcBef>
                <a:spcPts val="0"/>
              </a:spcBef>
              <a:buClr>
                <a:srgbClr val="006278"/>
              </a:buClr>
              <a:buSzPct val="100000"/>
              <a:buFont typeface="Open Sans"/>
              <a:defRPr sz="4200">
                <a:solidFill>
                  <a:srgbClr val="00627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Responsible 1">
    <p:bg>
      <p:bgPr>
        <a:solidFill>
          <a:srgbClr val="90CE9C"/>
        </a:solidFill>
      </p:bgPr>
    </p:bg>
    <p:spTree>
      <p:nvGrpSpPr>
        <p:cNvPr id="89" name="Shape 89"/>
        <p:cNvGrpSpPr/>
        <p:nvPr/>
      </p:nvGrpSpPr>
      <p:grpSpPr>
        <a:xfrm>
          <a:off x="0" y="0"/>
          <a:ext cx="0" cy="0"/>
          <a:chOff x="0" y="0"/>
          <a:chExt cx="0" cy="0"/>
        </a:xfrm>
      </p:grpSpPr>
      <p:pic>
        <p:nvPicPr>
          <p:cNvPr descr="CA_SpeechBubbles_RGB-04.png" id="90" name="Shape 90"/>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91" name="Shape 91"/>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92" name="Shape 92"/>
          <p:cNvSpPr txBox="1"/>
          <p:nvPr>
            <p:ph idx="1" type="subTitle"/>
          </p:nvPr>
        </p:nvSpPr>
        <p:spPr>
          <a:xfrm>
            <a:off x="5842525" y="3278200"/>
            <a:ext cx="2804100" cy="1473300"/>
          </a:xfrm>
          <a:prstGeom prst="rect">
            <a:avLst/>
          </a:prstGeom>
        </p:spPr>
        <p:txBody>
          <a:bodyPr anchorCtr="0" anchor="b" bIns="91425" lIns="91425" rIns="91425" tIns="91425"/>
          <a:lstStyle>
            <a:lvl1pPr lvl="0" rtl="0">
              <a:spcBef>
                <a:spcPts val="0"/>
              </a:spcBef>
              <a:buClr>
                <a:srgbClr val="57486B"/>
              </a:buClr>
              <a:buSzPct val="100000"/>
              <a:buFont typeface="Open Sans"/>
              <a:buNone/>
              <a:defRPr sz="2800">
                <a:solidFill>
                  <a:srgbClr val="57486B"/>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93" name="Shape 93"/>
          <p:cNvSpPr txBox="1"/>
          <p:nvPr>
            <p:ph type="ctrTitle"/>
          </p:nvPr>
        </p:nvSpPr>
        <p:spPr>
          <a:xfrm>
            <a:off x="443675" y="216475"/>
            <a:ext cx="5514299" cy="2886900"/>
          </a:xfrm>
          <a:prstGeom prst="rect">
            <a:avLst/>
          </a:prstGeom>
        </p:spPr>
        <p:txBody>
          <a:bodyPr anchorCtr="0" anchor="t" bIns="91425" lIns="91425" rIns="91425" tIns="91425"/>
          <a:lstStyle>
            <a:lvl1pPr lvl="0" rtl="0">
              <a:spcBef>
                <a:spcPts val="0"/>
              </a:spcBef>
              <a:buClr>
                <a:srgbClr val="90CE9C"/>
              </a:buClr>
              <a:buSzPct val="100000"/>
              <a:buFont typeface="Open Sans"/>
              <a:defRPr sz="4200">
                <a:solidFill>
                  <a:srgbClr val="90CE9C"/>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Generous 1">
    <p:bg>
      <p:bgPr>
        <a:solidFill>
          <a:srgbClr val="B5AFD7"/>
        </a:solidFill>
      </p:bgPr>
    </p:bg>
    <p:spTree>
      <p:nvGrpSpPr>
        <p:cNvPr id="94" name="Shape 94"/>
        <p:cNvGrpSpPr/>
        <p:nvPr/>
      </p:nvGrpSpPr>
      <p:grpSpPr>
        <a:xfrm>
          <a:off x="0" y="0"/>
          <a:ext cx="0" cy="0"/>
          <a:chOff x="0" y="0"/>
          <a:chExt cx="0" cy="0"/>
        </a:xfrm>
      </p:grpSpPr>
      <p:pic>
        <p:nvPicPr>
          <p:cNvPr descr="CA_SpeechBubbles_RGB-06.png" id="95" name="Shape 95"/>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96" name="Shape 96"/>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97" name="Shape 97"/>
          <p:cNvSpPr txBox="1"/>
          <p:nvPr>
            <p:ph idx="1" type="subTitle"/>
          </p:nvPr>
        </p:nvSpPr>
        <p:spPr>
          <a:xfrm>
            <a:off x="5842525" y="3278200"/>
            <a:ext cx="2804100" cy="1473300"/>
          </a:xfrm>
          <a:prstGeom prst="rect">
            <a:avLst/>
          </a:prstGeom>
        </p:spPr>
        <p:txBody>
          <a:bodyPr anchorCtr="0" anchor="b" bIns="91425" lIns="91425" rIns="91425" tIns="91425"/>
          <a:lstStyle>
            <a:lvl1pPr lvl="0" rtl="0">
              <a:spcBef>
                <a:spcPts val="0"/>
              </a:spcBef>
              <a:buClr>
                <a:srgbClr val="00553F"/>
              </a:buClr>
              <a:buSzPct val="100000"/>
              <a:buFont typeface="Open Sans"/>
              <a:buNone/>
              <a:defRPr sz="2800">
                <a:solidFill>
                  <a:srgbClr val="00553F"/>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98" name="Shape 98"/>
          <p:cNvSpPr txBox="1"/>
          <p:nvPr>
            <p:ph type="ctrTitle"/>
          </p:nvPr>
        </p:nvSpPr>
        <p:spPr>
          <a:xfrm>
            <a:off x="443675" y="216475"/>
            <a:ext cx="5514299" cy="2886900"/>
          </a:xfrm>
          <a:prstGeom prst="rect">
            <a:avLst/>
          </a:prstGeom>
        </p:spPr>
        <p:txBody>
          <a:bodyPr anchorCtr="0" anchor="t" bIns="91425" lIns="91425" rIns="91425" tIns="91425"/>
          <a:lstStyle>
            <a:lvl1pPr lvl="0" rtl="0">
              <a:spcBef>
                <a:spcPts val="0"/>
              </a:spcBef>
              <a:buClr>
                <a:srgbClr val="B5AFD7"/>
              </a:buClr>
              <a:buSzPct val="100000"/>
              <a:buFont typeface="Open Sans"/>
              <a:defRPr sz="4200">
                <a:solidFill>
                  <a:srgbClr val="B5AFD7"/>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Citizens Advice  - Wide column title and body">
    <p:spTree>
      <p:nvGrpSpPr>
        <p:cNvPr id="99" name="Shape 99"/>
        <p:cNvGrpSpPr/>
        <p:nvPr/>
      </p:nvGrpSpPr>
      <p:grpSpPr>
        <a:xfrm>
          <a:off x="0" y="0"/>
          <a:ext cx="0" cy="0"/>
          <a:chOff x="0" y="0"/>
          <a:chExt cx="0" cy="0"/>
        </a:xfrm>
      </p:grpSpPr>
      <p:sp>
        <p:nvSpPr>
          <p:cNvPr id="100" name="Shape 100"/>
          <p:cNvSpPr txBox="1"/>
          <p:nvPr>
            <p:ph idx="1" type="subTitle"/>
          </p:nvPr>
        </p:nvSpPr>
        <p:spPr>
          <a:xfrm>
            <a:off x="457200" y="468500"/>
            <a:ext cx="5261100" cy="344700"/>
          </a:xfrm>
          <a:prstGeom prst="rect">
            <a:avLst/>
          </a:prstGeom>
        </p:spPr>
        <p:txBody>
          <a:bodyPr anchorCtr="0" anchor="t" bIns="91425" lIns="91425" rIns="91425" tIns="91425"/>
          <a:lstStyle>
            <a:lvl1pPr lvl="0" rtl="0">
              <a:spcBef>
                <a:spcPts val="0"/>
              </a:spcBef>
              <a:buNone/>
              <a:defRPr sz="900">
                <a:solidFill>
                  <a:srgbClr val="004888"/>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
        <p:nvSpPr>
          <p:cNvPr id="101" name="Shape 101"/>
          <p:cNvSpPr txBox="1"/>
          <p:nvPr>
            <p:ph idx="2" type="body"/>
          </p:nvPr>
        </p:nvSpPr>
        <p:spPr>
          <a:xfrm>
            <a:off x="457200" y="1704175"/>
            <a:ext cx="63341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p:txBody>
      </p:sp>
      <p:sp>
        <p:nvSpPr>
          <p:cNvPr id="102" name="Shape 102"/>
          <p:cNvSpPr txBox="1"/>
          <p:nvPr>
            <p:ph type="title"/>
          </p:nvPr>
        </p:nvSpPr>
        <p:spPr>
          <a:xfrm>
            <a:off x="457200" y="697575"/>
            <a:ext cx="8229600" cy="857400"/>
          </a:xfrm>
          <a:prstGeom prst="rect">
            <a:avLst/>
          </a:prstGeom>
        </p:spPr>
        <p:txBody>
          <a:bodyPr anchorCtr="0" anchor="t" bIns="91425" lIns="91425" rIns="91425" tIns="91425"/>
          <a:lstStyle>
            <a:lvl1pPr lvl="0" rtl="0">
              <a:spcBef>
                <a:spcPts val="0"/>
              </a:spcBef>
              <a:buClr>
                <a:srgbClr val="004888"/>
              </a:buClr>
              <a:buSzPct val="100000"/>
              <a:buFont typeface="Open Sans"/>
              <a:defRPr sz="2800">
                <a:solidFill>
                  <a:srgbClr val="004888"/>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Two column Large body">
    <p:spTree>
      <p:nvGrpSpPr>
        <p:cNvPr id="103" name="Shape 103"/>
        <p:cNvGrpSpPr/>
        <p:nvPr/>
      </p:nvGrpSpPr>
      <p:grpSpPr>
        <a:xfrm>
          <a:off x="0" y="0"/>
          <a:ext cx="0" cy="0"/>
          <a:chOff x="0" y="0"/>
          <a:chExt cx="0" cy="0"/>
        </a:xfrm>
      </p:grpSpPr>
      <p:sp>
        <p:nvSpPr>
          <p:cNvPr id="104" name="Shape 104"/>
          <p:cNvSpPr txBox="1"/>
          <p:nvPr>
            <p:ph idx="1" type="body"/>
          </p:nvPr>
        </p:nvSpPr>
        <p:spPr>
          <a:xfrm>
            <a:off x="4598750" y="1704175"/>
            <a:ext cx="4055099" cy="35729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9pPr>
          </a:lstStyle>
          <a:p/>
        </p:txBody>
      </p:sp>
      <p:sp>
        <p:nvSpPr>
          <p:cNvPr id="105" name="Shape 105"/>
          <p:cNvSpPr txBox="1"/>
          <p:nvPr>
            <p:ph idx="2" type="subTitle"/>
          </p:nvPr>
        </p:nvSpPr>
        <p:spPr>
          <a:xfrm>
            <a:off x="457200" y="468500"/>
            <a:ext cx="5261100" cy="344700"/>
          </a:xfrm>
          <a:prstGeom prst="rect">
            <a:avLst/>
          </a:prstGeom>
        </p:spPr>
        <p:txBody>
          <a:bodyPr anchorCtr="0" anchor="t" bIns="91425" lIns="91425" rIns="91425" tIns="91425"/>
          <a:lstStyle>
            <a:lvl1pPr lvl="0" rtl="0">
              <a:spcBef>
                <a:spcPts val="0"/>
              </a:spcBef>
              <a:buNone/>
              <a:defRPr sz="900">
                <a:solidFill>
                  <a:srgbClr val="004888"/>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
        <p:nvSpPr>
          <p:cNvPr id="106" name="Shape 106"/>
          <p:cNvSpPr txBox="1"/>
          <p:nvPr>
            <p:ph idx="3" type="body"/>
          </p:nvPr>
        </p:nvSpPr>
        <p:spPr>
          <a:xfrm>
            <a:off x="457200" y="1704175"/>
            <a:ext cx="39326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p:txBody>
      </p:sp>
      <p:sp>
        <p:nvSpPr>
          <p:cNvPr id="107" name="Shape 107"/>
          <p:cNvSpPr txBox="1"/>
          <p:nvPr>
            <p:ph type="title"/>
          </p:nvPr>
        </p:nvSpPr>
        <p:spPr>
          <a:xfrm>
            <a:off x="457200" y="697575"/>
            <a:ext cx="8229600" cy="857400"/>
          </a:xfrm>
          <a:prstGeom prst="rect">
            <a:avLst/>
          </a:prstGeom>
        </p:spPr>
        <p:txBody>
          <a:bodyPr anchorCtr="0" anchor="t" bIns="91425" lIns="91425" rIns="91425" tIns="91425"/>
          <a:lstStyle>
            <a:lvl1pPr lvl="0" rtl="0">
              <a:spcBef>
                <a:spcPts val="0"/>
              </a:spcBef>
              <a:buClr>
                <a:srgbClr val="004888"/>
              </a:buClr>
              <a:buSzPct val="100000"/>
              <a:buFont typeface="Open Sans"/>
              <a:defRPr sz="2800">
                <a:solidFill>
                  <a:srgbClr val="004888"/>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Two column Large body and quote">
    <p:spTree>
      <p:nvGrpSpPr>
        <p:cNvPr id="108" name="Shape 108"/>
        <p:cNvGrpSpPr/>
        <p:nvPr/>
      </p:nvGrpSpPr>
      <p:grpSpPr>
        <a:xfrm>
          <a:off x="0" y="0"/>
          <a:ext cx="0" cy="0"/>
          <a:chOff x="0" y="0"/>
          <a:chExt cx="0" cy="0"/>
        </a:xfrm>
      </p:grpSpPr>
      <p:sp>
        <p:nvSpPr>
          <p:cNvPr id="109" name="Shape 109"/>
          <p:cNvSpPr txBox="1"/>
          <p:nvPr>
            <p:ph idx="1" type="body"/>
          </p:nvPr>
        </p:nvSpPr>
        <p:spPr>
          <a:xfrm>
            <a:off x="4598750" y="1704175"/>
            <a:ext cx="4055099" cy="3572999"/>
          </a:xfrm>
          <a:prstGeom prst="rect">
            <a:avLst/>
          </a:prstGeom>
        </p:spPr>
        <p:txBody>
          <a:bodyPr anchorCtr="0" anchor="t" bIns="91425" lIns="91425" rIns="91425" tIns="91425"/>
          <a:lstStyle>
            <a:lvl1pPr lvl="0"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1pPr>
            <a:lvl2pPr lvl="1"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2pPr>
            <a:lvl3pPr lvl="2"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3pPr>
            <a:lvl4pPr lvl="3"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4pPr>
            <a:lvl5pPr lvl="4"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5pPr>
            <a:lvl6pPr lvl="5"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6pPr>
            <a:lvl7pPr lvl="6"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7pPr>
            <a:lvl8pPr lvl="7"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8pPr>
            <a:lvl9pPr lvl="8"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9pPr>
          </a:lstStyle>
          <a:p/>
        </p:txBody>
      </p:sp>
      <p:sp>
        <p:nvSpPr>
          <p:cNvPr id="110" name="Shape 110"/>
          <p:cNvSpPr txBox="1"/>
          <p:nvPr>
            <p:ph idx="2" type="subTitle"/>
          </p:nvPr>
        </p:nvSpPr>
        <p:spPr>
          <a:xfrm>
            <a:off x="457200" y="468500"/>
            <a:ext cx="5261100" cy="344700"/>
          </a:xfrm>
          <a:prstGeom prst="rect">
            <a:avLst/>
          </a:prstGeom>
        </p:spPr>
        <p:txBody>
          <a:bodyPr anchorCtr="0" anchor="t" bIns="91425" lIns="91425" rIns="91425" tIns="91425"/>
          <a:lstStyle>
            <a:lvl1pPr lvl="0" rtl="0">
              <a:spcBef>
                <a:spcPts val="0"/>
              </a:spcBef>
              <a:buNone/>
              <a:defRPr sz="900">
                <a:solidFill>
                  <a:srgbClr val="004888"/>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
        <p:nvSpPr>
          <p:cNvPr id="111" name="Shape 111"/>
          <p:cNvSpPr txBox="1"/>
          <p:nvPr>
            <p:ph idx="3" type="body"/>
          </p:nvPr>
        </p:nvSpPr>
        <p:spPr>
          <a:xfrm>
            <a:off x="457200" y="1704175"/>
            <a:ext cx="39326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p:txBody>
      </p:sp>
      <p:sp>
        <p:nvSpPr>
          <p:cNvPr id="112" name="Shape 112"/>
          <p:cNvSpPr txBox="1"/>
          <p:nvPr>
            <p:ph type="title"/>
          </p:nvPr>
        </p:nvSpPr>
        <p:spPr>
          <a:xfrm>
            <a:off x="457200" y="697575"/>
            <a:ext cx="8229600" cy="857400"/>
          </a:xfrm>
          <a:prstGeom prst="rect">
            <a:avLst/>
          </a:prstGeom>
        </p:spPr>
        <p:txBody>
          <a:bodyPr anchorCtr="0" anchor="t" bIns="91425" lIns="91425" rIns="91425" tIns="91425"/>
          <a:lstStyle>
            <a:lvl1pPr lvl="0" rtl="0">
              <a:spcBef>
                <a:spcPts val="0"/>
              </a:spcBef>
              <a:buClr>
                <a:srgbClr val="004888"/>
              </a:buClr>
              <a:buSzPct val="100000"/>
              <a:buFont typeface="Open Sans"/>
              <a:defRPr sz="2800">
                <a:solidFill>
                  <a:srgbClr val="004888"/>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Two column Small body">
    <p:spTree>
      <p:nvGrpSpPr>
        <p:cNvPr id="113" name="Shape 113"/>
        <p:cNvGrpSpPr/>
        <p:nvPr/>
      </p:nvGrpSpPr>
      <p:grpSpPr>
        <a:xfrm>
          <a:off x="0" y="0"/>
          <a:ext cx="0" cy="0"/>
          <a:chOff x="0" y="0"/>
          <a:chExt cx="0" cy="0"/>
        </a:xfrm>
      </p:grpSpPr>
      <p:sp>
        <p:nvSpPr>
          <p:cNvPr id="114" name="Shape 114"/>
          <p:cNvSpPr txBox="1"/>
          <p:nvPr>
            <p:ph idx="1" type="body"/>
          </p:nvPr>
        </p:nvSpPr>
        <p:spPr>
          <a:xfrm>
            <a:off x="4598750" y="1704175"/>
            <a:ext cx="40550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9pPr>
          </a:lstStyle>
          <a:p/>
        </p:txBody>
      </p:sp>
      <p:sp>
        <p:nvSpPr>
          <p:cNvPr id="115" name="Shape 115"/>
          <p:cNvSpPr txBox="1"/>
          <p:nvPr>
            <p:ph idx="2" type="subTitle"/>
          </p:nvPr>
        </p:nvSpPr>
        <p:spPr>
          <a:xfrm>
            <a:off x="457200" y="468500"/>
            <a:ext cx="5261100" cy="344700"/>
          </a:xfrm>
          <a:prstGeom prst="rect">
            <a:avLst/>
          </a:prstGeom>
        </p:spPr>
        <p:txBody>
          <a:bodyPr anchorCtr="0" anchor="t" bIns="91425" lIns="91425" rIns="91425" tIns="91425"/>
          <a:lstStyle>
            <a:lvl1pPr lvl="0" rtl="0">
              <a:spcBef>
                <a:spcPts val="0"/>
              </a:spcBef>
              <a:buNone/>
              <a:defRPr sz="900">
                <a:solidFill>
                  <a:srgbClr val="004888"/>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
        <p:nvSpPr>
          <p:cNvPr id="116" name="Shape 116"/>
          <p:cNvSpPr txBox="1"/>
          <p:nvPr>
            <p:ph idx="3" type="body"/>
          </p:nvPr>
        </p:nvSpPr>
        <p:spPr>
          <a:xfrm>
            <a:off x="457200" y="1704175"/>
            <a:ext cx="39326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9pPr>
          </a:lstStyle>
          <a:p/>
        </p:txBody>
      </p:sp>
      <p:sp>
        <p:nvSpPr>
          <p:cNvPr id="117" name="Shape 117"/>
          <p:cNvSpPr txBox="1"/>
          <p:nvPr>
            <p:ph type="title"/>
          </p:nvPr>
        </p:nvSpPr>
        <p:spPr>
          <a:xfrm>
            <a:off x="457200" y="697575"/>
            <a:ext cx="8229600" cy="857400"/>
          </a:xfrm>
          <a:prstGeom prst="rect">
            <a:avLst/>
          </a:prstGeom>
        </p:spPr>
        <p:txBody>
          <a:bodyPr anchorCtr="0" anchor="t" bIns="91425" lIns="91425" rIns="91425" tIns="91425"/>
          <a:lstStyle>
            <a:lvl1pPr lvl="0" rtl="0">
              <a:spcBef>
                <a:spcPts val="0"/>
              </a:spcBef>
              <a:buClr>
                <a:srgbClr val="004888"/>
              </a:buClr>
              <a:buSzPct val="100000"/>
              <a:buFont typeface="Open Sans"/>
              <a:defRPr sz="2800">
                <a:solidFill>
                  <a:srgbClr val="004888"/>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Back cover_Heritage">
    <p:bg>
      <p:bgPr>
        <a:solidFill>
          <a:srgbClr val="FCBB69"/>
        </a:solidFill>
      </p:bgPr>
    </p:bg>
    <p:spTree>
      <p:nvGrpSpPr>
        <p:cNvPr id="118" name="Shape 118"/>
        <p:cNvGrpSpPr/>
        <p:nvPr/>
      </p:nvGrpSpPr>
      <p:grpSpPr>
        <a:xfrm>
          <a:off x="0" y="0"/>
          <a:ext cx="0" cy="0"/>
          <a:chOff x="0" y="0"/>
          <a:chExt cx="0" cy="0"/>
        </a:xfrm>
      </p:grpSpPr>
      <p:sp>
        <p:nvSpPr>
          <p:cNvPr id="119" name="Shape 119"/>
          <p:cNvSpPr txBox="1"/>
          <p:nvPr>
            <p:ph idx="1" type="subTitle"/>
          </p:nvPr>
        </p:nvSpPr>
        <p:spPr>
          <a:xfrm>
            <a:off x="1640925" y="3728375"/>
            <a:ext cx="6996600" cy="1022999"/>
          </a:xfrm>
          <a:prstGeom prst="rect">
            <a:avLst/>
          </a:prstGeom>
        </p:spPr>
        <p:txBody>
          <a:bodyPr anchorCtr="0" anchor="b" bIns="91425" lIns="91425" rIns="91425" tIns="91425"/>
          <a:lstStyle>
            <a:lvl1pPr lvl="0" rtl="0">
              <a:spcBef>
                <a:spcPts val="0"/>
              </a:spcBef>
              <a:buClr>
                <a:srgbClr val="004888"/>
              </a:buClr>
              <a:buSzPct val="100000"/>
              <a:buFont typeface="Open Sans"/>
              <a:buNone/>
              <a:defRPr sz="20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pic>
        <p:nvPicPr>
          <p:cNvPr descr="citizensadvice_english_RGB_colour_TransNew.png" id="120" name="Shape 120"/>
          <p:cNvPicPr preferRelativeResize="0"/>
          <p:nvPr/>
        </p:nvPicPr>
        <p:blipFill>
          <a:blip r:embed="rId2">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Back cover_Inventive 1">
    <p:bg>
      <p:bgPr>
        <a:solidFill>
          <a:srgbClr val="FBC0AD"/>
        </a:solidFill>
      </p:bgPr>
    </p:bg>
    <p:spTree>
      <p:nvGrpSpPr>
        <p:cNvPr id="121" name="Shape 121"/>
        <p:cNvGrpSpPr/>
        <p:nvPr/>
      </p:nvGrpSpPr>
      <p:grpSpPr>
        <a:xfrm>
          <a:off x="0" y="0"/>
          <a:ext cx="0" cy="0"/>
          <a:chOff x="0" y="0"/>
          <a:chExt cx="0" cy="0"/>
        </a:xfrm>
      </p:grpSpPr>
      <p:sp>
        <p:nvSpPr>
          <p:cNvPr id="122" name="Shape 122"/>
          <p:cNvSpPr txBox="1"/>
          <p:nvPr>
            <p:ph idx="1" type="subTitle"/>
          </p:nvPr>
        </p:nvSpPr>
        <p:spPr>
          <a:xfrm>
            <a:off x="1640925" y="3728375"/>
            <a:ext cx="6996600" cy="1022999"/>
          </a:xfrm>
          <a:prstGeom prst="rect">
            <a:avLst/>
          </a:prstGeom>
        </p:spPr>
        <p:txBody>
          <a:bodyPr anchorCtr="0" anchor="b" bIns="91425" lIns="91425" rIns="91425" tIns="91425"/>
          <a:lstStyle>
            <a:lvl1pPr lvl="0" rtl="0">
              <a:spcBef>
                <a:spcPts val="0"/>
              </a:spcBef>
              <a:buClr>
                <a:srgbClr val="006278"/>
              </a:buClr>
              <a:buSzPct val="100000"/>
              <a:buFont typeface="Open Sans"/>
              <a:buNone/>
              <a:defRPr sz="2000">
                <a:solidFill>
                  <a:srgbClr val="00627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pic>
        <p:nvPicPr>
          <p:cNvPr descr="citizensadvice_english_RGB_colour_TransNew.png" id="123" name="Shape 123"/>
          <p:cNvPicPr preferRelativeResize="0"/>
          <p:nvPr/>
        </p:nvPicPr>
        <p:blipFill>
          <a:blip r:embed="rId2">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Back cover_Responsible 1">
    <p:bg>
      <p:bgPr>
        <a:solidFill>
          <a:srgbClr val="90CE9C"/>
        </a:solidFill>
      </p:bgPr>
    </p:bg>
    <p:spTree>
      <p:nvGrpSpPr>
        <p:cNvPr id="124" name="Shape 124"/>
        <p:cNvGrpSpPr/>
        <p:nvPr/>
      </p:nvGrpSpPr>
      <p:grpSpPr>
        <a:xfrm>
          <a:off x="0" y="0"/>
          <a:ext cx="0" cy="0"/>
          <a:chOff x="0" y="0"/>
          <a:chExt cx="0" cy="0"/>
        </a:xfrm>
      </p:grpSpPr>
      <p:sp>
        <p:nvSpPr>
          <p:cNvPr id="125" name="Shape 125"/>
          <p:cNvSpPr txBox="1"/>
          <p:nvPr>
            <p:ph idx="1" type="subTitle"/>
          </p:nvPr>
        </p:nvSpPr>
        <p:spPr>
          <a:xfrm>
            <a:off x="1640925" y="3728375"/>
            <a:ext cx="6996600" cy="1022999"/>
          </a:xfrm>
          <a:prstGeom prst="rect">
            <a:avLst/>
          </a:prstGeom>
        </p:spPr>
        <p:txBody>
          <a:bodyPr anchorCtr="0" anchor="b" bIns="91425" lIns="91425" rIns="91425" tIns="91425"/>
          <a:lstStyle>
            <a:lvl1pPr lvl="0" rtl="0">
              <a:spcBef>
                <a:spcPts val="0"/>
              </a:spcBef>
              <a:buClr>
                <a:srgbClr val="57486B"/>
              </a:buClr>
              <a:buSzPct val="100000"/>
              <a:buFont typeface="Open Sans"/>
              <a:buNone/>
              <a:defRPr sz="2000">
                <a:solidFill>
                  <a:srgbClr val="57486B"/>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pic>
        <p:nvPicPr>
          <p:cNvPr descr="citizensadvice_english_RGB_colour_TransNew.png" id="126" name="Shape 126"/>
          <p:cNvPicPr preferRelativeResize="0"/>
          <p:nvPr/>
        </p:nvPicPr>
        <p:blipFill>
          <a:blip r:embed="rId2">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Back cover_Generous 1">
    <p:bg>
      <p:bgPr>
        <a:solidFill>
          <a:srgbClr val="B5AFD7"/>
        </a:solidFill>
      </p:bgPr>
    </p:bg>
    <p:spTree>
      <p:nvGrpSpPr>
        <p:cNvPr id="127" name="Shape 127"/>
        <p:cNvGrpSpPr/>
        <p:nvPr/>
      </p:nvGrpSpPr>
      <p:grpSpPr>
        <a:xfrm>
          <a:off x="0" y="0"/>
          <a:ext cx="0" cy="0"/>
          <a:chOff x="0" y="0"/>
          <a:chExt cx="0" cy="0"/>
        </a:xfrm>
      </p:grpSpPr>
      <p:sp>
        <p:nvSpPr>
          <p:cNvPr id="128" name="Shape 128"/>
          <p:cNvSpPr txBox="1"/>
          <p:nvPr>
            <p:ph idx="1" type="subTitle"/>
          </p:nvPr>
        </p:nvSpPr>
        <p:spPr>
          <a:xfrm>
            <a:off x="1640925" y="3728375"/>
            <a:ext cx="6996600" cy="1022999"/>
          </a:xfrm>
          <a:prstGeom prst="rect">
            <a:avLst/>
          </a:prstGeom>
        </p:spPr>
        <p:txBody>
          <a:bodyPr anchorCtr="0" anchor="b" bIns="91425" lIns="91425" rIns="91425" tIns="91425"/>
          <a:lstStyle>
            <a:lvl1pPr lvl="0" rtl="0">
              <a:spcBef>
                <a:spcPts val="0"/>
              </a:spcBef>
              <a:buClr>
                <a:srgbClr val="00553F"/>
              </a:buClr>
              <a:buSzPct val="100000"/>
              <a:buFont typeface="Open Sans"/>
              <a:buNone/>
              <a:defRPr sz="2000">
                <a:solidFill>
                  <a:srgbClr val="00553F"/>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pic>
        <p:nvPicPr>
          <p:cNvPr descr="citizensadvice_english_RGB_colour_TransNew.png" id="129" name="Shape 129"/>
          <p:cNvPicPr preferRelativeResize="0"/>
          <p:nvPr/>
        </p:nvPicPr>
        <p:blipFill>
          <a:blip r:embed="rId2">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1">
    <p:spTree>
      <p:nvGrpSpPr>
        <p:cNvPr id="130" name="Shape 130"/>
        <p:cNvGrpSpPr/>
        <p:nvPr/>
      </p:nvGrpSpPr>
      <p:grpSpPr>
        <a:xfrm>
          <a:off x="0" y="0"/>
          <a:ext cx="0" cy="0"/>
          <a:chOff x="0" y="0"/>
          <a:chExt cx="0" cy="0"/>
        </a:xfrm>
      </p:grpSpPr>
      <p:sp>
        <p:nvSpPr>
          <p:cNvPr id="131" name="Shape 131"/>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2" name="Shape 132"/>
          <p:cNvSpPr txBox="1"/>
          <p:nvPr>
            <p:ph idx="1" type="body"/>
          </p:nvPr>
        </p:nvSpPr>
        <p:spPr>
          <a:xfrm>
            <a:off x="457200" y="1200150"/>
            <a:ext cx="82296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3" name="Shape 133"/>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4" name="Shape 134"/>
        <p:cNvGrpSpPr/>
        <p:nvPr/>
      </p:nvGrpSpPr>
      <p:grpSpPr>
        <a:xfrm>
          <a:off x="0" y="0"/>
          <a:ext cx="0" cy="0"/>
          <a:chOff x="0" y="0"/>
          <a:chExt cx="0" cy="0"/>
        </a:xfrm>
      </p:grpSpPr>
      <p:sp>
        <p:nvSpPr>
          <p:cNvPr id="135" name="Shape 135"/>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6" name="Shape 136"/>
          <p:cNvSpPr txBox="1"/>
          <p:nvPr>
            <p:ph idx="1" type="body"/>
          </p:nvPr>
        </p:nvSpPr>
        <p:spPr>
          <a:xfrm>
            <a:off x="457200" y="1200150"/>
            <a:ext cx="39945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7" name="Shape 137"/>
          <p:cNvSpPr txBox="1"/>
          <p:nvPr>
            <p:ph idx="2" type="body"/>
          </p:nvPr>
        </p:nvSpPr>
        <p:spPr>
          <a:xfrm>
            <a:off x="4692273" y="1200150"/>
            <a:ext cx="39945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8" name="Shape 13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9" name="Shape 139"/>
        <p:cNvGrpSpPr/>
        <p:nvPr/>
      </p:nvGrpSpPr>
      <p:grpSpPr>
        <a:xfrm>
          <a:off x="0" y="0"/>
          <a:ext cx="0" cy="0"/>
          <a:chOff x="0" y="0"/>
          <a:chExt cx="0" cy="0"/>
        </a:xfrm>
      </p:grpSpPr>
      <p:sp>
        <p:nvSpPr>
          <p:cNvPr id="140" name="Shape 140"/>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1" name="Shape 141"/>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42" name="Shape 142"/>
        <p:cNvGrpSpPr/>
        <p:nvPr/>
      </p:nvGrpSpPr>
      <p:grpSpPr>
        <a:xfrm>
          <a:off x="0" y="0"/>
          <a:ext cx="0" cy="0"/>
          <a:chOff x="0" y="0"/>
          <a:chExt cx="0" cy="0"/>
        </a:xfrm>
      </p:grpSpPr>
      <p:sp>
        <p:nvSpPr>
          <p:cNvPr id="143" name="Shape 143"/>
          <p:cNvSpPr txBox="1"/>
          <p:nvPr>
            <p:ph idx="1" type="body"/>
          </p:nvPr>
        </p:nvSpPr>
        <p:spPr>
          <a:xfrm>
            <a:off x="457200" y="4406309"/>
            <a:ext cx="8229600" cy="519599"/>
          </a:xfrm>
          <a:prstGeom prst="rect">
            <a:avLst/>
          </a:prstGeom>
        </p:spPr>
        <p:txBody>
          <a:bodyPr anchorCtr="0" anchor="t" bIns="91425" lIns="91425" rIns="91425" tIns="91425"/>
          <a:lstStyle>
            <a:lvl1pPr lvl="0" rtl="0" algn="ctr">
              <a:spcBef>
                <a:spcPts val="360"/>
              </a:spcBef>
              <a:buSzPct val="100000"/>
              <a:buNone/>
              <a:defRPr sz="1800"/>
            </a:lvl1pPr>
          </a:lstStyle>
          <a:p/>
        </p:txBody>
      </p:sp>
      <p:sp>
        <p:nvSpPr>
          <p:cNvPr id="144" name="Shape 14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5" name="Shape 145"/>
        <p:cNvGrpSpPr/>
        <p:nvPr/>
      </p:nvGrpSpPr>
      <p:grpSpPr>
        <a:xfrm>
          <a:off x="0" y="0"/>
          <a:ext cx="0" cy="0"/>
          <a:chOff x="0" y="0"/>
          <a:chExt cx="0" cy="0"/>
        </a:xfrm>
      </p:grpSpPr>
      <p:sp>
        <p:nvSpPr>
          <p:cNvPr id="146" name="Shape 14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Citizens Advice_Cover_Heritage 1">
    <p:bg>
      <p:bgPr>
        <a:solidFill>
          <a:srgbClr val="FCBB69"/>
        </a:solidFill>
      </p:bgPr>
    </p:bg>
    <p:spTree>
      <p:nvGrpSpPr>
        <p:cNvPr id="151" name="Shape 151"/>
        <p:cNvGrpSpPr/>
        <p:nvPr/>
      </p:nvGrpSpPr>
      <p:grpSpPr>
        <a:xfrm>
          <a:off x="0" y="0"/>
          <a:ext cx="0" cy="0"/>
          <a:chOff x="0" y="0"/>
          <a:chExt cx="0" cy="0"/>
        </a:xfrm>
      </p:grpSpPr>
      <p:pic>
        <p:nvPicPr>
          <p:cNvPr descr="CA_SpeechBubbles_RGB-03.png" id="152" name="Shape 152"/>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sp>
        <p:nvSpPr>
          <p:cNvPr id="153" name="Shape 153"/>
          <p:cNvSpPr txBox="1"/>
          <p:nvPr>
            <p:ph type="ctrTitle"/>
          </p:nvPr>
        </p:nvSpPr>
        <p:spPr>
          <a:xfrm>
            <a:off x="443675" y="216475"/>
            <a:ext cx="5661599" cy="2807999"/>
          </a:xfrm>
          <a:prstGeom prst="rect">
            <a:avLst/>
          </a:prstGeom>
        </p:spPr>
        <p:txBody>
          <a:bodyPr anchorCtr="0" anchor="t" bIns="91425" lIns="91425" rIns="91425" tIns="91425"/>
          <a:lstStyle>
            <a:lvl1pPr lvl="0" rtl="0">
              <a:spcBef>
                <a:spcPts val="0"/>
              </a:spcBef>
              <a:buClr>
                <a:srgbClr val="FCBB69"/>
              </a:buClr>
              <a:buSzPct val="100000"/>
              <a:buFont typeface="Open Sans"/>
              <a:defRPr sz="4200">
                <a:solidFill>
                  <a:srgbClr val="FCBB69"/>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itizensadvice_english_RGB_colour_TransNew.png" id="154" name="Shape 154"/>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155" name="Shape 155"/>
          <p:cNvSpPr txBox="1"/>
          <p:nvPr>
            <p:ph idx="1" type="subTitle"/>
          </p:nvPr>
        </p:nvSpPr>
        <p:spPr>
          <a:xfrm>
            <a:off x="5842525" y="3278200"/>
            <a:ext cx="2804100" cy="1473300"/>
          </a:xfrm>
          <a:prstGeom prst="rect">
            <a:avLst/>
          </a:prstGeom>
        </p:spPr>
        <p:txBody>
          <a:bodyPr anchorCtr="0" anchor="b"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Heritage 2">
    <p:bg>
      <p:bgPr>
        <a:solidFill>
          <a:srgbClr val="FCBB69"/>
        </a:solidFill>
      </p:bgPr>
    </p:bg>
    <p:spTree>
      <p:nvGrpSpPr>
        <p:cNvPr id="156" name="Shape 156"/>
        <p:cNvGrpSpPr/>
        <p:nvPr/>
      </p:nvGrpSpPr>
      <p:grpSpPr>
        <a:xfrm>
          <a:off x="0" y="0"/>
          <a:ext cx="0" cy="0"/>
          <a:chOff x="0" y="0"/>
          <a:chExt cx="0" cy="0"/>
        </a:xfrm>
      </p:grpSpPr>
      <p:sp>
        <p:nvSpPr>
          <p:cNvPr id="157" name="Shape 157"/>
          <p:cNvSpPr txBox="1"/>
          <p:nvPr>
            <p:ph idx="1" type="subTitle"/>
          </p:nvPr>
        </p:nvSpPr>
        <p:spPr>
          <a:xfrm>
            <a:off x="443675" y="2495575"/>
            <a:ext cx="3893399" cy="1528500"/>
          </a:xfrm>
          <a:prstGeom prst="rect">
            <a:avLst/>
          </a:prstGeom>
        </p:spPr>
        <p:txBody>
          <a:bodyPr anchorCtr="0" anchor="t"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158" name="Shape 158"/>
          <p:cNvSpPr txBox="1"/>
          <p:nvPr>
            <p:ph type="ctrTitle"/>
          </p:nvPr>
        </p:nvSpPr>
        <p:spPr>
          <a:xfrm>
            <a:off x="443675" y="368875"/>
            <a:ext cx="4123800" cy="2807999"/>
          </a:xfrm>
          <a:prstGeom prst="rect">
            <a:avLst/>
          </a:prstGeom>
        </p:spPr>
        <p:txBody>
          <a:bodyPr anchorCtr="0" anchor="t" bIns="91425" lIns="91425" rIns="91425" tIns="91425"/>
          <a:lstStyle>
            <a:lvl1pPr lvl="0" rtl="0">
              <a:spcBef>
                <a:spcPts val="0"/>
              </a:spcBef>
              <a:buClr>
                <a:srgbClr val="004888"/>
              </a:buClr>
              <a:buSzPct val="100000"/>
              <a:buFont typeface="Open Sans"/>
              <a:defRPr sz="4200">
                <a:solidFill>
                  <a:srgbClr val="00488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A_Silhouettes_RGB-11.png" id="159" name="Shape 159"/>
          <p:cNvPicPr preferRelativeResize="0"/>
          <p:nvPr/>
        </p:nvPicPr>
        <p:blipFill>
          <a:blip r:embed="rId2">
            <a:alphaModFix/>
          </a:blip>
          <a:stretch>
            <a:fillRect/>
          </a:stretch>
        </p:blipFill>
        <p:spPr>
          <a:xfrm>
            <a:off x="4122675" y="244549"/>
            <a:ext cx="5182703" cy="4654397"/>
          </a:xfrm>
          <a:prstGeom prst="rect">
            <a:avLst/>
          </a:prstGeom>
          <a:noFill/>
          <a:ln>
            <a:noFill/>
          </a:ln>
        </p:spPr>
      </p:pic>
      <p:pic>
        <p:nvPicPr>
          <p:cNvPr descr="citizensadvice_english_RGB_colour_TransNew.png" id="160" name="Shape 160"/>
          <p:cNvPicPr preferRelativeResize="0"/>
          <p:nvPr/>
        </p:nvPicPr>
        <p:blipFill>
          <a:blip r:embed="rId3">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Heritage 3">
    <p:bg>
      <p:bgPr>
        <a:solidFill>
          <a:srgbClr val="FCBB69"/>
        </a:solidFill>
      </p:bgPr>
    </p:bg>
    <p:spTree>
      <p:nvGrpSpPr>
        <p:cNvPr id="161" name="Shape 161"/>
        <p:cNvGrpSpPr/>
        <p:nvPr/>
      </p:nvGrpSpPr>
      <p:grpSpPr>
        <a:xfrm>
          <a:off x="0" y="0"/>
          <a:ext cx="0" cy="0"/>
          <a:chOff x="0" y="0"/>
          <a:chExt cx="0" cy="0"/>
        </a:xfrm>
      </p:grpSpPr>
      <p:pic>
        <p:nvPicPr>
          <p:cNvPr descr="CA_Silhouettes_RGB-18.png" id="162" name="Shape 162"/>
          <p:cNvPicPr preferRelativeResize="0"/>
          <p:nvPr/>
        </p:nvPicPr>
        <p:blipFill rotWithShape="1">
          <a:blip r:embed="rId2">
            <a:alphaModFix/>
          </a:blip>
          <a:srcRect b="8812" l="8538" r="2517" t="12011"/>
          <a:stretch/>
        </p:blipFill>
        <p:spPr>
          <a:xfrm>
            <a:off x="4387700" y="457800"/>
            <a:ext cx="4560095" cy="4322297"/>
          </a:xfrm>
          <a:prstGeom prst="rect">
            <a:avLst/>
          </a:prstGeom>
          <a:noFill/>
          <a:ln>
            <a:noFill/>
          </a:ln>
        </p:spPr>
      </p:pic>
      <p:sp>
        <p:nvSpPr>
          <p:cNvPr id="163" name="Shape 163"/>
          <p:cNvSpPr txBox="1"/>
          <p:nvPr>
            <p:ph idx="1" type="subTitle"/>
          </p:nvPr>
        </p:nvSpPr>
        <p:spPr>
          <a:xfrm>
            <a:off x="443675" y="2495575"/>
            <a:ext cx="3893399" cy="1528500"/>
          </a:xfrm>
          <a:prstGeom prst="rect">
            <a:avLst/>
          </a:prstGeom>
        </p:spPr>
        <p:txBody>
          <a:bodyPr anchorCtr="0" anchor="t"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164" name="Shape 164"/>
          <p:cNvSpPr txBox="1"/>
          <p:nvPr>
            <p:ph type="ctrTitle"/>
          </p:nvPr>
        </p:nvSpPr>
        <p:spPr>
          <a:xfrm>
            <a:off x="443675" y="368875"/>
            <a:ext cx="3944100" cy="2807999"/>
          </a:xfrm>
          <a:prstGeom prst="rect">
            <a:avLst/>
          </a:prstGeom>
        </p:spPr>
        <p:txBody>
          <a:bodyPr anchorCtr="0" anchor="t" bIns="91425" lIns="91425" rIns="91425" tIns="91425"/>
          <a:lstStyle>
            <a:lvl1pPr lvl="0" rtl="0">
              <a:spcBef>
                <a:spcPts val="0"/>
              </a:spcBef>
              <a:buClr>
                <a:srgbClr val="004888"/>
              </a:buClr>
              <a:buSzPct val="100000"/>
              <a:buFont typeface="Open Sans"/>
              <a:defRPr sz="4200">
                <a:solidFill>
                  <a:srgbClr val="00488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itizensadvice_english_RGB_colour_TransNew.png" id="165" name="Shape 165"/>
          <p:cNvPicPr preferRelativeResize="0"/>
          <p:nvPr/>
        </p:nvPicPr>
        <p:blipFill>
          <a:blip r:embed="rId3">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Heritage 4">
    <p:bg>
      <p:bgPr>
        <a:solidFill>
          <a:srgbClr val="FCBB69"/>
        </a:solidFill>
      </p:bgPr>
    </p:bg>
    <p:spTree>
      <p:nvGrpSpPr>
        <p:cNvPr id="166" name="Shape 166"/>
        <p:cNvGrpSpPr/>
        <p:nvPr/>
      </p:nvGrpSpPr>
      <p:grpSpPr>
        <a:xfrm>
          <a:off x="0" y="0"/>
          <a:ext cx="0" cy="0"/>
          <a:chOff x="0" y="0"/>
          <a:chExt cx="0" cy="0"/>
        </a:xfrm>
      </p:grpSpPr>
      <p:pic>
        <p:nvPicPr>
          <p:cNvPr descr="CA_Silhouettes_RGB-19.png" id="167" name="Shape 167"/>
          <p:cNvPicPr preferRelativeResize="0"/>
          <p:nvPr/>
        </p:nvPicPr>
        <p:blipFill>
          <a:blip r:embed="rId2">
            <a:alphaModFix/>
          </a:blip>
          <a:stretch>
            <a:fillRect/>
          </a:stretch>
        </p:blipFill>
        <p:spPr>
          <a:xfrm>
            <a:off x="4169375" y="-208575"/>
            <a:ext cx="4752627" cy="5352070"/>
          </a:xfrm>
          <a:prstGeom prst="rect">
            <a:avLst/>
          </a:prstGeom>
          <a:noFill/>
          <a:ln>
            <a:noFill/>
          </a:ln>
        </p:spPr>
      </p:pic>
      <p:sp>
        <p:nvSpPr>
          <p:cNvPr id="168" name="Shape 168"/>
          <p:cNvSpPr txBox="1"/>
          <p:nvPr>
            <p:ph idx="1" type="subTitle"/>
          </p:nvPr>
        </p:nvSpPr>
        <p:spPr>
          <a:xfrm>
            <a:off x="443675" y="2495575"/>
            <a:ext cx="3893399" cy="1528500"/>
          </a:xfrm>
          <a:prstGeom prst="rect">
            <a:avLst/>
          </a:prstGeom>
        </p:spPr>
        <p:txBody>
          <a:bodyPr anchorCtr="0" anchor="t"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169" name="Shape 169"/>
          <p:cNvSpPr txBox="1"/>
          <p:nvPr>
            <p:ph type="ctrTitle"/>
          </p:nvPr>
        </p:nvSpPr>
        <p:spPr>
          <a:xfrm>
            <a:off x="443675" y="368875"/>
            <a:ext cx="4105199" cy="2807999"/>
          </a:xfrm>
          <a:prstGeom prst="rect">
            <a:avLst/>
          </a:prstGeom>
        </p:spPr>
        <p:txBody>
          <a:bodyPr anchorCtr="0" anchor="t" bIns="91425" lIns="91425" rIns="91425" tIns="91425"/>
          <a:lstStyle>
            <a:lvl1pPr lvl="0" rtl="0">
              <a:spcBef>
                <a:spcPts val="0"/>
              </a:spcBef>
              <a:buClr>
                <a:srgbClr val="004888"/>
              </a:buClr>
              <a:buSzPct val="100000"/>
              <a:buFont typeface="Open Sans"/>
              <a:defRPr sz="4200">
                <a:solidFill>
                  <a:srgbClr val="00488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itizensadvice_english_RGB_colour_TransNew.png" id="170" name="Shape 170"/>
          <p:cNvPicPr preferRelativeResize="0"/>
          <p:nvPr/>
        </p:nvPicPr>
        <p:blipFill>
          <a:blip r:embed="rId3">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Heritage 5">
    <p:bg>
      <p:bgPr>
        <a:solidFill>
          <a:srgbClr val="FCBB69"/>
        </a:solidFill>
      </p:bgPr>
    </p:bg>
    <p:spTree>
      <p:nvGrpSpPr>
        <p:cNvPr id="171" name="Shape 171"/>
        <p:cNvGrpSpPr/>
        <p:nvPr/>
      </p:nvGrpSpPr>
      <p:grpSpPr>
        <a:xfrm>
          <a:off x="0" y="0"/>
          <a:ext cx="0" cy="0"/>
          <a:chOff x="0" y="0"/>
          <a:chExt cx="0" cy="0"/>
        </a:xfrm>
      </p:grpSpPr>
      <p:sp>
        <p:nvSpPr>
          <p:cNvPr id="172" name="Shape 172"/>
          <p:cNvSpPr txBox="1"/>
          <p:nvPr>
            <p:ph idx="1" type="subTitle"/>
          </p:nvPr>
        </p:nvSpPr>
        <p:spPr>
          <a:xfrm>
            <a:off x="443675" y="2495575"/>
            <a:ext cx="3893399" cy="1528500"/>
          </a:xfrm>
          <a:prstGeom prst="rect">
            <a:avLst/>
          </a:prstGeom>
        </p:spPr>
        <p:txBody>
          <a:bodyPr anchorCtr="0" anchor="t" bIns="91425" lIns="91425" rIns="91425" tIns="91425"/>
          <a:lstStyle>
            <a:lvl1pPr lvl="0" rtl="0">
              <a:spcBef>
                <a:spcPts val="0"/>
              </a:spcBef>
              <a:buClr>
                <a:srgbClr val="004888"/>
              </a:buClr>
              <a:buSzPct val="100000"/>
              <a:buFont typeface="Open Sans"/>
              <a:buNone/>
              <a:defRPr sz="28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173" name="Shape 173"/>
          <p:cNvSpPr txBox="1"/>
          <p:nvPr>
            <p:ph type="ctrTitle"/>
          </p:nvPr>
        </p:nvSpPr>
        <p:spPr>
          <a:xfrm>
            <a:off x="443675" y="368875"/>
            <a:ext cx="4041000" cy="2807999"/>
          </a:xfrm>
          <a:prstGeom prst="rect">
            <a:avLst/>
          </a:prstGeom>
        </p:spPr>
        <p:txBody>
          <a:bodyPr anchorCtr="0" anchor="t" bIns="91425" lIns="91425" rIns="91425" tIns="91425"/>
          <a:lstStyle>
            <a:lvl1pPr lvl="0" rtl="0">
              <a:spcBef>
                <a:spcPts val="0"/>
              </a:spcBef>
              <a:buClr>
                <a:srgbClr val="004888"/>
              </a:buClr>
              <a:buSzPct val="100000"/>
              <a:buFont typeface="Open Sans"/>
              <a:defRPr sz="4200">
                <a:solidFill>
                  <a:srgbClr val="00488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citizensadvice_english_RGB_colour_TransNew.png" id="174" name="Shape 174"/>
          <p:cNvPicPr preferRelativeResize="0"/>
          <p:nvPr/>
        </p:nvPicPr>
        <p:blipFill>
          <a:blip r:embed="rId2">
            <a:alphaModFix/>
          </a:blip>
          <a:stretch>
            <a:fillRect/>
          </a:stretch>
        </p:blipFill>
        <p:spPr>
          <a:xfrm>
            <a:off x="270200" y="3860091"/>
            <a:ext cx="960920" cy="1023127"/>
          </a:xfrm>
          <a:prstGeom prst="rect">
            <a:avLst/>
          </a:prstGeom>
          <a:noFill/>
          <a:ln>
            <a:noFill/>
          </a:ln>
        </p:spPr>
      </p:pic>
      <p:pic>
        <p:nvPicPr>
          <p:cNvPr descr="CA_Silhouettes_RGB-20.png" id="175" name="Shape 175"/>
          <p:cNvPicPr preferRelativeResize="0"/>
          <p:nvPr/>
        </p:nvPicPr>
        <p:blipFill rotWithShape="1">
          <a:blip r:embed="rId3">
            <a:alphaModFix/>
          </a:blip>
          <a:srcRect b="15238" l="10770" r="0" t="8946"/>
          <a:stretch/>
        </p:blipFill>
        <p:spPr>
          <a:xfrm>
            <a:off x="4369850" y="523199"/>
            <a:ext cx="4679023" cy="423312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Inventive 1">
    <p:bg>
      <p:bgPr>
        <a:solidFill>
          <a:srgbClr val="FBC0AD"/>
        </a:solidFill>
      </p:bgPr>
    </p:bg>
    <p:spTree>
      <p:nvGrpSpPr>
        <p:cNvPr id="176" name="Shape 176"/>
        <p:cNvGrpSpPr/>
        <p:nvPr/>
      </p:nvGrpSpPr>
      <p:grpSpPr>
        <a:xfrm>
          <a:off x="0" y="0"/>
          <a:ext cx="0" cy="0"/>
          <a:chOff x="0" y="0"/>
          <a:chExt cx="0" cy="0"/>
        </a:xfrm>
      </p:grpSpPr>
      <p:pic>
        <p:nvPicPr>
          <p:cNvPr descr="CA_SpeechBubbles_RGB-05.png" id="177" name="Shape 177"/>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178" name="Shape 178"/>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179" name="Shape 179"/>
          <p:cNvSpPr txBox="1"/>
          <p:nvPr>
            <p:ph idx="1" type="subTitle"/>
          </p:nvPr>
        </p:nvSpPr>
        <p:spPr>
          <a:xfrm>
            <a:off x="5842525" y="3278200"/>
            <a:ext cx="2804100" cy="1473300"/>
          </a:xfrm>
          <a:prstGeom prst="rect">
            <a:avLst/>
          </a:prstGeom>
        </p:spPr>
        <p:txBody>
          <a:bodyPr anchorCtr="0" anchor="b" bIns="91425" lIns="91425" rIns="91425" tIns="91425"/>
          <a:lstStyle>
            <a:lvl1pPr lvl="0" rtl="0">
              <a:spcBef>
                <a:spcPts val="0"/>
              </a:spcBef>
              <a:buClr>
                <a:srgbClr val="006278"/>
              </a:buClr>
              <a:buSzPct val="100000"/>
              <a:buFont typeface="Open Sans"/>
              <a:buNone/>
              <a:defRPr sz="2800">
                <a:solidFill>
                  <a:srgbClr val="00627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180" name="Shape 180"/>
          <p:cNvSpPr txBox="1"/>
          <p:nvPr>
            <p:ph type="ctrTitle"/>
          </p:nvPr>
        </p:nvSpPr>
        <p:spPr>
          <a:xfrm>
            <a:off x="443675" y="216475"/>
            <a:ext cx="5514299" cy="2886900"/>
          </a:xfrm>
          <a:prstGeom prst="rect">
            <a:avLst/>
          </a:prstGeom>
        </p:spPr>
        <p:txBody>
          <a:bodyPr anchorCtr="0" anchor="t" bIns="91425" lIns="91425" rIns="91425" tIns="91425"/>
          <a:lstStyle>
            <a:lvl1pPr lvl="0" rtl="0">
              <a:spcBef>
                <a:spcPts val="0"/>
              </a:spcBef>
              <a:buClr>
                <a:srgbClr val="FBC0AD"/>
              </a:buClr>
              <a:buSzPct val="100000"/>
              <a:buFont typeface="Open Sans"/>
              <a:defRPr sz="4200">
                <a:solidFill>
                  <a:srgbClr val="FBC0AD"/>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Inventive 1 1">
    <p:bg>
      <p:bgPr>
        <a:solidFill>
          <a:srgbClr val="FBC0AD"/>
        </a:solidFill>
      </p:bgPr>
    </p:bg>
    <p:spTree>
      <p:nvGrpSpPr>
        <p:cNvPr id="181" name="Shape 181"/>
        <p:cNvGrpSpPr/>
        <p:nvPr/>
      </p:nvGrpSpPr>
      <p:grpSpPr>
        <a:xfrm>
          <a:off x="0" y="0"/>
          <a:ext cx="0" cy="0"/>
          <a:chOff x="0" y="0"/>
          <a:chExt cx="0" cy="0"/>
        </a:xfrm>
      </p:grpSpPr>
      <p:pic>
        <p:nvPicPr>
          <p:cNvPr descr="CA_Silhouettes_RGB-12.png" id="182" name="Shape 182"/>
          <p:cNvPicPr preferRelativeResize="0"/>
          <p:nvPr/>
        </p:nvPicPr>
        <p:blipFill>
          <a:blip r:embed="rId2">
            <a:alphaModFix/>
          </a:blip>
          <a:stretch>
            <a:fillRect/>
          </a:stretch>
        </p:blipFill>
        <p:spPr>
          <a:xfrm>
            <a:off x="3967200" y="-179274"/>
            <a:ext cx="5092304" cy="5421952"/>
          </a:xfrm>
          <a:prstGeom prst="rect">
            <a:avLst/>
          </a:prstGeom>
          <a:noFill/>
          <a:ln>
            <a:noFill/>
          </a:ln>
        </p:spPr>
      </p:pic>
      <p:pic>
        <p:nvPicPr>
          <p:cNvPr descr="citizensadvice_english_RGB_colour_TransNew.png" id="183" name="Shape 183"/>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184" name="Shape 184"/>
          <p:cNvSpPr txBox="1"/>
          <p:nvPr>
            <p:ph idx="1" type="subTitle"/>
          </p:nvPr>
        </p:nvSpPr>
        <p:spPr>
          <a:xfrm>
            <a:off x="443675" y="2495575"/>
            <a:ext cx="4041000" cy="1473300"/>
          </a:xfrm>
          <a:prstGeom prst="rect">
            <a:avLst/>
          </a:prstGeom>
        </p:spPr>
        <p:txBody>
          <a:bodyPr anchorCtr="0" anchor="t" bIns="91425" lIns="91425" rIns="91425" tIns="91425"/>
          <a:lstStyle>
            <a:lvl1pPr lvl="0" rtl="0">
              <a:spcBef>
                <a:spcPts val="0"/>
              </a:spcBef>
              <a:buClr>
                <a:srgbClr val="006278"/>
              </a:buClr>
              <a:buSzPct val="100000"/>
              <a:buFont typeface="Open Sans"/>
              <a:buNone/>
              <a:defRPr sz="2800">
                <a:solidFill>
                  <a:srgbClr val="00627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185" name="Shape 185"/>
          <p:cNvSpPr txBox="1"/>
          <p:nvPr>
            <p:ph type="ctrTitle"/>
          </p:nvPr>
        </p:nvSpPr>
        <p:spPr>
          <a:xfrm>
            <a:off x="443675" y="368875"/>
            <a:ext cx="4215900" cy="2909399"/>
          </a:xfrm>
          <a:prstGeom prst="rect">
            <a:avLst/>
          </a:prstGeom>
        </p:spPr>
        <p:txBody>
          <a:bodyPr anchorCtr="0" anchor="t" bIns="91425" lIns="91425" rIns="91425" tIns="91425"/>
          <a:lstStyle>
            <a:lvl1pPr lvl="0" rtl="0">
              <a:spcBef>
                <a:spcPts val="0"/>
              </a:spcBef>
              <a:buClr>
                <a:srgbClr val="006278"/>
              </a:buClr>
              <a:buSzPct val="100000"/>
              <a:buFont typeface="Open Sans"/>
              <a:defRPr sz="4200">
                <a:solidFill>
                  <a:srgbClr val="006278"/>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Responsible 1">
    <p:bg>
      <p:bgPr>
        <a:solidFill>
          <a:srgbClr val="90CE9C"/>
        </a:solidFill>
      </p:bgPr>
    </p:bg>
    <p:spTree>
      <p:nvGrpSpPr>
        <p:cNvPr id="186" name="Shape 186"/>
        <p:cNvGrpSpPr/>
        <p:nvPr/>
      </p:nvGrpSpPr>
      <p:grpSpPr>
        <a:xfrm>
          <a:off x="0" y="0"/>
          <a:ext cx="0" cy="0"/>
          <a:chOff x="0" y="0"/>
          <a:chExt cx="0" cy="0"/>
        </a:xfrm>
      </p:grpSpPr>
      <p:pic>
        <p:nvPicPr>
          <p:cNvPr descr="CA_SpeechBubbles_RGB-04.png" id="187" name="Shape 187"/>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188" name="Shape 188"/>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189" name="Shape 189"/>
          <p:cNvSpPr txBox="1"/>
          <p:nvPr>
            <p:ph idx="1" type="subTitle"/>
          </p:nvPr>
        </p:nvSpPr>
        <p:spPr>
          <a:xfrm>
            <a:off x="5842525" y="3278200"/>
            <a:ext cx="2804100" cy="1473300"/>
          </a:xfrm>
          <a:prstGeom prst="rect">
            <a:avLst/>
          </a:prstGeom>
        </p:spPr>
        <p:txBody>
          <a:bodyPr anchorCtr="0" anchor="b" bIns="91425" lIns="91425" rIns="91425" tIns="91425"/>
          <a:lstStyle>
            <a:lvl1pPr lvl="0" rtl="0">
              <a:spcBef>
                <a:spcPts val="0"/>
              </a:spcBef>
              <a:buClr>
                <a:srgbClr val="57486B"/>
              </a:buClr>
              <a:buSzPct val="100000"/>
              <a:buFont typeface="Open Sans"/>
              <a:buNone/>
              <a:defRPr sz="2800">
                <a:solidFill>
                  <a:srgbClr val="57486B"/>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190" name="Shape 190"/>
          <p:cNvSpPr txBox="1"/>
          <p:nvPr>
            <p:ph type="ctrTitle"/>
          </p:nvPr>
        </p:nvSpPr>
        <p:spPr>
          <a:xfrm>
            <a:off x="443675" y="216475"/>
            <a:ext cx="5514299" cy="2886900"/>
          </a:xfrm>
          <a:prstGeom prst="rect">
            <a:avLst/>
          </a:prstGeom>
        </p:spPr>
        <p:txBody>
          <a:bodyPr anchorCtr="0" anchor="t" bIns="91425" lIns="91425" rIns="91425" tIns="91425"/>
          <a:lstStyle>
            <a:lvl1pPr lvl="0" rtl="0">
              <a:spcBef>
                <a:spcPts val="0"/>
              </a:spcBef>
              <a:buClr>
                <a:srgbClr val="90CE9C"/>
              </a:buClr>
              <a:buSzPct val="100000"/>
              <a:buFont typeface="Open Sans"/>
              <a:defRPr sz="4200">
                <a:solidFill>
                  <a:srgbClr val="90CE9C"/>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_Cover_Generous 1">
    <p:bg>
      <p:bgPr>
        <a:solidFill>
          <a:srgbClr val="B5AFD7"/>
        </a:solidFill>
      </p:bgPr>
    </p:bg>
    <p:spTree>
      <p:nvGrpSpPr>
        <p:cNvPr id="191" name="Shape 191"/>
        <p:cNvGrpSpPr/>
        <p:nvPr/>
      </p:nvGrpSpPr>
      <p:grpSpPr>
        <a:xfrm>
          <a:off x="0" y="0"/>
          <a:ext cx="0" cy="0"/>
          <a:chOff x="0" y="0"/>
          <a:chExt cx="0" cy="0"/>
        </a:xfrm>
      </p:grpSpPr>
      <p:pic>
        <p:nvPicPr>
          <p:cNvPr descr="CA_SpeechBubbles_RGB-06.png" id="192" name="Shape 192"/>
          <p:cNvPicPr preferRelativeResize="0"/>
          <p:nvPr/>
        </p:nvPicPr>
        <p:blipFill rotWithShape="1">
          <a:blip r:embed="rId2">
            <a:alphaModFix/>
          </a:blip>
          <a:srcRect b="0" l="16352" r="0" t="53000"/>
          <a:stretch/>
        </p:blipFill>
        <p:spPr>
          <a:xfrm>
            <a:off x="0" y="0"/>
            <a:ext cx="6915647" cy="4137522"/>
          </a:xfrm>
          <a:prstGeom prst="rect">
            <a:avLst/>
          </a:prstGeom>
          <a:noFill/>
          <a:ln>
            <a:noFill/>
          </a:ln>
        </p:spPr>
      </p:pic>
      <p:pic>
        <p:nvPicPr>
          <p:cNvPr descr="citizensadvice_english_RGB_colour_TransNew.png" id="193" name="Shape 193"/>
          <p:cNvPicPr preferRelativeResize="0"/>
          <p:nvPr/>
        </p:nvPicPr>
        <p:blipFill>
          <a:blip r:embed="rId3">
            <a:alphaModFix/>
          </a:blip>
          <a:stretch>
            <a:fillRect/>
          </a:stretch>
        </p:blipFill>
        <p:spPr>
          <a:xfrm>
            <a:off x="270200" y="3860091"/>
            <a:ext cx="960920" cy="1023127"/>
          </a:xfrm>
          <a:prstGeom prst="rect">
            <a:avLst/>
          </a:prstGeom>
          <a:noFill/>
          <a:ln>
            <a:noFill/>
          </a:ln>
        </p:spPr>
      </p:pic>
      <p:sp>
        <p:nvSpPr>
          <p:cNvPr id="194" name="Shape 194"/>
          <p:cNvSpPr txBox="1"/>
          <p:nvPr>
            <p:ph idx="1" type="subTitle"/>
          </p:nvPr>
        </p:nvSpPr>
        <p:spPr>
          <a:xfrm>
            <a:off x="5842525" y="3278200"/>
            <a:ext cx="2804100" cy="1473300"/>
          </a:xfrm>
          <a:prstGeom prst="rect">
            <a:avLst/>
          </a:prstGeom>
        </p:spPr>
        <p:txBody>
          <a:bodyPr anchorCtr="0" anchor="b" bIns="91425" lIns="91425" rIns="91425" tIns="91425"/>
          <a:lstStyle>
            <a:lvl1pPr lvl="0" rtl="0">
              <a:spcBef>
                <a:spcPts val="0"/>
              </a:spcBef>
              <a:buClr>
                <a:srgbClr val="00553F"/>
              </a:buClr>
              <a:buSzPct val="100000"/>
              <a:buFont typeface="Open Sans"/>
              <a:buNone/>
              <a:defRPr sz="2800">
                <a:solidFill>
                  <a:srgbClr val="00553F"/>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195" name="Shape 195"/>
          <p:cNvSpPr txBox="1"/>
          <p:nvPr>
            <p:ph type="ctrTitle"/>
          </p:nvPr>
        </p:nvSpPr>
        <p:spPr>
          <a:xfrm>
            <a:off x="443675" y="216475"/>
            <a:ext cx="5514299" cy="2886900"/>
          </a:xfrm>
          <a:prstGeom prst="rect">
            <a:avLst/>
          </a:prstGeom>
        </p:spPr>
        <p:txBody>
          <a:bodyPr anchorCtr="0" anchor="t" bIns="91425" lIns="91425" rIns="91425" tIns="91425"/>
          <a:lstStyle>
            <a:lvl1pPr lvl="0" rtl="0">
              <a:spcBef>
                <a:spcPts val="0"/>
              </a:spcBef>
              <a:buClr>
                <a:srgbClr val="B5AFD7"/>
              </a:buClr>
              <a:buSzPct val="100000"/>
              <a:buFont typeface="Open Sans"/>
              <a:defRPr sz="4200">
                <a:solidFill>
                  <a:srgbClr val="B5AFD7"/>
                </a:solidFill>
                <a:latin typeface="Open Sans"/>
                <a:ea typeface="Open Sans"/>
                <a:cs typeface="Open Sans"/>
                <a:sym typeface="Open Sans"/>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Citizens Advice  - Wide column title and body">
    <p:spTree>
      <p:nvGrpSpPr>
        <p:cNvPr id="196" name="Shape 196"/>
        <p:cNvGrpSpPr/>
        <p:nvPr/>
      </p:nvGrpSpPr>
      <p:grpSpPr>
        <a:xfrm>
          <a:off x="0" y="0"/>
          <a:ext cx="0" cy="0"/>
          <a:chOff x="0" y="0"/>
          <a:chExt cx="0" cy="0"/>
        </a:xfrm>
      </p:grpSpPr>
      <p:sp>
        <p:nvSpPr>
          <p:cNvPr id="197" name="Shape 197"/>
          <p:cNvSpPr txBox="1"/>
          <p:nvPr>
            <p:ph idx="1" type="subTitle"/>
          </p:nvPr>
        </p:nvSpPr>
        <p:spPr>
          <a:xfrm>
            <a:off x="457200" y="468500"/>
            <a:ext cx="5261100" cy="344700"/>
          </a:xfrm>
          <a:prstGeom prst="rect">
            <a:avLst/>
          </a:prstGeom>
        </p:spPr>
        <p:txBody>
          <a:bodyPr anchorCtr="0" anchor="t" bIns="91425" lIns="91425" rIns="91425" tIns="91425"/>
          <a:lstStyle>
            <a:lvl1pPr lvl="0" rtl="0">
              <a:spcBef>
                <a:spcPts val="0"/>
              </a:spcBef>
              <a:buNone/>
              <a:defRPr sz="900">
                <a:solidFill>
                  <a:srgbClr val="004888"/>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a:spcBef>
                <a:spcPts val="0"/>
              </a:spcBef>
              <a:buNone/>
              <a:defRPr/>
            </a:lvl9pPr>
          </a:lstStyle>
          <a:p/>
        </p:txBody>
      </p:sp>
      <p:sp>
        <p:nvSpPr>
          <p:cNvPr id="198" name="Shape 198"/>
          <p:cNvSpPr txBox="1"/>
          <p:nvPr>
            <p:ph idx="2" type="body"/>
          </p:nvPr>
        </p:nvSpPr>
        <p:spPr>
          <a:xfrm>
            <a:off x="457200" y="1704175"/>
            <a:ext cx="6334199" cy="3176099"/>
          </a:xfrm>
          <a:prstGeom prst="rect">
            <a:avLst/>
          </a:prstGeom>
        </p:spPr>
        <p:txBody>
          <a:bodyPr anchorCtr="0" anchor="t" bIns="91425" lIns="91425" rIns="91425" tIns="91425"/>
          <a:lstStyle>
            <a:lvl1pPr lv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p:txBody>
      </p:sp>
      <p:sp>
        <p:nvSpPr>
          <p:cNvPr id="199" name="Shape 199"/>
          <p:cNvSpPr txBox="1"/>
          <p:nvPr>
            <p:ph type="title"/>
          </p:nvPr>
        </p:nvSpPr>
        <p:spPr>
          <a:xfrm>
            <a:off x="457200" y="697575"/>
            <a:ext cx="8229600" cy="857400"/>
          </a:xfrm>
          <a:prstGeom prst="rect">
            <a:avLst/>
          </a:prstGeom>
        </p:spPr>
        <p:txBody>
          <a:bodyPr anchorCtr="0" anchor="t" bIns="91425" lIns="91425" rIns="91425" tIns="91425"/>
          <a:lstStyle>
            <a:lvl1pPr lvl="0">
              <a:spcBef>
                <a:spcPts val="0"/>
              </a:spcBef>
              <a:buClr>
                <a:srgbClr val="004888"/>
              </a:buClr>
              <a:buSzPct val="100000"/>
              <a:buFont typeface="Open Sans"/>
              <a:defRPr sz="2800">
                <a:solidFill>
                  <a:srgbClr val="004888"/>
                </a:solidFill>
                <a:latin typeface="Open Sans"/>
                <a:ea typeface="Open Sans"/>
                <a:cs typeface="Open Sans"/>
                <a:sym typeface="Open San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Two column Large body">
    <p:spTree>
      <p:nvGrpSpPr>
        <p:cNvPr id="200" name="Shape 200"/>
        <p:cNvGrpSpPr/>
        <p:nvPr/>
      </p:nvGrpSpPr>
      <p:grpSpPr>
        <a:xfrm>
          <a:off x="0" y="0"/>
          <a:ext cx="0" cy="0"/>
          <a:chOff x="0" y="0"/>
          <a:chExt cx="0" cy="0"/>
        </a:xfrm>
      </p:grpSpPr>
      <p:sp>
        <p:nvSpPr>
          <p:cNvPr id="201" name="Shape 201"/>
          <p:cNvSpPr txBox="1"/>
          <p:nvPr>
            <p:ph idx="1" type="body"/>
          </p:nvPr>
        </p:nvSpPr>
        <p:spPr>
          <a:xfrm>
            <a:off x="4598750" y="1704175"/>
            <a:ext cx="4055099" cy="35729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8pPr>
            <a:lvl9pPr lvl="8">
              <a:lnSpc>
                <a:spcPct val="130000"/>
              </a:lnSpc>
              <a:spcBef>
                <a:spcPts val="0"/>
              </a:spcBef>
              <a:spcAft>
                <a:spcPts val="900"/>
              </a:spcAft>
              <a:buClr>
                <a:srgbClr val="004888"/>
              </a:buClr>
              <a:buSzPct val="100000"/>
              <a:buFont typeface="Open Sans"/>
              <a:defRPr sz="1600">
                <a:latin typeface="Open Sans"/>
                <a:ea typeface="Open Sans"/>
                <a:cs typeface="Open Sans"/>
                <a:sym typeface="Open Sans"/>
              </a:defRPr>
            </a:lvl9pPr>
          </a:lstStyle>
          <a:p/>
        </p:txBody>
      </p:sp>
      <p:sp>
        <p:nvSpPr>
          <p:cNvPr id="202" name="Shape 202"/>
          <p:cNvSpPr txBox="1"/>
          <p:nvPr>
            <p:ph idx="2" type="subTitle"/>
          </p:nvPr>
        </p:nvSpPr>
        <p:spPr>
          <a:xfrm>
            <a:off x="457200" y="468500"/>
            <a:ext cx="5261100" cy="344700"/>
          </a:xfrm>
          <a:prstGeom prst="rect">
            <a:avLst/>
          </a:prstGeom>
        </p:spPr>
        <p:txBody>
          <a:bodyPr anchorCtr="0" anchor="t" bIns="91425" lIns="91425" rIns="91425" tIns="91425"/>
          <a:lstStyle>
            <a:lvl1pPr lvl="0" rtl="0">
              <a:spcBef>
                <a:spcPts val="0"/>
              </a:spcBef>
              <a:buNone/>
              <a:defRPr sz="900">
                <a:solidFill>
                  <a:srgbClr val="004888"/>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
        <p:nvSpPr>
          <p:cNvPr id="203" name="Shape 203"/>
          <p:cNvSpPr txBox="1"/>
          <p:nvPr>
            <p:ph idx="3" type="body"/>
          </p:nvPr>
        </p:nvSpPr>
        <p:spPr>
          <a:xfrm>
            <a:off x="457200" y="1704175"/>
            <a:ext cx="39326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p:txBody>
      </p:sp>
      <p:sp>
        <p:nvSpPr>
          <p:cNvPr id="204" name="Shape 204"/>
          <p:cNvSpPr txBox="1"/>
          <p:nvPr>
            <p:ph type="title"/>
          </p:nvPr>
        </p:nvSpPr>
        <p:spPr>
          <a:xfrm>
            <a:off x="457200" y="697575"/>
            <a:ext cx="8229600" cy="857400"/>
          </a:xfrm>
          <a:prstGeom prst="rect">
            <a:avLst/>
          </a:prstGeom>
        </p:spPr>
        <p:txBody>
          <a:bodyPr anchorCtr="0" anchor="t" bIns="91425" lIns="91425" rIns="91425" tIns="91425"/>
          <a:lstStyle>
            <a:lvl1pPr lvl="0" rtl="0">
              <a:spcBef>
                <a:spcPts val="0"/>
              </a:spcBef>
              <a:buClr>
                <a:srgbClr val="004888"/>
              </a:buClr>
              <a:buSzPct val="100000"/>
              <a:buFont typeface="Open Sans"/>
              <a:defRPr sz="2800">
                <a:solidFill>
                  <a:srgbClr val="004888"/>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Two column Large body and quote">
    <p:spTree>
      <p:nvGrpSpPr>
        <p:cNvPr id="205" name="Shape 205"/>
        <p:cNvGrpSpPr/>
        <p:nvPr/>
      </p:nvGrpSpPr>
      <p:grpSpPr>
        <a:xfrm>
          <a:off x="0" y="0"/>
          <a:ext cx="0" cy="0"/>
          <a:chOff x="0" y="0"/>
          <a:chExt cx="0" cy="0"/>
        </a:xfrm>
      </p:grpSpPr>
      <p:sp>
        <p:nvSpPr>
          <p:cNvPr id="206" name="Shape 206"/>
          <p:cNvSpPr txBox="1"/>
          <p:nvPr>
            <p:ph idx="1" type="body"/>
          </p:nvPr>
        </p:nvSpPr>
        <p:spPr>
          <a:xfrm>
            <a:off x="4598750" y="1704175"/>
            <a:ext cx="4055099" cy="3572999"/>
          </a:xfrm>
          <a:prstGeom prst="rect">
            <a:avLst/>
          </a:prstGeom>
        </p:spPr>
        <p:txBody>
          <a:bodyPr anchorCtr="0" anchor="t" bIns="91425" lIns="91425" rIns="91425" tIns="91425"/>
          <a:lstStyle>
            <a:lvl1pPr lvl="0"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1pPr>
            <a:lvl2pPr lvl="1"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2pPr>
            <a:lvl3pPr lvl="2"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3pPr>
            <a:lvl4pPr lvl="3"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4pPr>
            <a:lvl5pPr lvl="4"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5pPr>
            <a:lvl6pPr lvl="5"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6pPr>
            <a:lvl7pPr lvl="6"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7pPr>
            <a:lvl8pPr lvl="7"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8pPr>
            <a:lvl9pPr lvl="8" rtl="0">
              <a:lnSpc>
                <a:spcPct val="120000"/>
              </a:lnSpc>
              <a:spcBef>
                <a:spcPts val="0"/>
              </a:spcBef>
              <a:spcAft>
                <a:spcPts val="900"/>
              </a:spcAft>
              <a:buClr>
                <a:srgbClr val="004888"/>
              </a:buClr>
              <a:buSzPct val="100000"/>
              <a:buFont typeface="Open Sans"/>
              <a:defRPr b="1" sz="2000">
                <a:solidFill>
                  <a:srgbClr val="004888"/>
                </a:solidFill>
                <a:latin typeface="Open Sans"/>
                <a:ea typeface="Open Sans"/>
                <a:cs typeface="Open Sans"/>
                <a:sym typeface="Open Sans"/>
              </a:defRPr>
            </a:lvl9pPr>
          </a:lstStyle>
          <a:p/>
        </p:txBody>
      </p:sp>
      <p:sp>
        <p:nvSpPr>
          <p:cNvPr id="207" name="Shape 207"/>
          <p:cNvSpPr txBox="1"/>
          <p:nvPr>
            <p:ph idx="2" type="subTitle"/>
          </p:nvPr>
        </p:nvSpPr>
        <p:spPr>
          <a:xfrm>
            <a:off x="457200" y="468500"/>
            <a:ext cx="5261100" cy="344700"/>
          </a:xfrm>
          <a:prstGeom prst="rect">
            <a:avLst/>
          </a:prstGeom>
        </p:spPr>
        <p:txBody>
          <a:bodyPr anchorCtr="0" anchor="t" bIns="91425" lIns="91425" rIns="91425" tIns="91425"/>
          <a:lstStyle>
            <a:lvl1pPr lvl="0" rtl="0">
              <a:spcBef>
                <a:spcPts val="0"/>
              </a:spcBef>
              <a:buNone/>
              <a:defRPr sz="900">
                <a:solidFill>
                  <a:srgbClr val="004888"/>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
        <p:nvSpPr>
          <p:cNvPr id="208" name="Shape 208"/>
          <p:cNvSpPr txBox="1"/>
          <p:nvPr>
            <p:ph idx="3" type="body"/>
          </p:nvPr>
        </p:nvSpPr>
        <p:spPr>
          <a:xfrm>
            <a:off x="457200" y="1704175"/>
            <a:ext cx="39326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600">
                <a:latin typeface="Open Sans"/>
                <a:ea typeface="Open Sans"/>
                <a:cs typeface="Open Sans"/>
                <a:sym typeface="Open Sans"/>
              </a:defRPr>
            </a:lvl9pPr>
          </a:lstStyle>
          <a:p/>
        </p:txBody>
      </p:sp>
      <p:sp>
        <p:nvSpPr>
          <p:cNvPr id="209" name="Shape 209"/>
          <p:cNvSpPr txBox="1"/>
          <p:nvPr>
            <p:ph type="title"/>
          </p:nvPr>
        </p:nvSpPr>
        <p:spPr>
          <a:xfrm>
            <a:off x="457200" y="697575"/>
            <a:ext cx="8229600" cy="857400"/>
          </a:xfrm>
          <a:prstGeom prst="rect">
            <a:avLst/>
          </a:prstGeom>
        </p:spPr>
        <p:txBody>
          <a:bodyPr anchorCtr="0" anchor="t" bIns="91425" lIns="91425" rIns="91425" tIns="91425"/>
          <a:lstStyle>
            <a:lvl1pPr lvl="0" rtl="0">
              <a:spcBef>
                <a:spcPts val="0"/>
              </a:spcBef>
              <a:buClr>
                <a:srgbClr val="004888"/>
              </a:buClr>
              <a:buSzPct val="100000"/>
              <a:buFont typeface="Open Sans"/>
              <a:defRPr sz="2800">
                <a:solidFill>
                  <a:srgbClr val="004888"/>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Two column Small body">
    <p:spTree>
      <p:nvGrpSpPr>
        <p:cNvPr id="210" name="Shape 210"/>
        <p:cNvGrpSpPr/>
        <p:nvPr/>
      </p:nvGrpSpPr>
      <p:grpSpPr>
        <a:xfrm>
          <a:off x="0" y="0"/>
          <a:ext cx="0" cy="0"/>
          <a:chOff x="0" y="0"/>
          <a:chExt cx="0" cy="0"/>
        </a:xfrm>
      </p:grpSpPr>
      <p:sp>
        <p:nvSpPr>
          <p:cNvPr id="211" name="Shape 211"/>
          <p:cNvSpPr txBox="1"/>
          <p:nvPr>
            <p:ph idx="1" type="body"/>
          </p:nvPr>
        </p:nvSpPr>
        <p:spPr>
          <a:xfrm>
            <a:off x="4598750" y="1704175"/>
            <a:ext cx="40550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defRPr sz="1200">
                <a:latin typeface="Open Sans"/>
                <a:ea typeface="Open Sans"/>
                <a:cs typeface="Open Sans"/>
                <a:sym typeface="Open Sans"/>
              </a:defRPr>
            </a:lvl9pPr>
          </a:lstStyle>
          <a:p/>
        </p:txBody>
      </p:sp>
      <p:sp>
        <p:nvSpPr>
          <p:cNvPr id="212" name="Shape 212"/>
          <p:cNvSpPr txBox="1"/>
          <p:nvPr>
            <p:ph idx="2" type="subTitle"/>
          </p:nvPr>
        </p:nvSpPr>
        <p:spPr>
          <a:xfrm>
            <a:off x="457200" y="468500"/>
            <a:ext cx="5261100" cy="344700"/>
          </a:xfrm>
          <a:prstGeom prst="rect">
            <a:avLst/>
          </a:prstGeom>
        </p:spPr>
        <p:txBody>
          <a:bodyPr anchorCtr="0" anchor="t" bIns="91425" lIns="91425" rIns="91425" tIns="91425"/>
          <a:lstStyle>
            <a:lvl1pPr lvl="0" rtl="0">
              <a:spcBef>
                <a:spcPts val="0"/>
              </a:spcBef>
              <a:buNone/>
              <a:defRPr sz="900">
                <a:solidFill>
                  <a:srgbClr val="004888"/>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
        <p:nvSpPr>
          <p:cNvPr id="213" name="Shape 213"/>
          <p:cNvSpPr txBox="1"/>
          <p:nvPr>
            <p:ph idx="3" type="body"/>
          </p:nvPr>
        </p:nvSpPr>
        <p:spPr>
          <a:xfrm>
            <a:off x="457200" y="1704175"/>
            <a:ext cx="3932699" cy="3176099"/>
          </a:xfrm>
          <a:prstGeom prst="rect">
            <a:avLst/>
          </a:prstGeom>
        </p:spPr>
        <p:txBody>
          <a:bodyPr anchorCtr="0" anchor="t" bIns="91425" lIns="91425" rIns="91425" tIns="91425"/>
          <a:lstStyle>
            <a:lvl1pPr lvl="0"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1pPr>
            <a:lvl2pPr lvl="1"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2pPr>
            <a:lvl3pPr lvl="2"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3pPr>
            <a:lvl4pPr lvl="3"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4pPr>
            <a:lvl5pPr lvl="4"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5pPr>
            <a:lvl6pPr lvl="5"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6pPr>
            <a:lvl7pPr lvl="6"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7pPr>
            <a:lvl8pPr lvl="7"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8pPr>
            <a:lvl9pPr lvl="8" rtl="0">
              <a:lnSpc>
                <a:spcPct val="130000"/>
              </a:lnSpc>
              <a:spcBef>
                <a:spcPts val="0"/>
              </a:spcBef>
              <a:spcAft>
                <a:spcPts val="900"/>
              </a:spcAft>
              <a:buClr>
                <a:srgbClr val="004888"/>
              </a:buClr>
              <a:buSzPct val="100000"/>
              <a:buFont typeface="Open Sans"/>
              <a:buChar char="■"/>
              <a:defRPr sz="1200">
                <a:latin typeface="Open Sans"/>
                <a:ea typeface="Open Sans"/>
                <a:cs typeface="Open Sans"/>
                <a:sym typeface="Open Sans"/>
              </a:defRPr>
            </a:lvl9pPr>
          </a:lstStyle>
          <a:p/>
        </p:txBody>
      </p:sp>
      <p:sp>
        <p:nvSpPr>
          <p:cNvPr id="214" name="Shape 214"/>
          <p:cNvSpPr txBox="1"/>
          <p:nvPr>
            <p:ph type="title"/>
          </p:nvPr>
        </p:nvSpPr>
        <p:spPr>
          <a:xfrm>
            <a:off x="457200" y="697575"/>
            <a:ext cx="8229600" cy="857400"/>
          </a:xfrm>
          <a:prstGeom prst="rect">
            <a:avLst/>
          </a:prstGeom>
        </p:spPr>
        <p:txBody>
          <a:bodyPr anchorCtr="0" anchor="t" bIns="91425" lIns="91425" rIns="91425" tIns="91425"/>
          <a:lstStyle>
            <a:lvl1pPr lvl="0" rtl="0">
              <a:spcBef>
                <a:spcPts val="0"/>
              </a:spcBef>
              <a:buClr>
                <a:srgbClr val="004888"/>
              </a:buClr>
              <a:buSzPct val="100000"/>
              <a:buFont typeface="Open Sans"/>
              <a:defRPr sz="2800">
                <a:solidFill>
                  <a:srgbClr val="004888"/>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Back cover_Heritage">
    <p:bg>
      <p:bgPr>
        <a:solidFill>
          <a:srgbClr val="FCBB69"/>
        </a:solidFill>
      </p:bgPr>
    </p:bg>
    <p:spTree>
      <p:nvGrpSpPr>
        <p:cNvPr id="215" name="Shape 215"/>
        <p:cNvGrpSpPr/>
        <p:nvPr/>
      </p:nvGrpSpPr>
      <p:grpSpPr>
        <a:xfrm>
          <a:off x="0" y="0"/>
          <a:ext cx="0" cy="0"/>
          <a:chOff x="0" y="0"/>
          <a:chExt cx="0" cy="0"/>
        </a:xfrm>
      </p:grpSpPr>
      <p:sp>
        <p:nvSpPr>
          <p:cNvPr id="216" name="Shape 216"/>
          <p:cNvSpPr txBox="1"/>
          <p:nvPr>
            <p:ph idx="1" type="subTitle"/>
          </p:nvPr>
        </p:nvSpPr>
        <p:spPr>
          <a:xfrm>
            <a:off x="1640925" y="3728375"/>
            <a:ext cx="6996600" cy="1022999"/>
          </a:xfrm>
          <a:prstGeom prst="rect">
            <a:avLst/>
          </a:prstGeom>
        </p:spPr>
        <p:txBody>
          <a:bodyPr anchorCtr="0" anchor="b" bIns="91425" lIns="91425" rIns="91425" tIns="91425"/>
          <a:lstStyle>
            <a:lvl1pPr lvl="0" rtl="0">
              <a:spcBef>
                <a:spcPts val="0"/>
              </a:spcBef>
              <a:buClr>
                <a:srgbClr val="004888"/>
              </a:buClr>
              <a:buSzPct val="100000"/>
              <a:buFont typeface="Open Sans"/>
              <a:buNone/>
              <a:defRPr sz="2000">
                <a:solidFill>
                  <a:srgbClr val="00488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pic>
        <p:nvPicPr>
          <p:cNvPr descr="citizensadvice_english_RGB_colour_TransNew.png" id="217" name="Shape 217"/>
          <p:cNvPicPr preferRelativeResize="0"/>
          <p:nvPr/>
        </p:nvPicPr>
        <p:blipFill>
          <a:blip r:embed="rId2">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Back cover_Inventive 1">
    <p:bg>
      <p:bgPr>
        <a:solidFill>
          <a:srgbClr val="FBC0AD"/>
        </a:solidFill>
      </p:bgPr>
    </p:bg>
    <p:spTree>
      <p:nvGrpSpPr>
        <p:cNvPr id="218" name="Shape 218"/>
        <p:cNvGrpSpPr/>
        <p:nvPr/>
      </p:nvGrpSpPr>
      <p:grpSpPr>
        <a:xfrm>
          <a:off x="0" y="0"/>
          <a:ext cx="0" cy="0"/>
          <a:chOff x="0" y="0"/>
          <a:chExt cx="0" cy="0"/>
        </a:xfrm>
      </p:grpSpPr>
      <p:sp>
        <p:nvSpPr>
          <p:cNvPr id="219" name="Shape 219"/>
          <p:cNvSpPr txBox="1"/>
          <p:nvPr>
            <p:ph idx="1" type="subTitle"/>
          </p:nvPr>
        </p:nvSpPr>
        <p:spPr>
          <a:xfrm>
            <a:off x="1640925" y="3728375"/>
            <a:ext cx="6996600" cy="1022999"/>
          </a:xfrm>
          <a:prstGeom prst="rect">
            <a:avLst/>
          </a:prstGeom>
        </p:spPr>
        <p:txBody>
          <a:bodyPr anchorCtr="0" anchor="b" bIns="91425" lIns="91425" rIns="91425" tIns="91425"/>
          <a:lstStyle>
            <a:lvl1pPr lvl="0" rtl="0">
              <a:spcBef>
                <a:spcPts val="0"/>
              </a:spcBef>
              <a:buClr>
                <a:srgbClr val="006278"/>
              </a:buClr>
              <a:buSzPct val="100000"/>
              <a:buFont typeface="Open Sans"/>
              <a:buNone/>
              <a:defRPr sz="2000">
                <a:solidFill>
                  <a:srgbClr val="006278"/>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pic>
        <p:nvPicPr>
          <p:cNvPr descr="citizensadvice_english_RGB_colour_TransNew.png" id="220" name="Shape 220"/>
          <p:cNvPicPr preferRelativeResize="0"/>
          <p:nvPr/>
        </p:nvPicPr>
        <p:blipFill>
          <a:blip r:embed="rId2">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Back cover_Responsible 1">
    <p:bg>
      <p:bgPr>
        <a:solidFill>
          <a:srgbClr val="90CE9C"/>
        </a:solidFill>
      </p:bgPr>
    </p:bg>
    <p:spTree>
      <p:nvGrpSpPr>
        <p:cNvPr id="221" name="Shape 221"/>
        <p:cNvGrpSpPr/>
        <p:nvPr/>
      </p:nvGrpSpPr>
      <p:grpSpPr>
        <a:xfrm>
          <a:off x="0" y="0"/>
          <a:ext cx="0" cy="0"/>
          <a:chOff x="0" y="0"/>
          <a:chExt cx="0" cy="0"/>
        </a:xfrm>
      </p:grpSpPr>
      <p:sp>
        <p:nvSpPr>
          <p:cNvPr id="222" name="Shape 222"/>
          <p:cNvSpPr txBox="1"/>
          <p:nvPr>
            <p:ph idx="1" type="subTitle"/>
          </p:nvPr>
        </p:nvSpPr>
        <p:spPr>
          <a:xfrm>
            <a:off x="1640925" y="3728375"/>
            <a:ext cx="6996600" cy="1022999"/>
          </a:xfrm>
          <a:prstGeom prst="rect">
            <a:avLst/>
          </a:prstGeom>
        </p:spPr>
        <p:txBody>
          <a:bodyPr anchorCtr="0" anchor="b" bIns="91425" lIns="91425" rIns="91425" tIns="91425"/>
          <a:lstStyle>
            <a:lvl1pPr lvl="0" rtl="0">
              <a:spcBef>
                <a:spcPts val="0"/>
              </a:spcBef>
              <a:buClr>
                <a:srgbClr val="57486B"/>
              </a:buClr>
              <a:buSzPct val="100000"/>
              <a:buFont typeface="Open Sans"/>
              <a:buNone/>
              <a:defRPr sz="2000">
                <a:solidFill>
                  <a:srgbClr val="57486B"/>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pic>
        <p:nvPicPr>
          <p:cNvPr descr="citizensadvice_english_RGB_colour_TransNew.png" id="223" name="Shape 223"/>
          <p:cNvPicPr preferRelativeResize="0"/>
          <p:nvPr/>
        </p:nvPicPr>
        <p:blipFill>
          <a:blip r:embed="rId2">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itizens Advice  - Back cover_Generous 1">
    <p:bg>
      <p:bgPr>
        <a:solidFill>
          <a:srgbClr val="B5AFD7"/>
        </a:solidFill>
      </p:bgPr>
    </p:bg>
    <p:spTree>
      <p:nvGrpSpPr>
        <p:cNvPr id="224" name="Shape 224"/>
        <p:cNvGrpSpPr/>
        <p:nvPr/>
      </p:nvGrpSpPr>
      <p:grpSpPr>
        <a:xfrm>
          <a:off x="0" y="0"/>
          <a:ext cx="0" cy="0"/>
          <a:chOff x="0" y="0"/>
          <a:chExt cx="0" cy="0"/>
        </a:xfrm>
      </p:grpSpPr>
      <p:sp>
        <p:nvSpPr>
          <p:cNvPr id="225" name="Shape 225"/>
          <p:cNvSpPr txBox="1"/>
          <p:nvPr>
            <p:ph idx="1" type="subTitle"/>
          </p:nvPr>
        </p:nvSpPr>
        <p:spPr>
          <a:xfrm>
            <a:off x="1640925" y="3728375"/>
            <a:ext cx="6996600" cy="1022999"/>
          </a:xfrm>
          <a:prstGeom prst="rect">
            <a:avLst/>
          </a:prstGeom>
        </p:spPr>
        <p:txBody>
          <a:bodyPr anchorCtr="0" anchor="b" bIns="91425" lIns="91425" rIns="91425" tIns="91425"/>
          <a:lstStyle>
            <a:lvl1pPr lvl="0" rtl="0">
              <a:spcBef>
                <a:spcPts val="0"/>
              </a:spcBef>
              <a:buClr>
                <a:srgbClr val="00553F"/>
              </a:buClr>
              <a:buSzPct val="100000"/>
              <a:buFont typeface="Open Sans"/>
              <a:buNone/>
              <a:defRPr sz="2000">
                <a:solidFill>
                  <a:srgbClr val="00553F"/>
                </a:solidFill>
                <a:latin typeface="Open Sans"/>
                <a:ea typeface="Open Sans"/>
                <a:cs typeface="Open Sans"/>
                <a:sym typeface="Open Sans"/>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pic>
        <p:nvPicPr>
          <p:cNvPr descr="citizensadvice_english_RGB_colour_TransNew.png" id="226" name="Shape 226"/>
          <p:cNvPicPr preferRelativeResize="0"/>
          <p:nvPr/>
        </p:nvPicPr>
        <p:blipFill>
          <a:blip r:embed="rId2">
            <a:alphaModFix/>
          </a:blip>
          <a:stretch>
            <a:fillRect/>
          </a:stretch>
        </p:blipFill>
        <p:spPr>
          <a:xfrm>
            <a:off x="270200" y="3860091"/>
            <a:ext cx="960920" cy="102312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1">
    <p:spTree>
      <p:nvGrpSpPr>
        <p:cNvPr id="227" name="Shape 227"/>
        <p:cNvGrpSpPr/>
        <p:nvPr/>
      </p:nvGrpSpPr>
      <p:grpSpPr>
        <a:xfrm>
          <a:off x="0" y="0"/>
          <a:ext cx="0" cy="0"/>
          <a:chOff x="0" y="0"/>
          <a:chExt cx="0" cy="0"/>
        </a:xfrm>
      </p:grpSpPr>
      <p:sp>
        <p:nvSpPr>
          <p:cNvPr id="228" name="Shape 228"/>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9" name="Shape 229"/>
          <p:cNvSpPr txBox="1"/>
          <p:nvPr>
            <p:ph idx="1" type="body"/>
          </p:nvPr>
        </p:nvSpPr>
        <p:spPr>
          <a:xfrm>
            <a:off x="457200" y="1200150"/>
            <a:ext cx="82296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0" name="Shape 230"/>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1" name="Shape 231"/>
        <p:cNvGrpSpPr/>
        <p:nvPr/>
      </p:nvGrpSpPr>
      <p:grpSpPr>
        <a:xfrm>
          <a:off x="0" y="0"/>
          <a:ext cx="0" cy="0"/>
          <a:chOff x="0" y="0"/>
          <a:chExt cx="0" cy="0"/>
        </a:xfrm>
      </p:grpSpPr>
      <p:sp>
        <p:nvSpPr>
          <p:cNvPr id="232" name="Shape 232"/>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3" name="Shape 233"/>
          <p:cNvSpPr txBox="1"/>
          <p:nvPr>
            <p:ph idx="1" type="body"/>
          </p:nvPr>
        </p:nvSpPr>
        <p:spPr>
          <a:xfrm>
            <a:off x="457200" y="1200150"/>
            <a:ext cx="3994525"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4" name="Shape 234"/>
          <p:cNvSpPr txBox="1"/>
          <p:nvPr>
            <p:ph idx="2" type="body"/>
          </p:nvPr>
        </p:nvSpPr>
        <p:spPr>
          <a:xfrm>
            <a:off x="4692273" y="1200150"/>
            <a:ext cx="3994525"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5" name="Shape 235"/>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6" name="Shape 236"/>
        <p:cNvGrpSpPr/>
        <p:nvPr/>
      </p:nvGrpSpPr>
      <p:grpSpPr>
        <a:xfrm>
          <a:off x="0" y="0"/>
          <a:ext cx="0" cy="0"/>
          <a:chOff x="0" y="0"/>
          <a:chExt cx="0" cy="0"/>
        </a:xfrm>
      </p:grpSpPr>
      <p:sp>
        <p:nvSpPr>
          <p:cNvPr id="237" name="Shape 237"/>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8" name="Shape 238"/>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39" name="Shape 239"/>
        <p:cNvGrpSpPr/>
        <p:nvPr/>
      </p:nvGrpSpPr>
      <p:grpSpPr>
        <a:xfrm>
          <a:off x="0" y="0"/>
          <a:ext cx="0" cy="0"/>
          <a:chOff x="0" y="0"/>
          <a:chExt cx="0" cy="0"/>
        </a:xfrm>
      </p:grpSpPr>
      <p:sp>
        <p:nvSpPr>
          <p:cNvPr id="240" name="Shape 240"/>
          <p:cNvSpPr txBox="1"/>
          <p:nvPr>
            <p:ph idx="1" type="body"/>
          </p:nvPr>
        </p:nvSpPr>
        <p:spPr>
          <a:xfrm>
            <a:off x="457200" y="4406309"/>
            <a:ext cx="8229600" cy="519520"/>
          </a:xfrm>
          <a:prstGeom prst="rect">
            <a:avLst/>
          </a:prstGeom>
        </p:spPr>
        <p:txBody>
          <a:bodyPr anchorCtr="0" anchor="t" bIns="91425" lIns="91425" rIns="91425" tIns="91425"/>
          <a:lstStyle>
            <a:lvl1pPr lvl="0" algn="ctr">
              <a:spcBef>
                <a:spcPts val="360"/>
              </a:spcBef>
              <a:buSzPct val="100000"/>
              <a:buNone/>
              <a:defRPr sz="1800"/>
            </a:lvl1pPr>
          </a:lstStyle>
          <a:p/>
        </p:txBody>
      </p:sp>
      <p:sp>
        <p:nvSpPr>
          <p:cNvPr id="241" name="Shape 241"/>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2" name="Shape 242"/>
        <p:cNvGrpSpPr/>
        <p:nvPr/>
      </p:nvGrpSpPr>
      <p:grpSpPr>
        <a:xfrm>
          <a:off x="0" y="0"/>
          <a:ext cx="0" cy="0"/>
          <a:chOff x="0" y="0"/>
          <a:chExt cx="0" cy="0"/>
        </a:xfrm>
      </p:grpSpPr>
      <p:sp>
        <p:nvSpPr>
          <p:cNvPr id="243" name="Shape 243"/>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3.xml"/><Relationship Id="rId11" Type="http://schemas.openxmlformats.org/officeDocument/2006/relationships/slideLayout" Target="../slideLayouts/slideLayout44.xml"/><Relationship Id="rId22" Type="http://schemas.openxmlformats.org/officeDocument/2006/relationships/slideLayout" Target="../slideLayouts/slideLayout55.xml"/><Relationship Id="rId10" Type="http://schemas.openxmlformats.org/officeDocument/2006/relationships/slideLayout" Target="../slideLayouts/slideLayout43.xml"/><Relationship Id="rId21" Type="http://schemas.openxmlformats.org/officeDocument/2006/relationships/slideLayout" Target="../slideLayouts/slideLayout54.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23"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19" Type="http://schemas.openxmlformats.org/officeDocument/2006/relationships/slideLayout" Target="../slideLayouts/slideLayout52.xml"/><Relationship Id="rId6" Type="http://schemas.openxmlformats.org/officeDocument/2006/relationships/slideLayout" Target="../slideLayouts/slideLayout39.xml"/><Relationship Id="rId18" Type="http://schemas.openxmlformats.org/officeDocument/2006/relationships/slideLayout" Target="../slideLayouts/slideLayout51.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spcBef>
                <a:spcPts val="0"/>
              </a:spcBef>
              <a:buClr>
                <a:schemeClr val="dk1"/>
              </a:buClr>
              <a:buSzPct val="100000"/>
              <a:buNone/>
              <a:defRPr b="1" sz="3600">
                <a:solidFill>
                  <a:schemeClr val="dk1"/>
                </a:solidFill>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
        <p:nvSpPr>
          <p:cNvPr id="52" name="Shape 52"/>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rtl="0">
              <a:spcBef>
                <a:spcPts val="600"/>
              </a:spcBef>
              <a:buClr>
                <a:schemeClr val="dk1"/>
              </a:buClr>
              <a:buSzPct val="100000"/>
              <a:defRPr sz="3000">
                <a:solidFill>
                  <a:schemeClr val="dk1"/>
                </a:solidFill>
              </a:defRPr>
            </a:lvl1pPr>
            <a:lvl2pPr lvl="1" rtl="0">
              <a:spcBef>
                <a:spcPts val="480"/>
              </a:spcBef>
              <a:buClr>
                <a:schemeClr val="dk1"/>
              </a:buClr>
              <a:buSzPct val="100000"/>
              <a:defRPr sz="2400">
                <a:solidFill>
                  <a:schemeClr val="dk1"/>
                </a:solidFill>
              </a:defRPr>
            </a:lvl2pPr>
            <a:lvl3pPr lvl="2" rtl="0">
              <a:spcBef>
                <a:spcPts val="480"/>
              </a:spcBef>
              <a:buClr>
                <a:schemeClr val="dk1"/>
              </a:buClr>
              <a:buSzPct val="100000"/>
              <a:defRPr sz="2400">
                <a:solidFill>
                  <a:schemeClr val="dk1"/>
                </a:solidFill>
              </a:defRPr>
            </a:lvl3pPr>
            <a:lvl4pPr lvl="3" rtl="0">
              <a:spcBef>
                <a:spcPts val="360"/>
              </a:spcBef>
              <a:buClr>
                <a:schemeClr val="dk1"/>
              </a:buClr>
              <a:buSzPct val="100000"/>
              <a:defRPr sz="1800">
                <a:solidFill>
                  <a:schemeClr val="dk1"/>
                </a:solidFill>
              </a:defRPr>
            </a:lvl4pPr>
            <a:lvl5pPr lvl="4" rtl="0">
              <a:spcBef>
                <a:spcPts val="360"/>
              </a:spcBef>
              <a:buClr>
                <a:schemeClr val="dk1"/>
              </a:buClr>
              <a:buSzPct val="100000"/>
              <a:defRPr sz="1800">
                <a:solidFill>
                  <a:schemeClr val="dk1"/>
                </a:solidFill>
              </a:defRPr>
            </a:lvl5pPr>
            <a:lvl6pPr lvl="5" rtl="0">
              <a:spcBef>
                <a:spcPts val="360"/>
              </a:spcBef>
              <a:buClr>
                <a:schemeClr val="dk1"/>
              </a:buClr>
              <a:buSzPct val="100000"/>
              <a:defRPr sz="1800">
                <a:solidFill>
                  <a:schemeClr val="dk1"/>
                </a:solidFill>
              </a:defRPr>
            </a:lvl6pPr>
            <a:lvl7pPr lvl="6" rtl="0">
              <a:spcBef>
                <a:spcPts val="360"/>
              </a:spcBef>
              <a:buClr>
                <a:schemeClr val="dk1"/>
              </a:buClr>
              <a:buSzPct val="100000"/>
              <a:defRPr sz="1800">
                <a:solidFill>
                  <a:schemeClr val="dk1"/>
                </a:solidFill>
              </a:defRPr>
            </a:lvl7pPr>
            <a:lvl8pPr lvl="7" rtl="0">
              <a:spcBef>
                <a:spcPts val="360"/>
              </a:spcBef>
              <a:buClr>
                <a:schemeClr val="dk1"/>
              </a:buClr>
              <a:buSzPct val="100000"/>
              <a:defRPr sz="1800">
                <a:solidFill>
                  <a:schemeClr val="dk1"/>
                </a:solidFill>
              </a:defRPr>
            </a:lvl8pPr>
            <a:lvl9pPr lvl="8" rtl="0">
              <a:spcBef>
                <a:spcPts val="360"/>
              </a:spcBef>
              <a:buClr>
                <a:schemeClr val="dk1"/>
              </a:buClr>
              <a:buSzPct val="100000"/>
              <a:defRPr sz="1800">
                <a:solidFill>
                  <a:schemeClr val="dk1"/>
                </a:solidFill>
              </a:defRPr>
            </a:lvl9pPr>
          </a:lstStyle>
          <a:p/>
        </p:txBody>
      </p:sp>
      <p:sp>
        <p:nvSpPr>
          <p:cNvPr id="53" name="Shape 53"/>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GB"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7" name="Shape 147"/>
        <p:cNvGrpSpPr/>
        <p:nvPr/>
      </p:nvGrpSpPr>
      <p:grpSpPr>
        <a:xfrm>
          <a:off x="0" y="0"/>
          <a:ext cx="0" cy="0"/>
          <a:chOff x="0" y="0"/>
          <a:chExt cx="0" cy="0"/>
        </a:xfrm>
      </p:grpSpPr>
      <p:sp>
        <p:nvSpPr>
          <p:cNvPr id="148" name="Shape 148"/>
          <p:cNvSpPr txBox="1"/>
          <p:nvPr>
            <p:ph type="title"/>
          </p:nvPr>
        </p:nvSpPr>
        <p:spPr>
          <a:xfrm>
            <a:off x="457200" y="205978"/>
            <a:ext cx="8229600" cy="85725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149" name="Shape 149"/>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p:txBody>
      </p:sp>
      <p:sp>
        <p:nvSpPr>
          <p:cNvPr id="150" name="Shape 150"/>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5.xml"/><Relationship Id="rId3" Type="http://schemas.openxmlformats.org/officeDocument/2006/relationships/hyperlink" Target="https://www.citizensadvice.org.uk/about-us/policy/policy-research-topics/energy-policy-research-and-consultation-responses/energy-policy-research/good-practice-guide/"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hyperlink" Target="https://www.citizensadvice.org.uk/Global/CitizensAdvice/Energy/DisruptedDecade.pdf" TargetMode="External"/><Relationship Id="rId4" Type="http://schemas.openxmlformats.org/officeDocument/2006/relationships/hyperlink" Target="https://medium.com/citizens-advice/the-disrupted-decade-change-is-coming-for-britains-energy-consumers-but-will-it-make-life-66b76c53fdaf#.g3p1s4nwp" TargetMode="External"/><Relationship Id="rId5" Type="http://schemas.openxmlformats.org/officeDocument/2006/relationships/hyperlink" Target="https://medium.com/@SMoore1984/profits-in-the-pipeline-6d6f8e9c7693#.xetrn5mb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hyperlink" Target="https://www.citizensadvice.org.uk/about-us/policy/policy-research-topics/energy-policy-research-and-consultation-responses/energy-policy-research/complaints-signposting-report/"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hyperlink" Target="https://www.ofgem.gov.uk/system/files/docs/2016/08/frr_working_paper_on_broad_principles_-_final.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ctrTitle"/>
          </p:nvPr>
        </p:nvSpPr>
        <p:spPr>
          <a:xfrm>
            <a:off x="443675" y="216475"/>
            <a:ext cx="5661599" cy="2807999"/>
          </a:xfrm>
          <a:prstGeom prst="rect">
            <a:avLst/>
          </a:prstGeom>
        </p:spPr>
        <p:txBody>
          <a:bodyPr anchorCtr="0" anchor="t" bIns="91425" lIns="91425" rIns="91425" tIns="91425">
            <a:noAutofit/>
          </a:bodyPr>
          <a:lstStyle/>
          <a:p>
            <a:pPr lvl="0" rtl="0">
              <a:spcBef>
                <a:spcPts val="0"/>
              </a:spcBef>
              <a:buClr>
                <a:schemeClr val="dk1"/>
              </a:buClr>
              <a:buSzPct val="30555"/>
              <a:buFont typeface="Arial"/>
              <a:buNone/>
            </a:pPr>
            <a:r>
              <a:t/>
            </a:r>
            <a:endParaRPr sz="3600"/>
          </a:p>
          <a:p>
            <a:pPr lvl="0" rtl="0">
              <a:spcBef>
                <a:spcPts val="0"/>
              </a:spcBef>
              <a:buClr>
                <a:schemeClr val="dk1"/>
              </a:buClr>
              <a:buSzPct val="30555"/>
              <a:buFont typeface="Arial"/>
              <a:buNone/>
            </a:pPr>
            <a:r>
              <a:rPr lang="en-GB" sz="3600"/>
              <a:t>Energy team update</a:t>
            </a:r>
          </a:p>
          <a:p>
            <a:pPr lvl="0" rtl="0">
              <a:spcBef>
                <a:spcPts val="0"/>
              </a:spcBef>
              <a:buNone/>
            </a:pPr>
            <a:r>
              <a:t/>
            </a:r>
            <a:endParaRPr sz="3600"/>
          </a:p>
        </p:txBody>
      </p:sp>
      <p:sp>
        <p:nvSpPr>
          <p:cNvPr id="249" name="Shape 249"/>
          <p:cNvSpPr txBox="1"/>
          <p:nvPr>
            <p:ph idx="1" type="subTitle"/>
          </p:nvPr>
        </p:nvSpPr>
        <p:spPr>
          <a:xfrm>
            <a:off x="3277825" y="3596000"/>
            <a:ext cx="5428199" cy="1155599"/>
          </a:xfrm>
          <a:prstGeom prst="rect">
            <a:avLst/>
          </a:prstGeom>
        </p:spPr>
        <p:txBody>
          <a:bodyPr anchorCtr="0" anchor="b" bIns="91425" lIns="91425" rIns="91425" tIns="91425">
            <a:noAutofit/>
          </a:bodyPr>
          <a:lstStyle/>
          <a:p>
            <a:pPr lvl="0" rtl="0" algn="r">
              <a:spcBef>
                <a:spcPts val="600"/>
              </a:spcBef>
              <a:buNone/>
            </a:pPr>
            <a:r>
              <a:rPr lang="en-GB" sz="2200"/>
              <a:t>Supplier liaison meeting</a:t>
            </a:r>
          </a:p>
          <a:p>
            <a:pPr lvl="0" rtl="0" algn="r">
              <a:spcBef>
                <a:spcPts val="600"/>
              </a:spcBef>
              <a:buNone/>
            </a:pPr>
            <a:r>
              <a:rPr lang="en-GB" sz="2200"/>
              <a:t>January 2016</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457200" y="468975"/>
            <a:ext cx="8229600" cy="857400"/>
          </a:xfrm>
          <a:prstGeom prst="rect">
            <a:avLst/>
          </a:prstGeom>
        </p:spPr>
        <p:txBody>
          <a:bodyPr anchorCtr="0" anchor="t" bIns="91425" lIns="91425" rIns="91425" tIns="91425">
            <a:noAutofit/>
          </a:bodyPr>
          <a:lstStyle/>
          <a:p>
            <a:pPr lvl="0" rtl="0">
              <a:spcBef>
                <a:spcPts val="0"/>
              </a:spcBef>
              <a:buNone/>
            </a:pPr>
            <a:r>
              <a:rPr lang="en-GB" sz="2400"/>
              <a:t>Case study</a:t>
            </a:r>
          </a:p>
        </p:txBody>
      </p:sp>
      <p:sp>
        <p:nvSpPr>
          <p:cNvPr id="310" name="Shape 310"/>
          <p:cNvSpPr txBox="1"/>
          <p:nvPr>
            <p:ph idx="2" type="body"/>
          </p:nvPr>
        </p:nvSpPr>
        <p:spPr>
          <a:xfrm>
            <a:off x="457200" y="1704175"/>
            <a:ext cx="6334199" cy="3176099"/>
          </a:xfrm>
          <a:prstGeom prst="rect">
            <a:avLst/>
          </a:prstGeom>
        </p:spPr>
        <p:txBody>
          <a:bodyPr anchorCtr="0" anchor="t" bIns="91425" lIns="91425" rIns="91425" tIns="91425">
            <a:noAutofit/>
          </a:bodyPr>
          <a:lstStyle/>
          <a:p>
            <a:pPr lvl="0" rtl="0">
              <a:spcBef>
                <a:spcPts val="0"/>
              </a:spcBef>
              <a:buNone/>
            </a:pPr>
            <a:r>
              <a:rPr lang="en-GB">
                <a:solidFill>
                  <a:srgbClr val="000000"/>
                </a:solidFill>
                <a:highlight>
                  <a:srgbClr val="FFFFFF"/>
                </a:highlight>
              </a:rPr>
              <a:t>The client was a single mother with 3 year-old twins. She had suffered from anxiety and depression on and off for several years, which caused problems with managing her finances. She had built up debts over the last 4-5 years due to a number of personal events that had taken priority: her grandfather passed away, her brother was sent to prison and she was no longer speaking to her mother. She was also caring for her grandmother full-time. The children’s father sometimes helped out with essential costs but had not contributed for the past 3-4 months due to claiming benefits and not having enough money.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457200" y="468975"/>
            <a:ext cx="8229600" cy="857400"/>
          </a:xfrm>
          <a:prstGeom prst="rect">
            <a:avLst/>
          </a:prstGeom>
        </p:spPr>
        <p:txBody>
          <a:bodyPr anchorCtr="0" anchor="t" bIns="91425" lIns="91425" rIns="91425" tIns="91425">
            <a:noAutofit/>
          </a:bodyPr>
          <a:lstStyle/>
          <a:p>
            <a:pPr lvl="0" rtl="0">
              <a:spcBef>
                <a:spcPts val="0"/>
              </a:spcBef>
              <a:buNone/>
            </a:pPr>
            <a:r>
              <a:rPr lang="en-GB" sz="2400"/>
              <a:t>Case study (continued)</a:t>
            </a:r>
          </a:p>
        </p:txBody>
      </p:sp>
      <p:sp>
        <p:nvSpPr>
          <p:cNvPr id="316" name="Shape 316"/>
          <p:cNvSpPr txBox="1"/>
          <p:nvPr>
            <p:ph idx="2" type="body"/>
          </p:nvPr>
        </p:nvSpPr>
        <p:spPr>
          <a:xfrm>
            <a:off x="457200" y="1704175"/>
            <a:ext cx="7782300" cy="3176100"/>
          </a:xfrm>
          <a:prstGeom prst="rect">
            <a:avLst/>
          </a:prstGeom>
        </p:spPr>
        <p:txBody>
          <a:bodyPr anchorCtr="0" anchor="t" bIns="91425" lIns="91425" rIns="91425" tIns="91425">
            <a:noAutofit/>
          </a:bodyPr>
          <a:lstStyle/>
          <a:p>
            <a:pPr lvl="0" rtl="0">
              <a:spcBef>
                <a:spcPts val="0"/>
              </a:spcBef>
              <a:buNone/>
            </a:pPr>
            <a:r>
              <a:rPr lang="en-GB">
                <a:solidFill>
                  <a:srgbClr val="000000"/>
                </a:solidFill>
                <a:highlight>
                  <a:srgbClr val="FFFFFF"/>
                </a:highlight>
              </a:rPr>
              <a:t>The advisor completed a financial statement and confirmed that the client had more money going out than coming in. She had several priority debts including for electricity, council tax and a magistrates court fine, as well as non-priority debts. She was advised on possible options to increase her income, such as applying for carer’s allowance, asking her energy supplier to put her on a cheaper tariff, applying for the Warm Home Discount and having a water meter fitted. She was also advised on possible solutions for her debts, including a debt relief order. She was signposted for further advice on child maintenance. The advisor also provided basic energy efficiency tips, sent a fact sheet and offered further in-depth advice.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idx="2" type="body"/>
          </p:nvPr>
        </p:nvSpPr>
        <p:spPr>
          <a:xfrm>
            <a:off x="457200" y="1704175"/>
            <a:ext cx="4057200" cy="3176100"/>
          </a:xfrm>
          <a:prstGeom prst="rect">
            <a:avLst/>
          </a:prstGeom>
        </p:spPr>
        <p:txBody>
          <a:bodyPr anchorCtr="0" anchor="t" bIns="91425" lIns="91425" rIns="91425" tIns="91425">
            <a:noAutofit/>
          </a:bodyPr>
          <a:lstStyle/>
          <a:p>
            <a:pPr indent="-228600" lvl="0" marL="457200" rtl="0">
              <a:spcBef>
                <a:spcPts val="0"/>
              </a:spcBef>
            </a:pPr>
            <a:r>
              <a:rPr lang="en-GB"/>
              <a:t>Engaging vulnerable customers with offers of help</a:t>
            </a:r>
          </a:p>
          <a:p>
            <a:pPr indent="-228600" lvl="0" marL="457200" rtl="0">
              <a:spcBef>
                <a:spcPts val="0"/>
              </a:spcBef>
            </a:pPr>
            <a:r>
              <a:rPr lang="en-GB"/>
              <a:t>Getting staff on board</a:t>
            </a:r>
          </a:p>
          <a:p>
            <a:pPr indent="-228600" lvl="0" marL="457200" rtl="0">
              <a:spcBef>
                <a:spcPts val="0"/>
              </a:spcBef>
            </a:pPr>
            <a:r>
              <a:rPr lang="en-GB"/>
              <a:t>Knowing where to signpost or refer</a:t>
            </a:r>
          </a:p>
        </p:txBody>
      </p:sp>
      <p:sp>
        <p:nvSpPr>
          <p:cNvPr id="322" name="Shape 322"/>
          <p:cNvSpPr txBox="1"/>
          <p:nvPr>
            <p:ph type="title"/>
          </p:nvPr>
        </p:nvSpPr>
        <p:spPr>
          <a:xfrm>
            <a:off x="457200" y="468975"/>
            <a:ext cx="8229600" cy="857400"/>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lang="en-GB" sz="2400"/>
              <a:t>What are the challenges for energy suppliers?</a:t>
            </a:r>
          </a:p>
          <a:p>
            <a:pPr lvl="0">
              <a:spcBef>
                <a:spcPts val="0"/>
              </a:spcBef>
              <a:buNone/>
            </a:pPr>
            <a:r>
              <a:t/>
            </a:r>
            <a:endParaRPr sz="2400"/>
          </a:p>
        </p:txBody>
      </p:sp>
      <p:pic>
        <p:nvPicPr>
          <p:cNvPr descr="lock_heritageblue.png" id="323" name="Shape 323"/>
          <p:cNvPicPr preferRelativeResize="0"/>
          <p:nvPr/>
        </p:nvPicPr>
        <p:blipFill>
          <a:blip r:embed="rId3">
            <a:alphaModFix/>
          </a:blip>
          <a:stretch>
            <a:fillRect/>
          </a:stretch>
        </p:blipFill>
        <p:spPr>
          <a:xfrm>
            <a:off x="5581200" y="1478775"/>
            <a:ext cx="2459313" cy="3512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idx="2" type="body"/>
          </p:nvPr>
        </p:nvSpPr>
        <p:spPr>
          <a:xfrm>
            <a:off x="457200" y="1704175"/>
            <a:ext cx="7392900" cy="3176100"/>
          </a:xfrm>
          <a:prstGeom prst="rect">
            <a:avLst/>
          </a:prstGeom>
        </p:spPr>
        <p:txBody>
          <a:bodyPr anchorCtr="0" anchor="t" bIns="91425" lIns="91425" rIns="91425" tIns="91425">
            <a:noAutofit/>
          </a:bodyPr>
          <a:lstStyle/>
          <a:p>
            <a:pPr indent="-228600" lvl="0" marL="457200" rtl="0">
              <a:spcBef>
                <a:spcPts val="0"/>
              </a:spcBef>
              <a:buAutoNum type="arabicPeriod"/>
            </a:pPr>
            <a:r>
              <a:rPr lang="en-GB"/>
              <a:t>Agree a company policy for signposting and referring vulnerable consumers to third parties</a:t>
            </a:r>
          </a:p>
          <a:p>
            <a:pPr indent="-228600" lvl="0" marL="457200" rtl="0">
              <a:spcBef>
                <a:spcPts val="0"/>
              </a:spcBef>
              <a:buAutoNum type="arabicPeriod"/>
            </a:pPr>
            <a:r>
              <a:rPr lang="en-GB"/>
              <a:t>Set up clear signposting and referral options to a range of organisations</a:t>
            </a:r>
          </a:p>
          <a:p>
            <a:pPr indent="-228600" lvl="0" marL="457200" rtl="0">
              <a:spcBef>
                <a:spcPts val="0"/>
              </a:spcBef>
              <a:buAutoNum type="arabicPeriod"/>
            </a:pPr>
            <a:r>
              <a:rPr lang="en-GB"/>
              <a:t>Be consistent in offering additional help</a:t>
            </a:r>
          </a:p>
          <a:p>
            <a:pPr indent="-228600" lvl="0" marL="457200" rtl="0">
              <a:spcBef>
                <a:spcPts val="0"/>
              </a:spcBef>
              <a:buAutoNum type="arabicPeriod"/>
            </a:pPr>
            <a:r>
              <a:rPr lang="en-GB"/>
              <a:t>Allow consumers to access services on their own terms and provide support when needed</a:t>
            </a:r>
          </a:p>
          <a:p>
            <a:pPr indent="-228600" lvl="0" marL="457200" rtl="0">
              <a:spcBef>
                <a:spcPts val="0"/>
              </a:spcBef>
              <a:buAutoNum type="arabicPeriod"/>
            </a:pPr>
            <a:r>
              <a:rPr lang="en-GB"/>
              <a:t>Empower customer facing staff to make good referrals</a:t>
            </a:r>
          </a:p>
          <a:p>
            <a:pPr indent="-228600" lvl="0" marL="457200" rtl="0">
              <a:spcBef>
                <a:spcPts val="0"/>
              </a:spcBef>
              <a:buAutoNum type="arabicPeriod"/>
            </a:pPr>
            <a:r>
              <a:rPr lang="en-GB"/>
              <a:t>Build relationships with referral partners and learn from each other</a:t>
            </a:r>
            <a:br>
              <a:rPr lang="en-GB"/>
            </a:br>
          </a:p>
        </p:txBody>
      </p:sp>
      <p:sp>
        <p:nvSpPr>
          <p:cNvPr id="329" name="Shape 329"/>
          <p:cNvSpPr txBox="1"/>
          <p:nvPr>
            <p:ph type="title"/>
          </p:nvPr>
        </p:nvSpPr>
        <p:spPr>
          <a:xfrm>
            <a:off x="457200" y="468975"/>
            <a:ext cx="8229600" cy="857400"/>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lang="en-GB" sz="2400"/>
              <a:t>Our recommendations</a:t>
            </a:r>
          </a:p>
          <a:p>
            <a:pPr lvl="0" rtl="0">
              <a:spcBef>
                <a:spcPts val="0"/>
              </a:spcBef>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1000"/>
                                        <p:tgtEl>
                                          <p:spTgt spid="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animEffect filter="fade" transition="in">
                                      <p:cBhvr>
                                        <p:cTn dur="1000"/>
                                        <p:tgtEl>
                                          <p:spTgt spid="3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animEffect filter="fade" transition="in">
                                      <p:cBhvr>
                                        <p:cTn dur="1000"/>
                                        <p:tgtEl>
                                          <p:spTgt spid="3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3" st="3"/>
                                            </p:txEl>
                                          </p:spTgt>
                                        </p:tgtEl>
                                        <p:attrNameLst>
                                          <p:attrName>style.visibility</p:attrName>
                                        </p:attrNameLst>
                                      </p:cBhvr>
                                      <p:to>
                                        <p:strVal val="visible"/>
                                      </p:to>
                                    </p:set>
                                    <p:animEffect filter="fade" transition="in">
                                      <p:cBhvr>
                                        <p:cTn dur="1000"/>
                                        <p:tgtEl>
                                          <p:spTgt spid="3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4" st="4"/>
                                            </p:txEl>
                                          </p:spTgt>
                                        </p:tgtEl>
                                        <p:attrNameLst>
                                          <p:attrName>style.visibility</p:attrName>
                                        </p:attrNameLst>
                                      </p:cBhvr>
                                      <p:to>
                                        <p:strVal val="visible"/>
                                      </p:to>
                                    </p:set>
                                    <p:animEffect filter="fade" transition="in">
                                      <p:cBhvr>
                                        <p:cTn dur="1000"/>
                                        <p:tgtEl>
                                          <p:spTgt spid="3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5" st="5"/>
                                            </p:txEl>
                                          </p:spTgt>
                                        </p:tgtEl>
                                        <p:attrNameLst>
                                          <p:attrName>style.visibility</p:attrName>
                                        </p:attrNameLst>
                                      </p:cBhvr>
                                      <p:to>
                                        <p:strVal val="visible"/>
                                      </p:to>
                                    </p:set>
                                    <p:animEffect filter="fade" transition="in">
                                      <p:cBhvr>
                                        <p:cTn dur="1000"/>
                                        <p:tgtEl>
                                          <p:spTgt spid="32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idx="2" type="body"/>
          </p:nvPr>
        </p:nvSpPr>
        <p:spPr>
          <a:xfrm>
            <a:off x="457200" y="1704175"/>
            <a:ext cx="4137000" cy="3176100"/>
          </a:xfrm>
          <a:prstGeom prst="rect">
            <a:avLst/>
          </a:prstGeom>
        </p:spPr>
        <p:txBody>
          <a:bodyPr anchorCtr="0" anchor="t" bIns="91425" lIns="91425" rIns="91425" tIns="91425">
            <a:noAutofit/>
          </a:bodyPr>
          <a:lstStyle/>
          <a:p>
            <a:pPr indent="-228600" lvl="0" marL="457200" rtl="0">
              <a:spcBef>
                <a:spcPts val="0"/>
              </a:spcBef>
            </a:pPr>
            <a:r>
              <a:rPr lang="en-GB"/>
              <a:t>How to assess ability to pay</a:t>
            </a:r>
          </a:p>
          <a:p>
            <a:pPr indent="-228600" lvl="0" marL="457200" rtl="0">
              <a:spcBef>
                <a:spcPts val="0"/>
              </a:spcBef>
            </a:pPr>
            <a:r>
              <a:rPr lang="en-GB"/>
              <a:t>Safe and reasonably practicable</a:t>
            </a:r>
          </a:p>
          <a:p>
            <a:pPr indent="-228600" lvl="0" marL="457200" rtl="0">
              <a:spcBef>
                <a:spcPts val="0"/>
              </a:spcBef>
            </a:pPr>
            <a:r>
              <a:rPr lang="en-GB"/>
              <a:t>Repeat self-disconnection</a:t>
            </a:r>
            <a:br>
              <a:rPr lang="en-GB"/>
            </a:br>
          </a:p>
        </p:txBody>
      </p:sp>
      <p:sp>
        <p:nvSpPr>
          <p:cNvPr id="335" name="Shape 335"/>
          <p:cNvSpPr txBox="1"/>
          <p:nvPr>
            <p:ph type="title"/>
          </p:nvPr>
        </p:nvSpPr>
        <p:spPr>
          <a:xfrm>
            <a:off x="457200" y="468975"/>
            <a:ext cx="8229600" cy="857400"/>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lang="en-GB" sz="2400"/>
              <a:t>Next steps - more good practice</a:t>
            </a:r>
          </a:p>
          <a:p>
            <a:pPr lvl="0" rtl="0">
              <a:spcBef>
                <a:spcPts val="0"/>
              </a:spcBef>
              <a:buNone/>
            </a:pPr>
            <a:r>
              <a:t/>
            </a:r>
            <a:endParaRPr sz="2400"/>
          </a:p>
        </p:txBody>
      </p:sp>
      <p:pic>
        <p:nvPicPr>
          <p:cNvPr descr="magnifying_glass_heritageblue.png" id="336" name="Shape 336"/>
          <p:cNvPicPr preferRelativeResize="0"/>
          <p:nvPr/>
        </p:nvPicPr>
        <p:blipFill>
          <a:blip r:embed="rId3">
            <a:alphaModFix/>
          </a:blip>
          <a:stretch>
            <a:fillRect/>
          </a:stretch>
        </p:blipFill>
        <p:spPr>
          <a:xfrm>
            <a:off x="4746600" y="1478775"/>
            <a:ext cx="3614694" cy="351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animEffect filter="fade" transition="in">
                                      <p:cBhvr>
                                        <p:cTn dur="1000"/>
                                        <p:tgtEl>
                                          <p:spTgt spid="3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1" st="1"/>
                                            </p:txEl>
                                          </p:spTgt>
                                        </p:tgtEl>
                                        <p:attrNameLst>
                                          <p:attrName>style.visibility</p:attrName>
                                        </p:attrNameLst>
                                      </p:cBhvr>
                                      <p:to>
                                        <p:strVal val="visible"/>
                                      </p:to>
                                    </p:set>
                                    <p:animEffect filter="fade" transition="in">
                                      <p:cBhvr>
                                        <p:cTn dur="1000"/>
                                        <p:tgtEl>
                                          <p:spTgt spid="3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2" st="2"/>
                                            </p:txEl>
                                          </p:spTgt>
                                        </p:tgtEl>
                                        <p:attrNameLst>
                                          <p:attrName>style.visibility</p:attrName>
                                        </p:attrNameLst>
                                      </p:cBhvr>
                                      <p:to>
                                        <p:strVal val="visible"/>
                                      </p:to>
                                    </p:set>
                                    <p:animEffect filter="fade" transition="in">
                                      <p:cBhvr>
                                        <p:cTn dur="1000"/>
                                        <p:tgtEl>
                                          <p:spTgt spid="33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idx="1" type="body"/>
          </p:nvPr>
        </p:nvSpPr>
        <p:spPr>
          <a:xfrm>
            <a:off x="457200" y="1704175"/>
            <a:ext cx="4137900" cy="2631900"/>
          </a:xfrm>
          <a:prstGeom prst="rect">
            <a:avLst/>
          </a:prstGeom>
        </p:spPr>
        <p:txBody>
          <a:bodyPr anchorCtr="0" anchor="t" bIns="91425" lIns="91425" rIns="91425" tIns="91425">
            <a:noAutofit/>
          </a:bodyPr>
          <a:lstStyle/>
          <a:p>
            <a:pPr lvl="0" rtl="0">
              <a:spcBef>
                <a:spcPts val="0"/>
              </a:spcBef>
              <a:buNone/>
            </a:pPr>
            <a:r>
              <a:rPr lang="en-GB" u="sng">
                <a:solidFill>
                  <a:schemeClr val="hlink"/>
                </a:solidFill>
                <a:hlinkClick r:id="rId3"/>
              </a:rPr>
              <a:t>Good practice guide: how energy suppliers can signpost and refer vulnerable consumers to the right source of help</a:t>
            </a:r>
          </a:p>
        </p:txBody>
      </p:sp>
      <p:pic>
        <p:nvPicPr>
          <p:cNvPr descr="sign_post_heritageblue.png" id="342" name="Shape 342"/>
          <p:cNvPicPr preferRelativeResize="0"/>
          <p:nvPr/>
        </p:nvPicPr>
        <p:blipFill>
          <a:blip r:embed="rId4">
            <a:alphaModFix/>
          </a:blip>
          <a:stretch>
            <a:fillRect/>
          </a:stretch>
        </p:blipFill>
        <p:spPr>
          <a:xfrm>
            <a:off x="5782972" y="564123"/>
            <a:ext cx="2423823" cy="4579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idx="1" type="subTitle"/>
          </p:nvPr>
        </p:nvSpPr>
        <p:spPr>
          <a:xfrm>
            <a:off x="1640925" y="3728375"/>
            <a:ext cx="6996600" cy="1022999"/>
          </a:xfrm>
          <a:prstGeom prst="rect">
            <a:avLst/>
          </a:prstGeom>
        </p:spPr>
        <p:txBody>
          <a:bodyPr anchorCtr="0" anchor="b" bIns="91425" lIns="91425" rIns="91425" tIns="91425">
            <a:noAutofit/>
          </a:bodyPr>
          <a:lstStyle/>
          <a:p>
            <a:pPr lvl="0">
              <a:spcBef>
                <a:spcPts val="0"/>
              </a:spcBef>
              <a:buNone/>
            </a:pPr>
            <a:r>
              <a:rPr lang="en-GB"/>
              <a:t>Presented by: </a:t>
            </a:r>
            <a:r>
              <a:rPr b="1" lang="en-GB"/>
              <a:t>Naomi Grayburn</a:t>
            </a:r>
          </a:p>
          <a:p>
            <a:pPr lvl="0" rtl="0">
              <a:spcBef>
                <a:spcPts val="0"/>
              </a:spcBef>
              <a:buNone/>
            </a:pPr>
            <a:r>
              <a:rPr lang="en-GB"/>
              <a:t>Date: </a:t>
            </a:r>
            <a:r>
              <a:rPr b="1" lang="en-GB"/>
              <a:t>18th January 2017</a:t>
            </a:r>
          </a:p>
        </p:txBody>
      </p:sp>
      <p:sp>
        <p:nvSpPr>
          <p:cNvPr id="348" name="Shape 348"/>
          <p:cNvSpPr txBox="1"/>
          <p:nvPr/>
        </p:nvSpPr>
        <p:spPr>
          <a:xfrm>
            <a:off x="831900" y="1582000"/>
            <a:ext cx="4743900" cy="1098600"/>
          </a:xfrm>
          <a:prstGeom prst="rect">
            <a:avLst/>
          </a:prstGeom>
          <a:noFill/>
          <a:ln>
            <a:noFill/>
          </a:ln>
        </p:spPr>
        <p:txBody>
          <a:bodyPr anchorCtr="0" anchor="t" bIns="91425" lIns="91425" rIns="91425" tIns="91425">
            <a:noAutofit/>
          </a:bodyPr>
          <a:lstStyle/>
          <a:p>
            <a:pPr lvl="0" algn="ctr">
              <a:spcBef>
                <a:spcPts val="0"/>
              </a:spcBef>
              <a:buNone/>
            </a:pPr>
            <a:r>
              <a:rPr b="1" lang="en-GB" sz="4800">
                <a:solidFill>
                  <a:srgbClr val="57486B"/>
                </a:solidFill>
                <a:latin typeface="Open Sans"/>
                <a:ea typeface="Open Sans"/>
                <a:cs typeface="Open Sans"/>
                <a:sym typeface="Open Sans"/>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2" type="body"/>
          </p:nvPr>
        </p:nvSpPr>
        <p:spPr>
          <a:xfrm>
            <a:off x="457200" y="1150600"/>
            <a:ext cx="4209600" cy="11787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200000"/>
              </a:lnSpc>
              <a:spcBef>
                <a:spcPts val="0"/>
              </a:spcBef>
              <a:spcAft>
                <a:spcPts val="1000"/>
              </a:spcAft>
              <a:buClr>
                <a:schemeClr val="dk1"/>
              </a:buClr>
              <a:buSzPct val="68750"/>
              <a:buFont typeface="Arial"/>
              <a:buNone/>
            </a:pPr>
            <a:r>
              <a:rPr b="1" lang="en-GB"/>
              <a:t>Published</a:t>
            </a:r>
            <a:br>
              <a:rPr b="1" lang="en-GB"/>
            </a:br>
            <a:r>
              <a:rPr lang="en-GB" u="sng">
                <a:solidFill>
                  <a:srgbClr val="1155CC"/>
                </a:solidFill>
                <a:hlinkClick r:id="rId3"/>
              </a:rPr>
              <a:t>The Disrupted Decade</a:t>
            </a:r>
          </a:p>
          <a:p>
            <a:pPr lvl="0" rtl="0">
              <a:lnSpc>
                <a:spcPct val="200000"/>
              </a:lnSpc>
              <a:spcBef>
                <a:spcPts val="0"/>
              </a:spcBef>
              <a:spcAft>
                <a:spcPts val="1000"/>
              </a:spcAft>
              <a:buNone/>
            </a:pPr>
            <a:r>
              <a:t/>
            </a:r>
            <a:endParaRPr/>
          </a:p>
          <a:p>
            <a:pPr lvl="0" rtl="0">
              <a:lnSpc>
                <a:spcPct val="115000"/>
              </a:lnSpc>
              <a:spcBef>
                <a:spcPts val="0"/>
              </a:spcBef>
              <a:spcAft>
                <a:spcPts val="1000"/>
              </a:spcAft>
              <a:buNone/>
            </a:pPr>
            <a:r>
              <a:t/>
            </a:r>
            <a:endParaRPr b="1"/>
          </a:p>
        </p:txBody>
      </p:sp>
      <p:sp>
        <p:nvSpPr>
          <p:cNvPr id="255" name="Shape 255"/>
          <p:cNvSpPr txBox="1"/>
          <p:nvPr>
            <p:ph type="title"/>
          </p:nvPr>
        </p:nvSpPr>
        <p:spPr>
          <a:xfrm>
            <a:off x="457200" y="468975"/>
            <a:ext cx="8229600" cy="526200"/>
          </a:xfrm>
          <a:prstGeom prst="rect">
            <a:avLst/>
          </a:prstGeom>
        </p:spPr>
        <p:txBody>
          <a:bodyPr anchorCtr="0" anchor="t" bIns="91425" lIns="91425" rIns="91425" tIns="91425">
            <a:noAutofit/>
          </a:bodyPr>
          <a:lstStyle/>
          <a:p>
            <a:pPr lvl="0" rtl="0">
              <a:spcBef>
                <a:spcPts val="0"/>
              </a:spcBef>
              <a:buNone/>
            </a:pPr>
            <a:r>
              <a:rPr lang="en-GB" sz="2400"/>
              <a:t>Research						   Blogs</a:t>
            </a:r>
          </a:p>
        </p:txBody>
      </p:sp>
      <p:sp>
        <p:nvSpPr>
          <p:cNvPr id="256" name="Shape 256"/>
          <p:cNvSpPr txBox="1"/>
          <p:nvPr>
            <p:ph idx="2" type="body"/>
          </p:nvPr>
        </p:nvSpPr>
        <p:spPr>
          <a:xfrm>
            <a:off x="457200" y="2484725"/>
            <a:ext cx="4209600" cy="25896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100000"/>
              </a:lnSpc>
              <a:spcBef>
                <a:spcPts val="0"/>
              </a:spcBef>
              <a:spcAft>
                <a:spcPts val="1000"/>
              </a:spcAft>
              <a:buNone/>
            </a:pPr>
            <a:r>
              <a:rPr b="1" lang="en-GB"/>
              <a:t>Forthcoming</a:t>
            </a:r>
          </a:p>
          <a:p>
            <a:pPr lvl="0" rtl="0">
              <a:lnSpc>
                <a:spcPct val="100000"/>
              </a:lnSpc>
              <a:spcBef>
                <a:spcPts val="0"/>
              </a:spcBef>
              <a:spcAft>
                <a:spcPts val="1000"/>
              </a:spcAft>
              <a:buNone/>
            </a:pPr>
            <a:r>
              <a:rPr lang="en-GB" sz="1200"/>
              <a:t>Support for vulnerable energy consumers</a:t>
            </a:r>
          </a:p>
          <a:p>
            <a:pPr lvl="0" rtl="0">
              <a:lnSpc>
                <a:spcPct val="100000"/>
              </a:lnSpc>
              <a:spcBef>
                <a:spcPts val="0"/>
              </a:spcBef>
              <a:spcAft>
                <a:spcPts val="1000"/>
              </a:spcAft>
              <a:buNone/>
            </a:pPr>
            <a:r>
              <a:rPr lang="en-GB" sz="1200"/>
              <a:t>Attitudes of SMEs towards smart meters</a:t>
            </a:r>
          </a:p>
          <a:p>
            <a:pPr lvl="0" rtl="0">
              <a:lnSpc>
                <a:spcPct val="100000"/>
              </a:lnSpc>
              <a:spcBef>
                <a:spcPts val="0"/>
              </a:spcBef>
              <a:spcAft>
                <a:spcPts val="1000"/>
              </a:spcAft>
              <a:buClr>
                <a:schemeClr val="dk1"/>
              </a:buClr>
              <a:buSzPct val="91666"/>
              <a:buFont typeface="Arial"/>
              <a:buNone/>
            </a:pPr>
            <a:r>
              <a:rPr lang="en-GB" sz="1200"/>
              <a:t>Installation and use of heating controls</a:t>
            </a:r>
          </a:p>
          <a:p>
            <a:pPr lvl="0" rtl="0">
              <a:lnSpc>
                <a:spcPct val="100000"/>
              </a:lnSpc>
              <a:spcBef>
                <a:spcPts val="0"/>
              </a:spcBef>
              <a:spcAft>
                <a:spcPts val="1000"/>
              </a:spcAft>
              <a:buClr>
                <a:schemeClr val="dk1"/>
              </a:buClr>
              <a:buSzPct val="91666"/>
              <a:buFont typeface="Arial"/>
              <a:buNone/>
            </a:pPr>
            <a:r>
              <a:rPr lang="en-GB" sz="1200"/>
              <a:t>Fuel poverty and public health</a:t>
            </a:r>
          </a:p>
          <a:p>
            <a:pPr lvl="0" rtl="0">
              <a:lnSpc>
                <a:spcPct val="100000"/>
              </a:lnSpc>
              <a:spcBef>
                <a:spcPts val="0"/>
              </a:spcBef>
              <a:spcAft>
                <a:spcPts val="1000"/>
              </a:spcAft>
              <a:buClr>
                <a:schemeClr val="dk1"/>
              </a:buClr>
              <a:buSzPct val="91666"/>
              <a:buFont typeface="Arial"/>
              <a:buNone/>
            </a:pPr>
            <a:r>
              <a:rPr lang="en-GB" sz="1200"/>
              <a:t>Consumer experience in the off-gas sector</a:t>
            </a:r>
          </a:p>
          <a:p>
            <a:pPr lvl="0" rtl="0">
              <a:lnSpc>
                <a:spcPct val="100000"/>
              </a:lnSpc>
              <a:spcBef>
                <a:spcPts val="0"/>
              </a:spcBef>
              <a:spcAft>
                <a:spcPts val="1000"/>
              </a:spcAft>
              <a:buClr>
                <a:schemeClr val="dk1"/>
              </a:buClr>
              <a:buSzPct val="91666"/>
              <a:buFont typeface="Arial"/>
              <a:buNone/>
            </a:pPr>
            <a:r>
              <a:rPr lang="en-GB" sz="1200"/>
              <a:t>Information request on district heating</a:t>
            </a:r>
          </a:p>
          <a:p>
            <a:pPr lvl="0" rtl="0">
              <a:lnSpc>
                <a:spcPct val="100000"/>
              </a:lnSpc>
              <a:spcBef>
                <a:spcPts val="0"/>
              </a:spcBef>
              <a:spcAft>
                <a:spcPts val="1000"/>
              </a:spcAft>
              <a:buClr>
                <a:schemeClr val="dk1"/>
              </a:buClr>
              <a:buSzPct val="91666"/>
              <a:buFont typeface="Arial"/>
              <a:buNone/>
            </a:pPr>
            <a:r>
              <a:rPr lang="en-GB" sz="1200"/>
              <a:t>Time of use tariffs </a:t>
            </a:r>
          </a:p>
          <a:p>
            <a:pPr lvl="0" rtl="0">
              <a:lnSpc>
                <a:spcPct val="200000"/>
              </a:lnSpc>
              <a:spcBef>
                <a:spcPts val="0"/>
              </a:spcBef>
              <a:spcAft>
                <a:spcPts val="1000"/>
              </a:spcAft>
              <a:buNone/>
            </a:pPr>
            <a:r>
              <a:t/>
            </a:r>
            <a:endParaRPr b="1"/>
          </a:p>
          <a:p>
            <a:pPr lvl="0" rtl="0">
              <a:lnSpc>
                <a:spcPct val="115000"/>
              </a:lnSpc>
              <a:spcBef>
                <a:spcPts val="0"/>
              </a:spcBef>
              <a:spcAft>
                <a:spcPts val="1000"/>
              </a:spcAft>
              <a:buNone/>
            </a:pPr>
            <a:r>
              <a:t/>
            </a:r>
            <a:endParaRPr/>
          </a:p>
          <a:p>
            <a:pPr lvl="0" rtl="0">
              <a:lnSpc>
                <a:spcPct val="200000"/>
              </a:lnSpc>
              <a:spcBef>
                <a:spcPts val="0"/>
              </a:spcBef>
              <a:spcAft>
                <a:spcPts val="1000"/>
              </a:spcAft>
              <a:buNone/>
            </a:pPr>
            <a:r>
              <a:t/>
            </a:r>
            <a:endParaRPr/>
          </a:p>
          <a:p>
            <a:pPr lvl="0" rtl="0">
              <a:lnSpc>
                <a:spcPct val="115000"/>
              </a:lnSpc>
              <a:spcBef>
                <a:spcPts val="0"/>
              </a:spcBef>
              <a:spcAft>
                <a:spcPts val="1000"/>
              </a:spcAft>
              <a:buNone/>
            </a:pPr>
            <a:r>
              <a:t/>
            </a:r>
            <a:endParaRPr b="1"/>
          </a:p>
        </p:txBody>
      </p:sp>
      <p:sp>
        <p:nvSpPr>
          <p:cNvPr id="257" name="Shape 257"/>
          <p:cNvSpPr txBox="1"/>
          <p:nvPr>
            <p:ph idx="2" type="body"/>
          </p:nvPr>
        </p:nvSpPr>
        <p:spPr>
          <a:xfrm>
            <a:off x="4791925" y="1150600"/>
            <a:ext cx="4209600" cy="39237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228600" lvl="0" marL="457200" rtl="0">
              <a:lnSpc>
                <a:spcPct val="100000"/>
              </a:lnSpc>
              <a:spcBef>
                <a:spcPts val="0"/>
              </a:spcBef>
              <a:spcAft>
                <a:spcPts val="0"/>
              </a:spcAft>
            </a:pPr>
            <a:r>
              <a:rPr lang="en-GB" u="sng">
                <a:solidFill>
                  <a:schemeClr val="hlink"/>
                </a:solidFill>
                <a:hlinkClick r:id="rId4"/>
              </a:rPr>
              <a:t>The Disrupted Decade Change is coming for Britain’s energy consumers, but will it make life easier?</a:t>
            </a:r>
          </a:p>
          <a:p>
            <a:pPr lvl="0" rtl="0">
              <a:lnSpc>
                <a:spcPct val="100000"/>
              </a:lnSpc>
              <a:spcBef>
                <a:spcPts val="0"/>
              </a:spcBef>
              <a:spcAft>
                <a:spcPts val="0"/>
              </a:spcAft>
              <a:buClr>
                <a:schemeClr val="dk1"/>
              </a:buClr>
              <a:buSzPct val="68750"/>
              <a:buFont typeface="Arial"/>
              <a:buNone/>
            </a:pPr>
            <a:r>
              <a:t/>
            </a:r>
            <a:endParaRPr/>
          </a:p>
          <a:p>
            <a:pPr indent="-342900" lvl="0" marL="457200" rtl="0">
              <a:lnSpc>
                <a:spcPct val="100000"/>
              </a:lnSpc>
              <a:spcBef>
                <a:spcPts val="0"/>
              </a:spcBef>
              <a:spcAft>
                <a:spcPts val="0"/>
              </a:spcAft>
              <a:buSzPct val="112500"/>
            </a:pPr>
            <a:r>
              <a:rPr lang="en-GB" u="sng">
                <a:solidFill>
                  <a:schemeClr val="hlink"/>
                </a:solidFill>
                <a:hlinkClick r:id="rId5"/>
              </a:rPr>
              <a:t>Profits in the pipeline - what National Grid’s £13.8 billion deal tells us about what consumers should pay for energy networks</a:t>
            </a:r>
          </a:p>
          <a:p>
            <a:pPr lvl="0" rtl="0">
              <a:lnSpc>
                <a:spcPct val="115000"/>
              </a:lnSpc>
              <a:spcBef>
                <a:spcPts val="0"/>
              </a:spcBef>
              <a:spcAft>
                <a:spcPts val="1000"/>
              </a:spcAft>
              <a:buNone/>
            </a:pPr>
            <a: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idx="2" type="body"/>
          </p:nvPr>
        </p:nvSpPr>
        <p:spPr>
          <a:xfrm>
            <a:off x="457200" y="2871450"/>
            <a:ext cx="7760100" cy="1642200"/>
          </a:xfrm>
          <a:prstGeom prst="rect">
            <a:avLst/>
          </a:prstGeom>
        </p:spPr>
        <p:txBody>
          <a:bodyPr anchorCtr="0" anchor="t" bIns="91425" lIns="91425" rIns="91425" tIns="91425">
            <a:noAutofit/>
          </a:bodyPr>
          <a:lstStyle/>
          <a:p>
            <a:pPr indent="-228600" lvl="0" marL="457200" rtl="0">
              <a:spcBef>
                <a:spcPts val="0"/>
              </a:spcBef>
            </a:pPr>
            <a:r>
              <a:rPr lang="en-GB"/>
              <a:t>Switching request to suppliers in scope for the second release of the energy comparison metric (due date of 10 February)</a:t>
            </a:r>
          </a:p>
          <a:p>
            <a:pPr indent="-228600" lvl="0" marL="457200" rtl="0">
              <a:spcBef>
                <a:spcPts val="0"/>
              </a:spcBef>
            </a:pPr>
            <a:r>
              <a:rPr lang="en-GB"/>
              <a:t>All energy tariffs</a:t>
            </a:r>
          </a:p>
          <a:p>
            <a:pPr lvl="0" rtl="0">
              <a:spcBef>
                <a:spcPts val="0"/>
              </a:spcBef>
              <a:buNone/>
            </a:pPr>
            <a:r>
              <a:t/>
            </a:r>
            <a:endParaRPr/>
          </a:p>
        </p:txBody>
      </p:sp>
      <p:sp>
        <p:nvSpPr>
          <p:cNvPr id="263" name="Shape 263"/>
          <p:cNvSpPr txBox="1"/>
          <p:nvPr>
            <p:ph type="title"/>
          </p:nvPr>
        </p:nvSpPr>
        <p:spPr>
          <a:xfrm>
            <a:off x="457200" y="2014050"/>
            <a:ext cx="8229600" cy="857400"/>
          </a:xfrm>
          <a:prstGeom prst="rect">
            <a:avLst/>
          </a:prstGeom>
        </p:spPr>
        <p:txBody>
          <a:bodyPr anchorCtr="0" anchor="t" bIns="91425" lIns="91425" rIns="91425" tIns="91425">
            <a:noAutofit/>
          </a:bodyPr>
          <a:lstStyle/>
          <a:p>
            <a:pPr lvl="0" rtl="0">
              <a:spcBef>
                <a:spcPts val="0"/>
              </a:spcBef>
              <a:buNone/>
            </a:pPr>
            <a:r>
              <a:rPr lang="en-GB" sz="2400"/>
              <a:t>Information requests</a:t>
            </a:r>
          </a:p>
        </p:txBody>
      </p:sp>
      <p:pic>
        <p:nvPicPr>
          <p:cNvPr descr="magnifying_glass_heritageblue.png" id="264" name="Shape 264"/>
          <p:cNvPicPr preferRelativeResize="0"/>
          <p:nvPr/>
        </p:nvPicPr>
        <p:blipFill>
          <a:blip r:embed="rId3">
            <a:alphaModFix/>
          </a:blip>
          <a:stretch>
            <a:fillRect/>
          </a:stretch>
        </p:blipFill>
        <p:spPr>
          <a:xfrm>
            <a:off x="6960502" y="3041548"/>
            <a:ext cx="2163200" cy="2101952"/>
          </a:xfrm>
          <a:prstGeom prst="rect">
            <a:avLst/>
          </a:prstGeom>
          <a:noFill/>
          <a:ln>
            <a:noFill/>
          </a:ln>
        </p:spPr>
      </p:pic>
      <p:sp>
        <p:nvSpPr>
          <p:cNvPr id="265" name="Shape 265"/>
          <p:cNvSpPr txBox="1"/>
          <p:nvPr/>
        </p:nvSpPr>
        <p:spPr>
          <a:xfrm>
            <a:off x="0" y="0"/>
            <a:ext cx="8806200" cy="1134300"/>
          </a:xfrm>
          <a:prstGeom prst="rect">
            <a:avLst/>
          </a:prstGeom>
          <a:noFill/>
          <a:ln>
            <a:noFill/>
          </a:ln>
        </p:spPr>
        <p:txBody>
          <a:bodyPr anchorCtr="0" anchor="ctr" bIns="91425" lIns="91425" rIns="91425" tIns="91425">
            <a:noAutofit/>
          </a:bodyPr>
          <a:lstStyle/>
          <a:p>
            <a:pPr indent="457200" lvl="0" rtl="0">
              <a:spcBef>
                <a:spcPts val="0"/>
              </a:spcBef>
              <a:buNone/>
            </a:pPr>
            <a:r>
              <a:rPr b="1" lang="en-GB" sz="2400">
                <a:solidFill>
                  <a:srgbClr val="004888"/>
                </a:solidFill>
                <a:latin typeface="Open Sans"/>
                <a:ea typeface="Open Sans"/>
                <a:cs typeface="Open Sans"/>
                <a:sym typeface="Open Sans"/>
              </a:rPr>
              <a:t>Upcoming events</a:t>
            </a:r>
          </a:p>
        </p:txBody>
      </p:sp>
      <p:sp>
        <p:nvSpPr>
          <p:cNvPr id="266" name="Shape 266"/>
          <p:cNvSpPr txBox="1"/>
          <p:nvPr/>
        </p:nvSpPr>
        <p:spPr>
          <a:xfrm>
            <a:off x="0" y="0"/>
            <a:ext cx="7550700" cy="3000000"/>
          </a:xfrm>
          <a:prstGeom prst="rect">
            <a:avLst/>
          </a:prstGeom>
          <a:noFill/>
          <a:ln>
            <a:noFill/>
          </a:ln>
        </p:spPr>
        <p:txBody>
          <a:bodyPr anchorCtr="0" anchor="ctr" bIns="91425" lIns="91425" rIns="91425" tIns="91425">
            <a:noAutofit/>
          </a:bodyPr>
          <a:lstStyle/>
          <a:p>
            <a:pPr indent="-330200" lvl="0" marL="914400" rtl="0">
              <a:lnSpc>
                <a:spcPct val="130000"/>
              </a:lnSpc>
              <a:spcBef>
                <a:spcPts val="0"/>
              </a:spcBef>
              <a:spcAft>
                <a:spcPts val="900"/>
              </a:spcAft>
              <a:buClr>
                <a:srgbClr val="004888"/>
              </a:buClr>
              <a:buSzPct val="100000"/>
              <a:buFont typeface="Open Sans"/>
              <a:buChar char="●"/>
            </a:pPr>
            <a:r>
              <a:rPr lang="en-GB" sz="1600">
                <a:solidFill>
                  <a:schemeClr val="dk1"/>
                </a:solidFill>
                <a:latin typeface="Open Sans"/>
                <a:ea typeface="Open Sans"/>
                <a:cs typeface="Open Sans"/>
                <a:sym typeface="Open Sans"/>
              </a:rPr>
              <a:t>19th January: Non-Domestic Supplier Event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idx="2" type="body"/>
          </p:nvPr>
        </p:nvSpPr>
        <p:spPr>
          <a:xfrm>
            <a:off x="457200" y="1280475"/>
            <a:ext cx="7345800" cy="3294900"/>
          </a:xfrm>
          <a:prstGeom prst="rect">
            <a:avLst/>
          </a:prstGeom>
        </p:spPr>
        <p:txBody>
          <a:bodyPr anchorCtr="0" anchor="t" bIns="91425" lIns="91425" rIns="91425" tIns="91425">
            <a:noAutofit/>
          </a:bodyPr>
          <a:lstStyle/>
          <a:p>
            <a:pPr indent="-228600" lvl="0" marL="457200" rtl="0">
              <a:spcBef>
                <a:spcPts val="0"/>
              </a:spcBef>
            </a:pPr>
            <a:r>
              <a:rPr lang="en-GB"/>
              <a:t>Energy supplier rating was soft launched in December, with a second release of data due in March.</a:t>
            </a:r>
          </a:p>
          <a:p>
            <a:pPr indent="-228600" lvl="0" marL="457200" rtl="0">
              <a:spcBef>
                <a:spcPts val="0"/>
              </a:spcBef>
            </a:pPr>
            <a:r>
              <a:rPr lang="en-GB"/>
              <a:t>Plans for the PSR Tool are progressing</a:t>
            </a:r>
          </a:p>
          <a:p>
            <a:pPr indent="-228600" lvl="0" marL="457200" rtl="0">
              <a:spcBef>
                <a:spcPts val="0"/>
              </a:spcBef>
            </a:pPr>
            <a:r>
              <a:rPr lang="en-GB" u="sng">
                <a:solidFill>
                  <a:schemeClr val="hlink"/>
                </a:solidFill>
                <a:hlinkClick r:id="rId3"/>
              </a:rPr>
              <a:t>Signposting Audit</a:t>
            </a:r>
            <a:r>
              <a:rPr lang="en-GB"/>
              <a:t> has been published </a:t>
            </a:r>
          </a:p>
          <a:p>
            <a:pPr lvl="0" rtl="0">
              <a:spcBef>
                <a:spcPts val="0"/>
              </a:spcBef>
              <a:buNone/>
            </a:pPr>
            <a:r>
              <a:t/>
            </a:r>
            <a:endParaRPr b="1"/>
          </a:p>
          <a:p>
            <a:pPr lvl="0" rtl="0">
              <a:spcBef>
                <a:spcPts val="0"/>
              </a:spcBef>
              <a:buNone/>
            </a:pPr>
            <a:r>
              <a:t/>
            </a:r>
            <a:endParaRPr/>
          </a:p>
        </p:txBody>
      </p:sp>
      <p:sp>
        <p:nvSpPr>
          <p:cNvPr id="272" name="Shape 272"/>
          <p:cNvSpPr txBox="1"/>
          <p:nvPr>
            <p:ph type="title"/>
          </p:nvPr>
        </p:nvSpPr>
        <p:spPr>
          <a:xfrm>
            <a:off x="457200" y="468975"/>
            <a:ext cx="8229600" cy="526200"/>
          </a:xfrm>
          <a:prstGeom prst="rect">
            <a:avLst/>
          </a:prstGeom>
        </p:spPr>
        <p:txBody>
          <a:bodyPr anchorCtr="0" anchor="t" bIns="91425" lIns="91425" rIns="91425" tIns="91425">
            <a:noAutofit/>
          </a:bodyPr>
          <a:lstStyle/>
          <a:p>
            <a:pPr lvl="0" rtl="0">
              <a:spcBef>
                <a:spcPts val="0"/>
              </a:spcBef>
              <a:buNone/>
            </a:pPr>
            <a:r>
              <a:rPr lang="en-GB" sz="2400"/>
              <a:t>Retail team updates</a:t>
            </a:r>
          </a:p>
        </p:txBody>
      </p:sp>
      <p:pic>
        <p:nvPicPr>
          <p:cNvPr descr="light_bulb_heritageblue.png" id="273" name="Shape 273"/>
          <p:cNvPicPr preferRelativeResize="0"/>
          <p:nvPr/>
        </p:nvPicPr>
        <p:blipFill>
          <a:blip r:embed="rId4">
            <a:alphaModFix/>
          </a:blip>
          <a:stretch>
            <a:fillRect/>
          </a:stretch>
        </p:blipFill>
        <p:spPr>
          <a:xfrm>
            <a:off x="6655749" y="3555850"/>
            <a:ext cx="2501150" cy="1587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idx="2" type="body"/>
          </p:nvPr>
        </p:nvSpPr>
        <p:spPr>
          <a:xfrm>
            <a:off x="457200" y="1146050"/>
            <a:ext cx="5699100" cy="3315300"/>
          </a:xfrm>
          <a:prstGeom prst="rect">
            <a:avLst/>
          </a:prstGeom>
        </p:spPr>
        <p:txBody>
          <a:bodyPr anchorCtr="0" anchor="t" bIns="91425" lIns="91425" rIns="91425" tIns="91425">
            <a:noAutofit/>
          </a:bodyPr>
          <a:lstStyle/>
          <a:p>
            <a:pPr indent="-228600" lvl="0" marL="457200" rtl="0">
              <a:spcBef>
                <a:spcPts val="0"/>
              </a:spcBef>
              <a:spcAft>
                <a:spcPts val="1000"/>
              </a:spcAft>
            </a:pPr>
            <a:r>
              <a:rPr lang="en-GB"/>
              <a:t>Community Energy research - supplier appointed</a:t>
            </a:r>
          </a:p>
          <a:p>
            <a:pPr indent="-228600" lvl="0" marL="457200" rtl="0">
              <a:spcBef>
                <a:spcPts val="0"/>
              </a:spcBef>
              <a:spcAft>
                <a:spcPts val="1000"/>
              </a:spcAft>
            </a:pPr>
            <a:r>
              <a:rPr lang="en-GB"/>
              <a:t>Steering Group for BEIS consumer research on district heating</a:t>
            </a:r>
          </a:p>
          <a:p>
            <a:pPr indent="-228600" lvl="0" marL="457200" rtl="0">
              <a:spcBef>
                <a:spcPts val="0"/>
              </a:spcBef>
              <a:spcAft>
                <a:spcPts val="1000"/>
              </a:spcAft>
            </a:pPr>
            <a:r>
              <a:rPr lang="en-GB"/>
              <a:t>New consumer service monitoring for energy efficiency and small-scale renewable measures launched</a:t>
            </a:r>
          </a:p>
          <a:p>
            <a:pPr indent="-228600" lvl="0" marL="457200" rtl="0">
              <a:spcBef>
                <a:spcPts val="0"/>
              </a:spcBef>
              <a:spcAft>
                <a:spcPts val="1000"/>
              </a:spcAft>
            </a:pPr>
            <a:r>
              <a:rPr lang="en-GB"/>
              <a:t>Following our workshop, work is being taken to update the proof-of-concept data dashboard based on input from stakeholders.</a:t>
            </a:r>
          </a:p>
          <a:p>
            <a:pPr lvl="0" rtl="0">
              <a:spcBef>
                <a:spcPts val="0"/>
              </a:spcBef>
              <a:spcAft>
                <a:spcPts val="1000"/>
              </a:spcAft>
              <a:buNone/>
            </a:pPr>
            <a:r>
              <a:t/>
            </a:r>
            <a:endParaRPr/>
          </a:p>
        </p:txBody>
      </p:sp>
      <p:sp>
        <p:nvSpPr>
          <p:cNvPr id="279" name="Shape 279"/>
          <p:cNvSpPr txBox="1"/>
          <p:nvPr>
            <p:ph type="title"/>
          </p:nvPr>
        </p:nvSpPr>
        <p:spPr>
          <a:xfrm>
            <a:off x="457200" y="468975"/>
            <a:ext cx="8229600" cy="857400"/>
          </a:xfrm>
          <a:prstGeom prst="rect">
            <a:avLst/>
          </a:prstGeom>
        </p:spPr>
        <p:txBody>
          <a:bodyPr anchorCtr="0" anchor="t" bIns="91425" lIns="91425" rIns="91425" tIns="91425">
            <a:noAutofit/>
          </a:bodyPr>
          <a:lstStyle/>
          <a:p>
            <a:pPr lvl="0" rtl="0">
              <a:spcBef>
                <a:spcPts val="0"/>
              </a:spcBef>
              <a:buNone/>
            </a:pPr>
            <a:r>
              <a:rPr lang="en-GB" sz="2400"/>
              <a:t>Smart &amp; Sustainable updates</a:t>
            </a:r>
          </a:p>
        </p:txBody>
      </p:sp>
      <p:pic>
        <p:nvPicPr>
          <p:cNvPr id="280" name="Shape 280"/>
          <p:cNvPicPr preferRelativeResize="0"/>
          <p:nvPr/>
        </p:nvPicPr>
        <p:blipFill>
          <a:blip r:embed="rId3">
            <a:alphaModFix/>
          </a:blip>
          <a:stretch>
            <a:fillRect/>
          </a:stretch>
        </p:blipFill>
        <p:spPr>
          <a:xfrm>
            <a:off x="5702375" y="2358100"/>
            <a:ext cx="3404450" cy="2769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idx="2" type="body"/>
          </p:nvPr>
        </p:nvSpPr>
        <p:spPr>
          <a:xfrm>
            <a:off x="457200" y="1399375"/>
            <a:ext cx="7760100" cy="31761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86" name="Shape 286"/>
          <p:cNvSpPr txBox="1"/>
          <p:nvPr>
            <p:ph type="title"/>
          </p:nvPr>
        </p:nvSpPr>
        <p:spPr>
          <a:xfrm>
            <a:off x="457200" y="240375"/>
            <a:ext cx="8229600" cy="857400"/>
          </a:xfrm>
          <a:prstGeom prst="rect">
            <a:avLst/>
          </a:prstGeom>
        </p:spPr>
        <p:txBody>
          <a:bodyPr anchorCtr="0" anchor="t" bIns="91425" lIns="91425" rIns="91425" tIns="91425">
            <a:noAutofit/>
          </a:bodyPr>
          <a:lstStyle/>
          <a:p>
            <a:pPr lvl="0" rtl="0">
              <a:spcBef>
                <a:spcPts val="0"/>
              </a:spcBef>
              <a:buNone/>
            </a:pPr>
            <a:r>
              <a:rPr lang="en-GB" sz="2400"/>
              <a:t>Energy supplier comparison tool project</a:t>
            </a:r>
          </a:p>
        </p:txBody>
      </p:sp>
      <p:graphicFrame>
        <p:nvGraphicFramePr>
          <p:cNvPr id="287" name="Shape 287"/>
          <p:cNvGraphicFramePr/>
          <p:nvPr/>
        </p:nvGraphicFramePr>
        <p:xfrm>
          <a:off x="383000" y="857250"/>
          <a:ext cx="3000000" cy="3000000"/>
        </p:xfrm>
        <a:graphic>
          <a:graphicData uri="http://schemas.openxmlformats.org/drawingml/2006/table">
            <a:tbl>
              <a:tblPr>
                <a:noFill/>
                <a:tableStyleId>{857A1EFC-06C2-4B3D-B451-B22CCAA461C6}</a:tableStyleId>
              </a:tblPr>
              <a:tblGrid>
                <a:gridCol w="3667950"/>
                <a:gridCol w="4916050"/>
              </a:tblGrid>
              <a:tr h="381000">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Evaluation of first release</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Early January - end February 2017</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r>
              <a:tr h="381000">
                <a:tc>
                  <a:txBody>
                    <a:bodyPr>
                      <a:noAutofit/>
                    </a:bodyPr>
                    <a:lstStyle/>
                    <a:p>
                      <a:pPr lvl="0" rtl="0">
                        <a:lnSpc>
                          <a:spcPct val="120000"/>
                        </a:lnSpc>
                        <a:spcBef>
                          <a:spcPts val="0"/>
                        </a:spcBef>
                        <a:buClr>
                          <a:schemeClr val="dk1"/>
                        </a:buClr>
                        <a:buSzPct val="91666"/>
                        <a:buFont typeface="Arial"/>
                        <a:buNone/>
                      </a:pPr>
                      <a:r>
                        <a:rPr lang="en-GB" sz="1200">
                          <a:solidFill>
                            <a:schemeClr val="dk1"/>
                          </a:solidFill>
                          <a:latin typeface="Open Sans"/>
                          <a:ea typeface="Open Sans"/>
                          <a:cs typeface="Open Sans"/>
                          <a:sym typeface="Open Sans"/>
                        </a:rPr>
                        <a:t>Overall score published on Citizens Advice PCW</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January 2017</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r>
              <a:tr h="381000">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Deadline for second switching information request (for relevant suppliers only)</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10 February</a:t>
                      </a:r>
                      <a:r>
                        <a:rPr lang="en-GB" sz="1200">
                          <a:highlight>
                            <a:srgbClr val="FFFFFF"/>
                          </a:highlight>
                          <a:latin typeface="Open Sans"/>
                          <a:ea typeface="Open Sans"/>
                          <a:cs typeface="Open Sans"/>
                          <a:sym typeface="Open Sans"/>
                        </a:rPr>
                        <a:t> 2017</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r>
              <a:tr h="381000">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Data checking and assurance period</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10 February</a:t>
                      </a:r>
                      <a:r>
                        <a:rPr lang="en-GB" sz="1200">
                          <a:highlight>
                            <a:srgbClr val="FFFFFF"/>
                          </a:highlight>
                          <a:latin typeface="Open Sans"/>
                          <a:ea typeface="Open Sans"/>
                          <a:cs typeface="Open Sans"/>
                          <a:sym typeface="Open Sans"/>
                        </a:rPr>
                        <a:t> - 28 February 2017</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r>
              <a:tr h="381000">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Final publication shared with suppliers in scope of second release</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28 February 2017</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r>
              <a:tr h="381000">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Second release on Citizens Advice website &amp; PCT</a:t>
                      </a:r>
                    </a:p>
                    <a:p>
                      <a:pPr lvl="0" rtl="0">
                        <a:lnSpc>
                          <a:spcPct val="120000"/>
                        </a:lnSpc>
                        <a:spcBef>
                          <a:spcPts val="0"/>
                        </a:spcBef>
                        <a:buNone/>
                      </a:pPr>
                      <a:r>
                        <a:rPr lang="en-GB" sz="1200">
                          <a:highlight>
                            <a:srgbClr val="FFFFFF"/>
                          </a:highlight>
                          <a:latin typeface="Open Sans"/>
                          <a:ea typeface="Open Sans"/>
                          <a:cs typeface="Open Sans"/>
                          <a:sym typeface="Open Sans"/>
                        </a:rPr>
                        <a:t>Overall score published on external PCWs (dependent on appetite)</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Early March 2017</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r>
              <a:tr h="381000">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6 month evaluation (including review of metrics and market coverage)</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c>
                  <a:txBody>
                    <a:bodyPr>
                      <a:noAutofit/>
                    </a:bodyPr>
                    <a:lstStyle/>
                    <a:p>
                      <a:pPr lvl="0" rtl="0">
                        <a:lnSpc>
                          <a:spcPct val="120000"/>
                        </a:lnSpc>
                        <a:spcBef>
                          <a:spcPts val="0"/>
                        </a:spcBef>
                        <a:buNone/>
                      </a:pPr>
                      <a:r>
                        <a:rPr lang="en-GB" sz="1200">
                          <a:highlight>
                            <a:srgbClr val="FFFFFF"/>
                          </a:highlight>
                          <a:latin typeface="Open Sans"/>
                          <a:ea typeface="Open Sans"/>
                          <a:cs typeface="Open Sans"/>
                          <a:sym typeface="Open Sans"/>
                        </a:rPr>
                        <a:t>May-June 2017</a:t>
                      </a:r>
                    </a:p>
                  </a:txBody>
                  <a:tcPr marT="63500" marB="63500" marR="63500" marL="63500">
                    <a:lnL cap="flat" cmpd="sng" w="28575">
                      <a:solidFill>
                        <a:srgbClr val="9E9E9E"/>
                      </a:solidFill>
                      <a:prstDash val="solid"/>
                      <a:round/>
                      <a:headEnd len="med" w="med" type="none"/>
                      <a:tailEnd len="med" w="med" type="none"/>
                    </a:lnL>
                    <a:lnR cap="flat" cmpd="sng" w="28575">
                      <a:solidFill>
                        <a:srgbClr val="9E9E9E"/>
                      </a:solidFill>
                      <a:prstDash val="solid"/>
                      <a:round/>
                      <a:headEnd len="med" w="med" type="none"/>
                      <a:tailEnd len="med" w="med" type="none"/>
                    </a:lnR>
                    <a:lnT cap="flat" cmpd="sng" w="28575">
                      <a:solidFill>
                        <a:srgbClr val="9E9E9E"/>
                      </a:solidFill>
                      <a:prstDash val="solid"/>
                      <a:round/>
                      <a:headEnd len="med" w="med" type="none"/>
                      <a:tailEnd len="med" w="med" type="none"/>
                    </a:lnT>
                    <a:lnB cap="flat" cmpd="sng" w="28575">
                      <a:solidFill>
                        <a:srgbClr val="9E9E9E"/>
                      </a:solidFill>
                      <a:prstDash val="solid"/>
                      <a:round/>
                      <a:headEnd len="med" w="med" type="none"/>
                      <a:tailEnd len="med" w="med"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idx="1" type="subTitle"/>
          </p:nvPr>
        </p:nvSpPr>
        <p:spPr>
          <a:xfrm>
            <a:off x="1640925" y="2933350"/>
            <a:ext cx="6996600" cy="1817999"/>
          </a:xfrm>
          <a:prstGeom prst="rect">
            <a:avLst/>
          </a:prstGeom>
        </p:spPr>
        <p:txBody>
          <a:bodyPr anchorCtr="0" anchor="b" bIns="91425" lIns="91425" rIns="91425" tIns="91425">
            <a:noAutofit/>
          </a:bodyPr>
          <a:lstStyle/>
          <a:p>
            <a:pPr lvl="0">
              <a:spcBef>
                <a:spcPts val="0"/>
              </a:spcBef>
              <a:buNone/>
            </a:pPr>
            <a:r>
              <a:rPr lang="en-GB"/>
              <a:t>Presented by: </a:t>
            </a:r>
          </a:p>
          <a:p>
            <a:pPr lvl="0">
              <a:spcBef>
                <a:spcPts val="0"/>
              </a:spcBef>
              <a:buNone/>
            </a:pPr>
            <a:r>
              <a:rPr b="1" lang="en-GB"/>
              <a:t>victoria.macgregor@citizensadvice.org.uk</a:t>
            </a:r>
          </a:p>
          <a:p>
            <a:pPr lvl="0" rtl="0">
              <a:spcBef>
                <a:spcPts val="0"/>
              </a:spcBef>
              <a:buNone/>
            </a:pPr>
            <a:r>
              <a:rPr lang="en-GB"/>
              <a:t>Date: </a:t>
            </a:r>
            <a:r>
              <a:rPr b="1" lang="en-GB"/>
              <a:t>18 January 2017</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idx="1" type="subTitle"/>
          </p:nvPr>
        </p:nvSpPr>
        <p:spPr>
          <a:xfrm>
            <a:off x="5842525" y="3278200"/>
            <a:ext cx="2804100" cy="1473300"/>
          </a:xfrm>
          <a:prstGeom prst="rect">
            <a:avLst/>
          </a:prstGeom>
        </p:spPr>
        <p:txBody>
          <a:bodyPr anchorCtr="0" anchor="b" bIns="91425" lIns="91425" rIns="91425" tIns="91425">
            <a:noAutofit/>
          </a:bodyPr>
          <a:lstStyle/>
          <a:p>
            <a:pPr lvl="0" rtl="0">
              <a:spcBef>
                <a:spcPts val="600"/>
              </a:spcBef>
              <a:buNone/>
            </a:pPr>
            <a:r>
              <a:rPr lang="en-GB" sz="2200"/>
              <a:t>Research findings</a:t>
            </a:r>
          </a:p>
        </p:txBody>
      </p:sp>
      <p:sp>
        <p:nvSpPr>
          <p:cNvPr id="298" name="Shape 298"/>
          <p:cNvSpPr txBox="1"/>
          <p:nvPr>
            <p:ph type="ctrTitle"/>
          </p:nvPr>
        </p:nvSpPr>
        <p:spPr>
          <a:xfrm>
            <a:off x="443675" y="216475"/>
            <a:ext cx="5514299" cy="2886900"/>
          </a:xfrm>
          <a:prstGeom prst="rect">
            <a:avLst/>
          </a:prstGeom>
        </p:spPr>
        <p:txBody>
          <a:bodyPr anchorCtr="0" anchor="t" bIns="91425" lIns="91425" rIns="91425" tIns="91425">
            <a:noAutofit/>
          </a:bodyPr>
          <a:lstStyle/>
          <a:p>
            <a:pPr lvl="0" rtl="0">
              <a:spcBef>
                <a:spcPts val="0"/>
              </a:spcBef>
              <a:buNone/>
            </a:pPr>
            <a:r>
              <a:rPr lang="en-GB" sz="3600"/>
              <a:t>How to signpost and refer vulnerable customers to the right source of help</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457200" y="392775"/>
            <a:ext cx="8229600" cy="857400"/>
          </a:xfrm>
          <a:prstGeom prst="rect">
            <a:avLst/>
          </a:prstGeom>
        </p:spPr>
        <p:txBody>
          <a:bodyPr anchorCtr="0" anchor="t" bIns="91425" lIns="91425" rIns="91425" tIns="91425">
            <a:noAutofit/>
          </a:bodyPr>
          <a:lstStyle/>
          <a:p>
            <a:pPr lvl="0">
              <a:spcBef>
                <a:spcPts val="0"/>
              </a:spcBef>
              <a:buNone/>
            </a:pPr>
            <a:r>
              <a:rPr lang="en-GB" sz="2400"/>
              <a:t>Why this topic?</a:t>
            </a:r>
          </a:p>
        </p:txBody>
      </p:sp>
      <p:sp>
        <p:nvSpPr>
          <p:cNvPr id="304" name="Shape 304"/>
          <p:cNvSpPr txBox="1"/>
          <p:nvPr>
            <p:ph idx="2" type="body"/>
          </p:nvPr>
        </p:nvSpPr>
        <p:spPr>
          <a:xfrm>
            <a:off x="457200" y="1627975"/>
            <a:ext cx="6334199" cy="3176099"/>
          </a:xfrm>
          <a:prstGeom prst="rect">
            <a:avLst/>
          </a:prstGeom>
        </p:spPr>
        <p:txBody>
          <a:bodyPr anchorCtr="0" anchor="t" bIns="91425" lIns="91425" rIns="91425" tIns="91425">
            <a:noAutofit/>
          </a:bodyPr>
          <a:lstStyle/>
          <a:p>
            <a:pPr lvl="0">
              <a:spcBef>
                <a:spcPts val="0"/>
              </a:spcBef>
              <a:buNone/>
            </a:pPr>
            <a:r>
              <a:rPr lang="en-GB">
                <a:solidFill>
                  <a:srgbClr val="000000"/>
                </a:solidFill>
                <a:highlight>
                  <a:srgbClr val="FFFFFF"/>
                </a:highlight>
              </a:rPr>
              <a:t>“We want suppliers to demonstrate better, more consistent identification of vulnerability and to respond to consumers in a way that takes into account their individual circumstances, needs and interests.”</a:t>
            </a:r>
          </a:p>
          <a:p>
            <a:pPr lvl="0" rtl="0">
              <a:spcBef>
                <a:spcPts val="0"/>
              </a:spcBef>
              <a:buNone/>
            </a:pPr>
            <a:r>
              <a:rPr lang="en-GB" u="sng">
                <a:solidFill>
                  <a:schemeClr val="hlink"/>
                </a:solidFill>
                <a:highlight>
                  <a:srgbClr val="FFFFFF"/>
                </a:highlight>
                <a:hlinkClick r:id="rId3"/>
              </a:rPr>
              <a:t>Ofgem working paper on broad principles, August 2016</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