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1.xml" ContentType="application/vnd.openxmlformats-officedocument.drawingml.chartshapes+xml"/>
  <Override PartName="/ppt/notesSlides/notesSlide2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2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2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 id="2147483664" r:id="rId2"/>
    <p:sldMasterId id="2147483665" r:id="rId3"/>
    <p:sldMasterId id="2147483740" r:id="rId4"/>
    <p:sldMasterId id="2147483803" r:id="rId5"/>
    <p:sldMasterId id="2147483806" r:id="rId6"/>
    <p:sldMasterId id="2147483812" r:id="rId7"/>
    <p:sldMasterId id="2147483728" r:id="rId8"/>
    <p:sldMasterId id="2147483697" r:id="rId9"/>
    <p:sldMasterId id="2147483648" r:id="rId10"/>
  </p:sldMasterIdLst>
  <p:notesMasterIdLst>
    <p:notesMasterId r:id="rId94"/>
  </p:notesMasterIdLst>
  <p:sldIdLst>
    <p:sldId id="265" r:id="rId11"/>
    <p:sldId id="266" r:id="rId12"/>
    <p:sldId id="267" r:id="rId13"/>
    <p:sldId id="268"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69" r:id="rId35"/>
    <p:sldId id="327" r:id="rId36"/>
    <p:sldId id="328" r:id="rId37"/>
    <p:sldId id="329" r:id="rId38"/>
    <p:sldId id="330" r:id="rId39"/>
    <p:sldId id="331" r:id="rId40"/>
    <p:sldId id="332" r:id="rId41"/>
    <p:sldId id="333" r:id="rId42"/>
    <p:sldId id="339" r:id="rId43"/>
    <p:sldId id="335" r:id="rId44"/>
    <p:sldId id="336" r:id="rId45"/>
    <p:sldId id="337" r:id="rId46"/>
    <p:sldId id="338"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297" r:id="rId76"/>
    <p:sldId id="270" r:id="rId77"/>
    <p:sldId id="326" r:id="rId78"/>
    <p:sldId id="273" r:id="rId79"/>
    <p:sldId id="274" r:id="rId80"/>
    <p:sldId id="275" r:id="rId81"/>
    <p:sldId id="276" r:id="rId82"/>
    <p:sldId id="256" r:id="rId83"/>
    <p:sldId id="257" r:id="rId84"/>
    <p:sldId id="258" r:id="rId85"/>
    <p:sldId id="259" r:id="rId86"/>
    <p:sldId id="260" r:id="rId87"/>
    <p:sldId id="261" r:id="rId88"/>
    <p:sldId id="262" r:id="rId89"/>
    <p:sldId id="263" r:id="rId90"/>
    <p:sldId id="264" r:id="rId91"/>
    <p:sldId id="271" r:id="rId92"/>
    <p:sldId id="272" r:id="rId93"/>
  </p:sldIdLst>
  <p:sldSz cx="9144000" cy="5143500" type="screen16x9"/>
  <p:notesSz cx="6858000" cy="9144000"/>
  <p:embeddedFontLst>
    <p:embeddedFont>
      <p:font typeface="Calibri" panose="020F0502020204030204" pitchFamily="34" charset="0"/>
      <p:regular r:id="rId95"/>
      <p:bold r:id="rId96"/>
      <p:italic r:id="rId97"/>
      <p:boldItalic r:id="rId98"/>
    </p:embeddedFont>
    <p:embeddedFont>
      <p:font typeface="Calibri Light" panose="020F0302020204030204" pitchFamily="34" charset="0"/>
      <p:regular r:id="rId99"/>
      <p:italic r:id="rId100"/>
    </p:embeddedFont>
    <p:embeddedFont>
      <p:font typeface="Cambria" panose="02040503050406030204" pitchFamily="18" charset="0"/>
      <p:regular r:id="rId101"/>
      <p:bold r:id="rId102"/>
      <p:italic r:id="rId103"/>
      <p:boldItalic r:id="rId104"/>
    </p:embeddedFont>
    <p:embeddedFont>
      <p:font typeface="Open Sans" panose="020B0606030504020204" pitchFamily="34" charset="0"/>
      <p:regular r:id="rId105"/>
      <p:bold r:id="rId106"/>
      <p:italic r:id="rId107"/>
      <p:boldItalic r:id="rId108"/>
    </p:embeddedFont>
    <p:embeddedFont>
      <p:font typeface="Tahoma" panose="020B0604030504040204" pitchFamily="34" charset="0"/>
      <p:regular r:id="rId109"/>
      <p:bold r:id="rId11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27">
          <p15:clr>
            <a:srgbClr val="9AA0A6"/>
          </p15:clr>
        </p15:guide>
        <p15:guide id="2" pos="113">
          <p15:clr>
            <a:srgbClr val="9AA0A6"/>
          </p15:clr>
        </p15:guide>
        <p15:guide id="3" pos="5647">
          <p15:clr>
            <a:srgbClr val="9AA0A6"/>
          </p15:clr>
        </p15:guide>
        <p15:guide id="4" orient="horz" pos="113">
          <p15:clr>
            <a:srgbClr val="9AA0A6"/>
          </p15:clr>
        </p15:guide>
        <p15:guide id="5" orient="horz" pos="60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108" y="144"/>
      </p:cViewPr>
      <p:guideLst>
        <p:guide orient="horz" pos="3127"/>
        <p:guide pos="113"/>
        <p:guide pos="5647"/>
        <p:guide orient="horz" pos="113"/>
        <p:guide orient="horz" pos="6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07" Type="http://schemas.openxmlformats.org/officeDocument/2006/relationships/font" Target="fonts/font13.fntdata"/><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102" Type="http://schemas.openxmlformats.org/officeDocument/2006/relationships/font" Target="fonts/font8.fntdata"/><Relationship Id="rId110" Type="http://schemas.openxmlformats.org/officeDocument/2006/relationships/font" Target="fonts/font16.fntdata"/><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font" Target="fonts/font1.fntdata"/><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font" Target="fonts/font6.fntdata"/><Relationship Id="rId105" Type="http://schemas.openxmlformats.org/officeDocument/2006/relationships/font" Target="fonts/font11.fntdata"/><Relationship Id="rId113"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font" Target="fonts/font9.fntdata"/><Relationship Id="rId108" Type="http://schemas.openxmlformats.org/officeDocument/2006/relationships/font" Target="fonts/font14.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font" Target="fonts/font2.fntdata"/><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font" Target="fonts/font12.fntdata"/><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notesMaster" Target="notesMasters/notesMaster1.xml"/><Relationship Id="rId99" Type="http://schemas.openxmlformats.org/officeDocument/2006/relationships/font" Target="fonts/font5.fntdata"/><Relationship Id="rId101"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font" Target="fonts/font15.fntdata"/><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font" Target="fonts/font3.fntdata"/><Relationship Id="rId104" Type="http://schemas.openxmlformats.org/officeDocument/2006/relationships/font" Target="fonts/font10.fntdata"/><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advicedirect.sharepoint.com/sites/BusinessSupport/Business%20Development/Projects/ADS/Energy%20&amp;%20Post/Stats/Copy%20of%20Energy%20Supplier%20Stats%20Quarterly%202022%20(1)%20(002).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HazelKnowles\AppData\Local\Microsoft\Windows\INetCache\Content.Outlook\Y3YP5AOH\Energy%20Supplier%20Stats%20Quarterly%202022%20(1)%20(002).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HazelKnowles\AppData\Local\Microsoft\Windows\INetCache\Content.Outlook\Y3YP5AOH\Energy%20Supplier%20Stats%20Quarterly%202022%20(1)%20(002).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1.xml"/><Relationship Id="rId4" Type="http://schemas.openxmlformats.org/officeDocument/2006/relationships/oleObject" Target="https://advicedirect.sharepoint.com/sites/EnergyandPost/Shared%20Documents/Stats/Copy%20of%20Energy%20Supplier%20Stats%20Quarterly%202022%20-%2023.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HazelKnowles\AppData\Local\Microsoft\Windows\INetCache\Content.Outlook\Y3YP5AOH\Energy%20Supplier%20Stats%20Quarterly%202022%20(1)%20(002).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advicedirect.sharepoint.com/sites/BusinessSupport/Business%20Development/Projects/ADS/Energy%20&amp;%20Post/Stats/Copy%20of%20Energy%20Supplier%20Stats%20Quarterly%202022%20(1)%20(002).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C:\Users\HazelKnowles\AppData\Local\Microsoft\Windows\INetCache\Content.Outlook\Y3YP5AOH\Energy%20Supplier%20Stats%20Quarterly%202022%20(1)%20(002).xlsx" TargetMode="Externa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'[Copy of Energy Supplier Stats Quarterly 2022 (1) (002).xlsx]Q4'!$A$41</c:f>
              <c:strCache>
                <c:ptCount val="1"/>
                <c:pt idx="0">
                  <c:v>Volume</c:v>
                </c:pt>
              </c:strCache>
            </c:strRef>
          </c:tx>
          <c:spPr>
            <a:ln w="34925" cap="rnd">
              <a:solidFill>
                <a:schemeClr val="accent6"/>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'[Copy of Energy Supplier Stats Quarterly 2022 (1) (002).xlsx]Q4'!$B$40:$P$40</c:f>
              <c:numCache>
                <c:formatCode>mmm\-yy</c:formatCode>
                <c:ptCount val="15"/>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numCache>
            </c:numRef>
          </c:cat>
          <c:val>
            <c:numRef>
              <c:f>'[Copy of Energy Supplier Stats Quarterly 2022 (1) (002).xlsx]Q4'!$B$41:$P$41</c:f>
              <c:numCache>
                <c:formatCode>General</c:formatCode>
                <c:ptCount val="15"/>
                <c:pt idx="0">
                  <c:v>2072</c:v>
                </c:pt>
                <c:pt idx="1">
                  <c:v>1625</c:v>
                </c:pt>
                <c:pt idx="2">
                  <c:v>2242</c:v>
                </c:pt>
                <c:pt idx="3">
                  <c:v>2016</c:v>
                </c:pt>
                <c:pt idx="4">
                  <c:v>2176</c:v>
                </c:pt>
                <c:pt idx="5">
                  <c:v>2239</c:v>
                </c:pt>
                <c:pt idx="6">
                  <c:v>2315</c:v>
                </c:pt>
                <c:pt idx="7">
                  <c:v>3054</c:v>
                </c:pt>
                <c:pt idx="8">
                  <c:v>3135</c:v>
                </c:pt>
                <c:pt idx="9">
                  <c:v>4376</c:v>
                </c:pt>
                <c:pt idx="10">
                  <c:v>4785</c:v>
                </c:pt>
                <c:pt idx="11">
                  <c:v>4736</c:v>
                </c:pt>
                <c:pt idx="12">
                  <c:v>4494</c:v>
                </c:pt>
                <c:pt idx="13">
                  <c:v>3807</c:v>
                </c:pt>
                <c:pt idx="14">
                  <c:v>4288</c:v>
                </c:pt>
              </c:numCache>
            </c:numRef>
          </c:val>
          <c:smooth val="0"/>
          <c:extLst>
            <c:ext xmlns:c16="http://schemas.microsoft.com/office/drawing/2014/chart" uri="{C3380CC4-5D6E-409C-BE32-E72D297353CC}">
              <c16:uniqueId val="{00000000-D0BD-4FDC-92BB-56E8E1E4955F}"/>
            </c:ext>
          </c:extLst>
        </c:ser>
        <c:dLbls>
          <c:showLegendKey val="0"/>
          <c:showVal val="0"/>
          <c:showCatName val="0"/>
          <c:showSerName val="0"/>
          <c:showPercent val="0"/>
          <c:showBubbleSize val="0"/>
        </c:dLbls>
        <c:smooth val="0"/>
        <c:axId val="218733808"/>
        <c:axId val="218752048"/>
      </c:lineChart>
      <c:dateAx>
        <c:axId val="218733808"/>
        <c:scaling>
          <c:orientation val="minMax"/>
        </c:scaling>
        <c:delete val="0"/>
        <c:axPos val="b"/>
        <c:numFmt formatCode="mmm\-yy"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8752048"/>
        <c:crosses val="autoZero"/>
        <c:auto val="1"/>
        <c:lblOffset val="100"/>
        <c:baseTimeUnit val="months"/>
      </c:dateAx>
      <c:valAx>
        <c:axId val="218752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87338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'Q4'!$B$20</c:f>
              <c:strCache>
                <c:ptCount val="1"/>
                <c:pt idx="0">
                  <c:v>Calls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'Q4'!$A$21:$A$23</c:f>
              <c:strCache>
                <c:ptCount val="3"/>
                <c:pt idx="0">
                  <c:v>January</c:v>
                </c:pt>
                <c:pt idx="1">
                  <c:v>February</c:v>
                </c:pt>
                <c:pt idx="2">
                  <c:v>March</c:v>
                </c:pt>
              </c:strCache>
            </c:strRef>
          </c:cat>
          <c:val>
            <c:numRef>
              <c:f>'Q4'!$B$21:$B$23</c:f>
              <c:numCache>
                <c:formatCode>General</c:formatCode>
                <c:ptCount val="3"/>
                <c:pt idx="0">
                  <c:v>3804</c:v>
                </c:pt>
                <c:pt idx="1">
                  <c:v>3163</c:v>
                </c:pt>
                <c:pt idx="2">
                  <c:v>3650</c:v>
                </c:pt>
              </c:numCache>
            </c:numRef>
          </c:val>
          <c:extLst>
            <c:ext xmlns:c16="http://schemas.microsoft.com/office/drawing/2014/chart" uri="{C3380CC4-5D6E-409C-BE32-E72D297353CC}">
              <c16:uniqueId val="{00000000-27D3-4873-ABAD-E35A1F2E5E38}"/>
            </c:ext>
          </c:extLst>
        </c:ser>
        <c:ser>
          <c:idx val="1"/>
          <c:order val="1"/>
          <c:tx>
            <c:strRef>
              <c:f>'Q4'!$C$20</c:f>
              <c:strCache>
                <c:ptCount val="1"/>
                <c:pt idx="0">
                  <c:v>Email</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'Q4'!$A$21:$A$23</c:f>
              <c:strCache>
                <c:ptCount val="3"/>
                <c:pt idx="0">
                  <c:v>January</c:v>
                </c:pt>
                <c:pt idx="1">
                  <c:v>February</c:v>
                </c:pt>
                <c:pt idx="2">
                  <c:v>March</c:v>
                </c:pt>
              </c:strCache>
            </c:strRef>
          </c:cat>
          <c:val>
            <c:numRef>
              <c:f>'Q4'!$C$21:$C$23</c:f>
              <c:numCache>
                <c:formatCode>General</c:formatCode>
                <c:ptCount val="3"/>
                <c:pt idx="0">
                  <c:v>590</c:v>
                </c:pt>
                <c:pt idx="1">
                  <c:v>605</c:v>
                </c:pt>
                <c:pt idx="2">
                  <c:v>510</c:v>
                </c:pt>
              </c:numCache>
            </c:numRef>
          </c:val>
          <c:extLst>
            <c:ext xmlns:c16="http://schemas.microsoft.com/office/drawing/2014/chart" uri="{C3380CC4-5D6E-409C-BE32-E72D297353CC}">
              <c16:uniqueId val="{00000001-27D3-4873-ABAD-E35A1F2E5E38}"/>
            </c:ext>
          </c:extLst>
        </c:ser>
        <c:ser>
          <c:idx val="2"/>
          <c:order val="2"/>
          <c:tx>
            <c:strRef>
              <c:f>'Q4'!$D$20</c:f>
              <c:strCache>
                <c:ptCount val="1"/>
                <c:pt idx="0">
                  <c:v>Live Chat</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'Q4'!$A$21:$A$23</c:f>
              <c:strCache>
                <c:ptCount val="3"/>
                <c:pt idx="0">
                  <c:v>January</c:v>
                </c:pt>
                <c:pt idx="1">
                  <c:v>February</c:v>
                </c:pt>
                <c:pt idx="2">
                  <c:v>March</c:v>
                </c:pt>
              </c:strCache>
            </c:strRef>
          </c:cat>
          <c:val>
            <c:numRef>
              <c:f>'Q4'!$D$21:$D$23</c:f>
              <c:numCache>
                <c:formatCode>General</c:formatCode>
                <c:ptCount val="3"/>
                <c:pt idx="0">
                  <c:v>100</c:v>
                </c:pt>
                <c:pt idx="1">
                  <c:v>39</c:v>
                </c:pt>
                <c:pt idx="2">
                  <c:v>128</c:v>
                </c:pt>
              </c:numCache>
            </c:numRef>
          </c:val>
          <c:extLst>
            <c:ext xmlns:c16="http://schemas.microsoft.com/office/drawing/2014/chart" uri="{C3380CC4-5D6E-409C-BE32-E72D297353CC}">
              <c16:uniqueId val="{00000002-27D3-4873-ABAD-E35A1F2E5E38}"/>
            </c:ext>
          </c:extLst>
        </c:ser>
        <c:dLbls>
          <c:showLegendKey val="0"/>
          <c:showVal val="1"/>
          <c:showCatName val="0"/>
          <c:showSerName val="0"/>
          <c:showPercent val="0"/>
          <c:showBubbleSize val="0"/>
        </c:dLbls>
        <c:gapWidth val="269"/>
        <c:overlap val="-27"/>
        <c:axId val="1176968016"/>
        <c:axId val="1176956016"/>
      </c:barChart>
      <c:lineChart>
        <c:grouping val="standard"/>
        <c:varyColors val="0"/>
        <c:ser>
          <c:idx val="3"/>
          <c:order val="3"/>
          <c:tx>
            <c:strRef>
              <c:f>'Q4'!$E$20</c:f>
              <c:strCache>
                <c:ptCount val="1"/>
                <c:pt idx="0">
                  <c:v>Total</c:v>
                </c:pt>
              </c:strCache>
            </c:strRef>
          </c:tx>
          <c:spPr>
            <a:ln w="38100" cap="rnd">
              <a:solidFill>
                <a:schemeClr val="accent6">
                  <a:lumMod val="60000"/>
                </a:schemeClr>
              </a:solidFill>
              <a:round/>
            </a:ln>
            <a:effectLst/>
          </c:spPr>
          <c:marker>
            <c:symbol val="none"/>
          </c:marker>
          <c:dLbls>
            <c:dLbl>
              <c:idx val="0"/>
              <c:layout>
                <c:manualLayout>
                  <c:x val="6.1438784088728828E-3"/>
                  <c:y val="-3.22494635669938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7D3-4873-ABAD-E35A1F2E5E38}"/>
                </c:ext>
              </c:extLst>
            </c:dLbl>
            <c:dLbl>
              <c:idx val="1"/>
              <c:layout>
                <c:manualLayout>
                  <c:x val="-1.720285954484407E-2"/>
                  <c:y val="-5.27718494732626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7D3-4873-ABAD-E35A1F2E5E38}"/>
                </c:ext>
              </c:extLst>
            </c:dLbl>
            <c:dLbl>
              <c:idx val="2"/>
              <c:layout>
                <c:manualLayout>
                  <c:x val="-1.720285954484407E-2"/>
                  <c:y val="-4.69083106429001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7D3-4873-ABAD-E35A1F2E5E38}"/>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'Q4'!$A$21:$A$23</c:f>
              <c:strCache>
                <c:ptCount val="3"/>
                <c:pt idx="0">
                  <c:v>January</c:v>
                </c:pt>
                <c:pt idx="1">
                  <c:v>February</c:v>
                </c:pt>
                <c:pt idx="2">
                  <c:v>March</c:v>
                </c:pt>
              </c:strCache>
            </c:strRef>
          </c:cat>
          <c:val>
            <c:numRef>
              <c:f>'Q4'!$E$21:$E$23</c:f>
              <c:numCache>
                <c:formatCode>General</c:formatCode>
                <c:ptCount val="3"/>
                <c:pt idx="0">
                  <c:v>4494</c:v>
                </c:pt>
                <c:pt idx="1">
                  <c:v>3807</c:v>
                </c:pt>
                <c:pt idx="2">
                  <c:v>4288</c:v>
                </c:pt>
              </c:numCache>
            </c:numRef>
          </c:val>
          <c:smooth val="0"/>
          <c:extLst>
            <c:ext xmlns:c16="http://schemas.microsoft.com/office/drawing/2014/chart" uri="{C3380CC4-5D6E-409C-BE32-E72D297353CC}">
              <c16:uniqueId val="{00000003-27D3-4873-ABAD-E35A1F2E5E38}"/>
            </c:ext>
          </c:extLst>
        </c:ser>
        <c:dLbls>
          <c:showLegendKey val="0"/>
          <c:showVal val="1"/>
          <c:showCatName val="0"/>
          <c:showSerName val="0"/>
          <c:showPercent val="0"/>
          <c:showBubbleSize val="0"/>
        </c:dLbls>
        <c:marker val="1"/>
        <c:smooth val="0"/>
        <c:axId val="1176968016"/>
        <c:axId val="1176956016"/>
      </c:lineChart>
      <c:catAx>
        <c:axId val="11769680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none" spc="0" normalizeH="0" baseline="0">
                <a:solidFill>
                  <a:schemeClr val="tx1">
                    <a:lumMod val="65000"/>
                    <a:lumOff val="35000"/>
                  </a:schemeClr>
                </a:solidFill>
                <a:latin typeface="+mn-lt"/>
                <a:ea typeface="+mn-ea"/>
                <a:cs typeface="+mn-cs"/>
              </a:defRPr>
            </a:pPr>
            <a:endParaRPr lang="en-US"/>
          </a:p>
        </c:txPr>
        <c:crossAx val="1176956016"/>
        <c:crosses val="autoZero"/>
        <c:auto val="1"/>
        <c:lblAlgn val="ctr"/>
        <c:lblOffset val="100"/>
        <c:noMultiLvlLbl val="0"/>
      </c:catAx>
      <c:valAx>
        <c:axId val="117695601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769680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'Q4'!$B$58:$B$59</c:f>
              <c:strCache>
                <c:ptCount val="2"/>
                <c:pt idx="1">
                  <c:v>Advice Only</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'Q4'!$A$60:$A$62</c:f>
              <c:strCache>
                <c:ptCount val="3"/>
                <c:pt idx="0">
                  <c:v>January</c:v>
                </c:pt>
                <c:pt idx="1">
                  <c:v>Febuary</c:v>
                </c:pt>
                <c:pt idx="2">
                  <c:v>March</c:v>
                </c:pt>
              </c:strCache>
            </c:strRef>
          </c:cat>
          <c:val>
            <c:numRef>
              <c:f>'Q4'!$B$60:$B$62</c:f>
              <c:numCache>
                <c:formatCode>0.0%</c:formatCode>
                <c:ptCount val="3"/>
                <c:pt idx="0">
                  <c:v>0.32176234979973295</c:v>
                </c:pt>
                <c:pt idx="1">
                  <c:v>0.37877593905962698</c:v>
                </c:pt>
                <c:pt idx="2">
                  <c:v>0.36823694029850745</c:v>
                </c:pt>
              </c:numCache>
            </c:numRef>
          </c:val>
          <c:extLst>
            <c:ext xmlns:c16="http://schemas.microsoft.com/office/drawing/2014/chart" uri="{C3380CC4-5D6E-409C-BE32-E72D297353CC}">
              <c16:uniqueId val="{00000000-E071-4CFB-A73D-0A2A9FD52412}"/>
            </c:ext>
          </c:extLst>
        </c:ser>
        <c:ser>
          <c:idx val="1"/>
          <c:order val="1"/>
          <c:tx>
            <c:strRef>
              <c:f>'Q4'!$C$58:$C$59</c:f>
              <c:strCache>
                <c:ptCount val="2"/>
                <c:pt idx="1">
                  <c:v>Company</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'Q4'!$A$60:$A$62</c:f>
              <c:strCache>
                <c:ptCount val="3"/>
                <c:pt idx="0">
                  <c:v>January</c:v>
                </c:pt>
                <c:pt idx="1">
                  <c:v>Febuary</c:v>
                </c:pt>
                <c:pt idx="2">
                  <c:v>March</c:v>
                </c:pt>
              </c:strCache>
            </c:strRef>
          </c:cat>
          <c:val>
            <c:numRef>
              <c:f>'Q4'!$C$60:$C$62</c:f>
              <c:numCache>
                <c:formatCode>0.0%</c:formatCode>
                <c:ptCount val="3"/>
                <c:pt idx="0">
                  <c:v>0.40743213173119713</c:v>
                </c:pt>
                <c:pt idx="1">
                  <c:v>0.41817704229051744</c:v>
                </c:pt>
                <c:pt idx="2">
                  <c:v>0.39295708955223879</c:v>
                </c:pt>
              </c:numCache>
            </c:numRef>
          </c:val>
          <c:extLst>
            <c:ext xmlns:c16="http://schemas.microsoft.com/office/drawing/2014/chart" uri="{C3380CC4-5D6E-409C-BE32-E72D297353CC}">
              <c16:uniqueId val="{00000001-E071-4CFB-A73D-0A2A9FD52412}"/>
            </c:ext>
          </c:extLst>
        </c:ser>
        <c:ser>
          <c:idx val="2"/>
          <c:order val="2"/>
          <c:tx>
            <c:strRef>
              <c:f>'Q4'!$D$58:$D$59</c:f>
              <c:strCache>
                <c:ptCount val="2"/>
                <c:pt idx="1">
                  <c:v>EHU</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'Q4'!$A$60:$A$62</c:f>
              <c:strCache>
                <c:ptCount val="3"/>
                <c:pt idx="0">
                  <c:v>January</c:v>
                </c:pt>
                <c:pt idx="1">
                  <c:v>Febuary</c:v>
                </c:pt>
                <c:pt idx="2">
                  <c:v>March</c:v>
                </c:pt>
              </c:strCache>
            </c:strRef>
          </c:cat>
          <c:val>
            <c:numRef>
              <c:f>'Q4'!$D$60:$D$62</c:f>
              <c:numCache>
                <c:formatCode>0.0%</c:formatCode>
                <c:ptCount val="3"/>
                <c:pt idx="0">
                  <c:v>8.0996884735202487E-2</c:v>
                </c:pt>
                <c:pt idx="1">
                  <c:v>0.11032308904649331</c:v>
                </c:pt>
                <c:pt idx="2">
                  <c:v>4.3376865671641791E-2</c:v>
                </c:pt>
              </c:numCache>
            </c:numRef>
          </c:val>
          <c:extLst>
            <c:ext xmlns:c16="http://schemas.microsoft.com/office/drawing/2014/chart" uri="{C3380CC4-5D6E-409C-BE32-E72D297353CC}">
              <c16:uniqueId val="{00000002-E071-4CFB-A73D-0A2A9FD52412}"/>
            </c:ext>
          </c:extLst>
        </c:ser>
        <c:ser>
          <c:idx val="3"/>
          <c:order val="3"/>
          <c:tx>
            <c:strRef>
              <c:f>'Q4'!$E$58:$E$59</c:f>
              <c:strCache>
                <c:ptCount val="2"/>
                <c:pt idx="1">
                  <c:v>OSE</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'Q4'!$A$60:$A$62</c:f>
              <c:strCache>
                <c:ptCount val="3"/>
                <c:pt idx="0">
                  <c:v>January</c:v>
                </c:pt>
                <c:pt idx="1">
                  <c:v>Febuary</c:v>
                </c:pt>
                <c:pt idx="2">
                  <c:v>March</c:v>
                </c:pt>
              </c:strCache>
            </c:strRef>
          </c:cat>
          <c:val>
            <c:numRef>
              <c:f>'Q4'!$E$60:$E$62</c:f>
              <c:numCache>
                <c:formatCode>0.0%</c:formatCode>
                <c:ptCount val="3"/>
                <c:pt idx="0">
                  <c:v>1.8914107699154428E-2</c:v>
                </c:pt>
                <c:pt idx="1">
                  <c:v>2.1013921723141583E-2</c:v>
                </c:pt>
                <c:pt idx="2">
                  <c:v>1.7957089552238806E-2</c:v>
                </c:pt>
              </c:numCache>
            </c:numRef>
          </c:val>
          <c:extLst>
            <c:ext xmlns:c16="http://schemas.microsoft.com/office/drawing/2014/chart" uri="{C3380CC4-5D6E-409C-BE32-E72D297353CC}">
              <c16:uniqueId val="{00000003-E071-4CFB-A73D-0A2A9FD52412}"/>
            </c:ext>
          </c:extLst>
        </c:ser>
        <c:dLbls>
          <c:dLblPos val="outEnd"/>
          <c:showLegendKey val="0"/>
          <c:showVal val="1"/>
          <c:showCatName val="0"/>
          <c:showSerName val="0"/>
          <c:showPercent val="0"/>
          <c:showBubbleSize val="0"/>
        </c:dLbls>
        <c:gapWidth val="219"/>
        <c:overlap val="-27"/>
        <c:axId val="773227360"/>
        <c:axId val="773224480"/>
      </c:barChart>
      <c:catAx>
        <c:axId val="773227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3224480"/>
        <c:crosses val="autoZero"/>
        <c:auto val="1"/>
        <c:lblAlgn val="ctr"/>
        <c:lblOffset val="100"/>
        <c:noMultiLvlLbl val="0"/>
      </c:catAx>
      <c:valAx>
        <c:axId val="77322448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3227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inEnd"/>
          <c:showLegendKey val="0"/>
          <c:showVal val="0"/>
          <c:showCatName val="0"/>
          <c:showSerName val="0"/>
          <c:showPercent val="1"/>
          <c:showBubbleSize val="0"/>
          <c:showLeaderLines val="0"/>
        </c:dLbls>
      </c:pie3DChart>
      <c:spPr>
        <a:noFill/>
        <a:ln>
          <a:noFill/>
        </a:ln>
        <a:effectLst/>
      </c:spPr>
    </c:plotArea>
    <c:legend>
      <c:legendPos val="l"/>
      <c:layout>
        <c:manualLayout>
          <c:xMode val="edge"/>
          <c:yMode val="edge"/>
          <c:x val="9.0391727140353324E-3"/>
          <c:y val="0.15516954855463333"/>
          <c:w val="0.32328980809551627"/>
          <c:h val="0.6248512055649617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612635541769398E-2"/>
          <c:y val="3.3208800332088007E-2"/>
          <c:w val="0.90493233800320416"/>
          <c:h val="0.7630826657253148"/>
        </c:manualLayout>
      </c:layout>
      <c:lineChart>
        <c:grouping val="standard"/>
        <c:varyColors val="0"/>
        <c:ser>
          <c:idx val="0"/>
          <c:order val="0"/>
          <c:tx>
            <c:strRef>
              <c:f>'Q4'!$B$83</c:f>
              <c:strCache>
                <c:ptCount val="1"/>
                <c:pt idx="0">
                  <c:v>Advice only</c:v>
                </c:pt>
              </c:strCache>
            </c:strRef>
          </c:tx>
          <c:spPr>
            <a:ln w="28575" cap="rnd">
              <a:solidFill>
                <a:schemeClr val="accent6"/>
              </a:solidFill>
              <a:round/>
            </a:ln>
            <a:effectLst/>
          </c:spPr>
          <c:marker>
            <c:symbol val="none"/>
          </c:marker>
          <c:cat>
            <c:strRef>
              <c:f>'Q4'!$A$84:$A$86</c:f>
              <c:strCache>
                <c:ptCount val="3"/>
                <c:pt idx="0">
                  <c:v>January</c:v>
                </c:pt>
                <c:pt idx="1">
                  <c:v>Febuary</c:v>
                </c:pt>
                <c:pt idx="2">
                  <c:v>March</c:v>
                </c:pt>
              </c:strCache>
            </c:strRef>
          </c:cat>
          <c:val>
            <c:numRef>
              <c:f>'Q4'!$B$84:$B$86</c:f>
              <c:numCache>
                <c:formatCode>General</c:formatCode>
                <c:ptCount val="3"/>
                <c:pt idx="0">
                  <c:v>154</c:v>
                </c:pt>
                <c:pt idx="1">
                  <c:v>182</c:v>
                </c:pt>
                <c:pt idx="2">
                  <c:v>174</c:v>
                </c:pt>
              </c:numCache>
            </c:numRef>
          </c:val>
          <c:smooth val="0"/>
          <c:extLst>
            <c:ext xmlns:c16="http://schemas.microsoft.com/office/drawing/2014/chart" uri="{C3380CC4-5D6E-409C-BE32-E72D297353CC}">
              <c16:uniqueId val="{00000000-7779-4234-830E-85DF5BCEED10}"/>
            </c:ext>
          </c:extLst>
        </c:ser>
        <c:ser>
          <c:idx val="1"/>
          <c:order val="1"/>
          <c:tx>
            <c:strRef>
              <c:f>'Q4'!$C$83</c:f>
              <c:strCache>
                <c:ptCount val="1"/>
                <c:pt idx="0">
                  <c:v>Company </c:v>
                </c:pt>
              </c:strCache>
            </c:strRef>
          </c:tx>
          <c:spPr>
            <a:ln w="28575" cap="rnd">
              <a:solidFill>
                <a:schemeClr val="accent5"/>
              </a:solidFill>
              <a:round/>
            </a:ln>
            <a:effectLst/>
          </c:spPr>
          <c:marker>
            <c:symbol val="none"/>
          </c:marker>
          <c:cat>
            <c:strRef>
              <c:f>'Q4'!$A$84:$A$86</c:f>
              <c:strCache>
                <c:ptCount val="3"/>
                <c:pt idx="0">
                  <c:v>January</c:v>
                </c:pt>
                <c:pt idx="1">
                  <c:v>Febuary</c:v>
                </c:pt>
                <c:pt idx="2">
                  <c:v>March</c:v>
                </c:pt>
              </c:strCache>
            </c:strRef>
          </c:cat>
          <c:val>
            <c:numRef>
              <c:f>'Q4'!$C$84:$C$86</c:f>
              <c:numCache>
                <c:formatCode>General</c:formatCode>
                <c:ptCount val="3"/>
                <c:pt idx="0">
                  <c:v>671</c:v>
                </c:pt>
                <c:pt idx="1">
                  <c:v>626</c:v>
                </c:pt>
                <c:pt idx="2">
                  <c:v>639</c:v>
                </c:pt>
              </c:numCache>
            </c:numRef>
          </c:val>
          <c:smooth val="0"/>
          <c:extLst>
            <c:ext xmlns:c16="http://schemas.microsoft.com/office/drawing/2014/chart" uri="{C3380CC4-5D6E-409C-BE32-E72D297353CC}">
              <c16:uniqueId val="{00000001-7779-4234-830E-85DF5BCEED10}"/>
            </c:ext>
          </c:extLst>
        </c:ser>
        <c:ser>
          <c:idx val="2"/>
          <c:order val="2"/>
          <c:tx>
            <c:strRef>
              <c:f>'Q4'!$D$83</c:f>
              <c:strCache>
                <c:ptCount val="1"/>
                <c:pt idx="0">
                  <c:v>EHU </c:v>
                </c:pt>
              </c:strCache>
            </c:strRef>
          </c:tx>
          <c:spPr>
            <a:ln w="28575" cap="rnd">
              <a:solidFill>
                <a:schemeClr val="accent4"/>
              </a:solidFill>
              <a:round/>
            </a:ln>
            <a:effectLst/>
          </c:spPr>
          <c:marker>
            <c:symbol val="none"/>
          </c:marker>
          <c:cat>
            <c:strRef>
              <c:f>'Q4'!$A$84:$A$86</c:f>
              <c:strCache>
                <c:ptCount val="3"/>
                <c:pt idx="0">
                  <c:v>January</c:v>
                </c:pt>
                <c:pt idx="1">
                  <c:v>Febuary</c:v>
                </c:pt>
                <c:pt idx="2">
                  <c:v>March</c:v>
                </c:pt>
              </c:strCache>
            </c:strRef>
          </c:cat>
          <c:val>
            <c:numRef>
              <c:f>'Q4'!$D$84:$D$86</c:f>
              <c:numCache>
                <c:formatCode>General</c:formatCode>
                <c:ptCount val="3"/>
                <c:pt idx="0">
                  <c:v>178</c:v>
                </c:pt>
                <c:pt idx="1">
                  <c:v>123</c:v>
                </c:pt>
                <c:pt idx="2">
                  <c:v>72</c:v>
                </c:pt>
              </c:numCache>
            </c:numRef>
          </c:val>
          <c:smooth val="0"/>
          <c:extLst>
            <c:ext xmlns:c16="http://schemas.microsoft.com/office/drawing/2014/chart" uri="{C3380CC4-5D6E-409C-BE32-E72D297353CC}">
              <c16:uniqueId val="{00000002-7779-4234-830E-85DF5BCEED10}"/>
            </c:ext>
          </c:extLst>
        </c:ser>
        <c:ser>
          <c:idx val="3"/>
          <c:order val="3"/>
          <c:tx>
            <c:strRef>
              <c:f>'Q4'!$E$83</c:f>
              <c:strCache>
                <c:ptCount val="1"/>
                <c:pt idx="0">
                  <c:v>EO </c:v>
                </c:pt>
              </c:strCache>
            </c:strRef>
          </c:tx>
          <c:spPr>
            <a:ln w="28575" cap="rnd">
              <a:solidFill>
                <a:schemeClr val="accent6">
                  <a:lumMod val="60000"/>
                </a:schemeClr>
              </a:solidFill>
              <a:round/>
            </a:ln>
            <a:effectLst/>
          </c:spPr>
          <c:marker>
            <c:symbol val="none"/>
          </c:marker>
          <c:cat>
            <c:strRef>
              <c:f>'Q4'!$A$84:$A$86</c:f>
              <c:strCache>
                <c:ptCount val="3"/>
                <c:pt idx="0">
                  <c:v>January</c:v>
                </c:pt>
                <c:pt idx="1">
                  <c:v>Febuary</c:v>
                </c:pt>
                <c:pt idx="2">
                  <c:v>March</c:v>
                </c:pt>
              </c:strCache>
            </c:strRef>
          </c:cat>
          <c:val>
            <c:numRef>
              <c:f>'Q4'!$E$84:$E$86</c:f>
              <c:numCache>
                <c:formatCode>General</c:formatCode>
                <c:ptCount val="3"/>
                <c:pt idx="0">
                  <c:v>69</c:v>
                </c:pt>
                <c:pt idx="1">
                  <c:v>49</c:v>
                </c:pt>
                <c:pt idx="2">
                  <c:v>64</c:v>
                </c:pt>
              </c:numCache>
            </c:numRef>
          </c:val>
          <c:smooth val="0"/>
          <c:extLst>
            <c:ext xmlns:c16="http://schemas.microsoft.com/office/drawing/2014/chart" uri="{C3380CC4-5D6E-409C-BE32-E72D297353CC}">
              <c16:uniqueId val="{00000003-7779-4234-830E-85DF5BCEED10}"/>
            </c:ext>
          </c:extLst>
        </c:ser>
        <c:dLbls>
          <c:showLegendKey val="0"/>
          <c:showVal val="0"/>
          <c:showCatName val="0"/>
          <c:showSerName val="0"/>
          <c:showPercent val="0"/>
          <c:showBubbleSize val="0"/>
        </c:dLbls>
        <c:smooth val="0"/>
        <c:axId val="1750362320"/>
        <c:axId val="1750363280"/>
      </c:lineChart>
      <c:catAx>
        <c:axId val="1750362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50363280"/>
        <c:crosses val="autoZero"/>
        <c:auto val="1"/>
        <c:lblAlgn val="ctr"/>
        <c:lblOffset val="100"/>
        <c:noMultiLvlLbl val="0"/>
      </c:catAx>
      <c:valAx>
        <c:axId val="1750363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50362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8037"/>
              </a:solidFill>
              <a:ln>
                <a:noFill/>
              </a:ln>
              <a:effectLst/>
            </c:spPr>
            <c:extLst>
              <c:ext xmlns:c16="http://schemas.microsoft.com/office/drawing/2014/chart" uri="{C3380CC4-5D6E-409C-BE32-E72D297353CC}">
                <c16:uniqueId val="{00000001-F724-4B58-A397-EEA0ADC3DF41}"/>
              </c:ext>
            </c:extLst>
          </c:dPt>
          <c:dPt>
            <c:idx val="1"/>
            <c:invertIfNegative val="0"/>
            <c:bubble3D val="0"/>
            <c:spPr>
              <a:solidFill>
                <a:srgbClr val="ED7D31"/>
              </a:solidFill>
              <a:ln>
                <a:noFill/>
              </a:ln>
              <a:effectLst/>
            </c:spPr>
            <c:extLst>
              <c:ext xmlns:c16="http://schemas.microsoft.com/office/drawing/2014/chart" uri="{C3380CC4-5D6E-409C-BE32-E72D297353CC}">
                <c16:uniqueId val="{00000003-F724-4B58-A397-EEA0ADC3DF41}"/>
              </c:ext>
            </c:extLst>
          </c:dPt>
          <c:dPt>
            <c:idx val="2"/>
            <c:invertIfNegative val="0"/>
            <c:bubble3D val="0"/>
            <c:spPr>
              <a:solidFill>
                <a:srgbClr val="92D050"/>
              </a:solidFill>
              <a:ln>
                <a:noFill/>
              </a:ln>
              <a:effectLst/>
            </c:spPr>
            <c:extLst>
              <c:ext xmlns:c16="http://schemas.microsoft.com/office/drawing/2014/chart" uri="{C3380CC4-5D6E-409C-BE32-E72D297353CC}">
                <c16:uniqueId val="{00000005-F724-4B58-A397-EEA0ADC3DF41}"/>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'[Copy of Energy Supplier Stats Quarterly 2022 (1) (002).xlsx]Q4'!$A$188:$A$190</c:f>
              <c:strCache>
                <c:ptCount val="3"/>
                <c:pt idx="0">
                  <c:v>January</c:v>
                </c:pt>
                <c:pt idx="1">
                  <c:v>February</c:v>
                </c:pt>
                <c:pt idx="2">
                  <c:v>March</c:v>
                </c:pt>
              </c:strCache>
            </c:strRef>
          </c:cat>
          <c:val>
            <c:numRef>
              <c:f>'[Copy of Energy Supplier Stats Quarterly 2022 (1) (002).xlsx]Q4'!$B$188:$B$190</c:f>
              <c:numCache>
                <c:formatCode>0%</c:formatCode>
                <c:ptCount val="3"/>
                <c:pt idx="0">
                  <c:v>0.63</c:v>
                </c:pt>
                <c:pt idx="1">
                  <c:v>0.69</c:v>
                </c:pt>
                <c:pt idx="2">
                  <c:v>0.75</c:v>
                </c:pt>
              </c:numCache>
            </c:numRef>
          </c:val>
          <c:extLst>
            <c:ext xmlns:c16="http://schemas.microsoft.com/office/drawing/2014/chart" uri="{C3380CC4-5D6E-409C-BE32-E72D297353CC}">
              <c16:uniqueId val="{00000006-F724-4B58-A397-EEA0ADC3DF41}"/>
            </c:ext>
          </c:extLst>
        </c:ser>
        <c:dLbls>
          <c:dLblPos val="outEnd"/>
          <c:showLegendKey val="0"/>
          <c:showVal val="1"/>
          <c:showCatName val="0"/>
          <c:showSerName val="0"/>
          <c:showPercent val="0"/>
          <c:showBubbleSize val="0"/>
        </c:dLbls>
        <c:gapWidth val="219"/>
        <c:overlap val="-27"/>
        <c:axId val="46466527"/>
        <c:axId val="46466047"/>
      </c:barChart>
      <c:catAx>
        <c:axId val="464665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46466047"/>
        <c:crosses val="autoZero"/>
        <c:auto val="1"/>
        <c:lblAlgn val="ctr"/>
        <c:lblOffset val="100"/>
        <c:noMultiLvlLbl val="0"/>
      </c:catAx>
      <c:valAx>
        <c:axId val="464660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464665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0DA5-490A-B475-2C295FD569F0}"/>
              </c:ext>
            </c:extLst>
          </c:dPt>
          <c:dPt>
            <c:idx val="1"/>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0DA5-490A-B475-2C295FD569F0}"/>
              </c:ext>
            </c:extLst>
          </c:dPt>
          <c:dPt>
            <c:idx val="2"/>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0DA5-490A-B475-2C295FD569F0}"/>
              </c:ext>
            </c:extLst>
          </c:dPt>
          <c:dPt>
            <c:idx val="3"/>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0DA5-490A-B475-2C295FD569F0}"/>
              </c:ext>
            </c:extLst>
          </c:dPt>
          <c:dPt>
            <c:idx val="4"/>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9-0DA5-490A-B475-2C295FD569F0}"/>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'Q4'!$A$170:$A$174</c:f>
              <c:strCache>
                <c:ptCount val="5"/>
                <c:pt idx="0">
                  <c:v>Self Disconnection</c:v>
                </c:pt>
                <c:pt idx="1">
                  <c:v>Next Top Up Will Cause Financial Detriment</c:v>
                </c:pt>
                <c:pt idx="2">
                  <c:v>Debt Recovery Practices</c:v>
                </c:pt>
                <c:pt idx="3">
                  <c:v>Unsuitable Payment Scheme or Method</c:v>
                </c:pt>
                <c:pt idx="4">
                  <c:v>Next Payment or Direct Debit Will Cause Financial Detriment</c:v>
                </c:pt>
              </c:strCache>
            </c:strRef>
          </c:cat>
          <c:val>
            <c:numRef>
              <c:f>'Q4'!$B$170:$B$174</c:f>
              <c:numCache>
                <c:formatCode>0%</c:formatCode>
                <c:ptCount val="5"/>
                <c:pt idx="0">
                  <c:v>0.36</c:v>
                </c:pt>
                <c:pt idx="1">
                  <c:v>0.28999999999999998</c:v>
                </c:pt>
                <c:pt idx="2">
                  <c:v>0.18</c:v>
                </c:pt>
                <c:pt idx="3">
                  <c:v>0.1</c:v>
                </c:pt>
                <c:pt idx="4">
                  <c:v>0.06</c:v>
                </c:pt>
              </c:numCache>
            </c:numRef>
          </c:val>
          <c:extLst>
            <c:ext xmlns:c16="http://schemas.microsoft.com/office/drawing/2014/chart" uri="{C3380CC4-5D6E-409C-BE32-E72D297353CC}">
              <c16:uniqueId val="{0000000A-0DA5-490A-B475-2C295FD569F0}"/>
            </c:ext>
          </c:extLst>
        </c:ser>
        <c:dLbls>
          <c:dLblPos val="bestFit"/>
          <c:showLegendKey val="0"/>
          <c:showVal val="1"/>
          <c:showCatName val="0"/>
          <c:showSerName val="0"/>
          <c:showPercent val="0"/>
          <c:showBubbleSize val="0"/>
          <c:showLeaderLines val="1"/>
        </c:dLbls>
      </c:pie3DChart>
      <c:spPr>
        <a:noFill/>
        <a:ln>
          <a:noFill/>
        </a:ln>
        <a:effectLst/>
      </c:spPr>
    </c:plotArea>
    <c:legend>
      <c:legendPos val="l"/>
      <c:layout>
        <c:manualLayout>
          <c:xMode val="edge"/>
          <c:yMode val="edge"/>
          <c:x val="5.5499497663995551E-3"/>
          <c:y val="0"/>
          <c:w val="0.3777329314645298"/>
          <c:h val="0.9624162590559711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100" b="0" i="0" u="none" strike="noStrike" kern="1200" spc="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manualLayout>
          <c:layoutTarget val="inner"/>
          <c:xMode val="edge"/>
          <c:yMode val="edge"/>
          <c:x val="0.15881192155153784"/>
          <c:y val="0.11572160862442531"/>
          <c:w val="0.79281234679407564"/>
          <c:h val="0.80586112138667232"/>
        </c:manualLayout>
      </c:layout>
      <c:barChart>
        <c:barDir val="bar"/>
        <c:grouping val="clustered"/>
        <c:varyColors val="0"/>
        <c:ser>
          <c:idx val="0"/>
          <c:order val="0"/>
          <c:tx>
            <c:strRef>
              <c:f>April!$U$83</c:f>
              <c:strCache>
                <c:ptCount val="1"/>
                <c:pt idx="0">
                  <c:v>Average Debt per Client: Electricity and Gas</c:v>
                </c:pt>
              </c:strCache>
            </c:strRef>
          </c:tx>
          <c:spPr>
            <a:solidFill>
              <a:srgbClr val="4A4A49"/>
            </a:solidFill>
            <a:ln>
              <a:noFill/>
            </a:ln>
            <a:effectLst/>
          </c:spPr>
          <c:invertIfNegative val="0"/>
          <c:dPt>
            <c:idx val="0"/>
            <c:invertIfNegative val="0"/>
            <c:bubble3D val="0"/>
            <c:spPr>
              <a:solidFill>
                <a:srgbClr val="4A4A49">
                  <a:alpha val="55000"/>
                </a:srgbClr>
              </a:solidFill>
              <a:ln>
                <a:noFill/>
              </a:ln>
              <a:effectLst/>
            </c:spPr>
            <c:extLst>
              <c:ext xmlns:c16="http://schemas.microsoft.com/office/drawing/2014/chart" uri="{C3380CC4-5D6E-409C-BE32-E72D297353CC}">
                <c16:uniqueId val="{00000001-7E5F-4284-8424-7BA5E69BADEC}"/>
              </c:ext>
            </c:extLst>
          </c:dPt>
          <c:dPt>
            <c:idx val="5"/>
            <c:invertIfNegative val="0"/>
            <c:bubble3D val="0"/>
            <c:spPr>
              <a:solidFill>
                <a:srgbClr val="82BC00"/>
              </a:solidFill>
              <a:ln>
                <a:noFill/>
              </a:ln>
              <a:effectLst/>
            </c:spPr>
            <c:extLst>
              <c:ext xmlns:c16="http://schemas.microsoft.com/office/drawing/2014/chart" uri="{C3380CC4-5D6E-409C-BE32-E72D297353CC}">
                <c16:uniqueId val="{00000003-7E5F-4284-8424-7BA5E69BADEC}"/>
              </c:ext>
            </c:extLst>
          </c:dPt>
          <c:dPt>
            <c:idx val="6"/>
            <c:invertIfNegative val="0"/>
            <c:bubble3D val="0"/>
            <c:spPr>
              <a:solidFill>
                <a:srgbClr val="FFD22B"/>
              </a:solidFill>
              <a:ln>
                <a:noFill/>
              </a:ln>
              <a:effectLst/>
            </c:spPr>
            <c:extLst>
              <c:ext xmlns:c16="http://schemas.microsoft.com/office/drawing/2014/chart" uri="{C3380CC4-5D6E-409C-BE32-E72D297353CC}">
                <c16:uniqueId val="{00000005-7E5F-4284-8424-7BA5E69BADEC}"/>
              </c:ext>
            </c:extLst>
          </c:dPt>
          <c:dPt>
            <c:idx val="7"/>
            <c:invertIfNegative val="0"/>
            <c:bubble3D val="0"/>
            <c:spPr>
              <a:solidFill>
                <a:srgbClr val="F69F13"/>
              </a:solidFill>
              <a:ln>
                <a:noFill/>
              </a:ln>
              <a:effectLst/>
            </c:spPr>
            <c:extLst>
              <c:ext xmlns:c16="http://schemas.microsoft.com/office/drawing/2014/chart" uri="{C3380CC4-5D6E-409C-BE32-E72D297353CC}">
                <c16:uniqueId val="{00000007-7E5F-4284-8424-7BA5E69BADE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April!$S$84:$T$91</c:f>
              <c:multiLvlStrCache>
                <c:ptCount val="8"/>
                <c:lvl>
                  <c:pt idx="0">
                    <c:v>2021/22</c:v>
                  </c:pt>
                  <c:pt idx="1">
                    <c:v>Q1</c:v>
                  </c:pt>
                  <c:pt idx="2">
                    <c:v>Q2</c:v>
                  </c:pt>
                  <c:pt idx="3">
                    <c:v>Q3</c:v>
                  </c:pt>
                  <c:pt idx="4">
                    <c:v>Q4</c:v>
                  </c:pt>
                  <c:pt idx="5">
                    <c:v>Q1</c:v>
                  </c:pt>
                  <c:pt idx="6">
                    <c:v>Q2</c:v>
                  </c:pt>
                  <c:pt idx="7">
                    <c:v>Q3</c:v>
                  </c:pt>
                </c:lvl>
                <c:lvl>
                  <c:pt idx="1">
                    <c:v>2021/22</c:v>
                  </c:pt>
                  <c:pt idx="5">
                    <c:v>2022/23</c:v>
                  </c:pt>
                </c:lvl>
              </c:multiLvlStrCache>
            </c:multiLvlStrRef>
          </c:cat>
          <c:val>
            <c:numRef>
              <c:f>April!$U$84:$U$91</c:f>
              <c:numCache>
                <c:formatCode>"£"#,##0.00_);\("£"#,##0.00\)</c:formatCode>
                <c:ptCount val="8"/>
                <c:pt idx="0">
                  <c:v>1766.2354163776495</c:v>
                </c:pt>
                <c:pt idx="1">
                  <c:v>1517.7352420833338</c:v>
                </c:pt>
                <c:pt idx="2">
                  <c:v>1728.9232779411768</c:v>
                </c:pt>
                <c:pt idx="3">
                  <c:v>2087.428569747899</c:v>
                </c:pt>
                <c:pt idx="4">
                  <c:v>1743.1276836805555</c:v>
                </c:pt>
                <c:pt idx="5" formatCode="&quot;£&quot;#,##0.00">
                  <c:v>1794.145967482518</c:v>
                </c:pt>
                <c:pt idx="6" formatCode="&quot;£&quot;#,##0.00">
                  <c:v>2068.8843404494378</c:v>
                </c:pt>
                <c:pt idx="7" formatCode="&quot;£&quot;#,##0.00">
                  <c:v>2309.0577521126752</c:v>
                </c:pt>
              </c:numCache>
            </c:numRef>
          </c:val>
          <c:extLst>
            <c:ext xmlns:c16="http://schemas.microsoft.com/office/drawing/2014/chart" uri="{C3380CC4-5D6E-409C-BE32-E72D297353CC}">
              <c16:uniqueId val="{00000008-7E5F-4284-8424-7BA5E69BADEC}"/>
            </c:ext>
          </c:extLst>
        </c:ser>
        <c:dLbls>
          <c:dLblPos val="outEnd"/>
          <c:showLegendKey val="0"/>
          <c:showVal val="1"/>
          <c:showCatName val="0"/>
          <c:showSerName val="0"/>
          <c:showPercent val="0"/>
          <c:showBubbleSize val="0"/>
        </c:dLbls>
        <c:gapWidth val="9"/>
        <c:axId val="697195896"/>
        <c:axId val="697194456"/>
      </c:barChart>
      <c:catAx>
        <c:axId val="697195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crossAx val="697194456"/>
        <c:crosses val="autoZero"/>
        <c:auto val="1"/>
        <c:lblAlgn val="ctr"/>
        <c:lblOffset val="100"/>
        <c:noMultiLvlLbl val="0"/>
      </c:catAx>
      <c:valAx>
        <c:axId val="697194456"/>
        <c:scaling>
          <c:orientation val="minMax"/>
        </c:scaling>
        <c:delete val="1"/>
        <c:axPos val="b"/>
        <c:numFmt formatCode="&quot;£&quot;#,##0.00_);\(&quot;£&quot;#,##0.00\)" sourceLinked="1"/>
        <c:majorTickMark val="none"/>
        <c:minorTickMark val="none"/>
        <c:tickLblPos val="nextTo"/>
        <c:crossAx val="697195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5.xml.rels><?xml version="1.0" encoding="UTF-8" standalone="yes"?>
<Relationships xmlns="http://schemas.openxmlformats.org/package/2006/relationships"><Relationship Id="rId2" Type="http://schemas.openxmlformats.org/officeDocument/2006/relationships/image" Target="../media/image49.svg"/><Relationship Id="rId1" Type="http://schemas.openxmlformats.org/officeDocument/2006/relationships/image" Target="../media/image48.png"/></Relationships>
</file>

<file path=ppt/diagrams/_rels/data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5.xml.rels><?xml version="1.0" encoding="UTF-8" standalone="yes"?>
<Relationships xmlns="http://schemas.openxmlformats.org/package/2006/relationships"><Relationship Id="rId2" Type="http://schemas.openxmlformats.org/officeDocument/2006/relationships/image" Target="../media/image49.svg"/><Relationship Id="rId1" Type="http://schemas.openxmlformats.org/officeDocument/2006/relationships/image" Target="../media/image48.png"/></Relationships>
</file>

<file path=ppt/diagrams/_rels/drawing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A4CD64-21D7-4B60-9533-A12F5C7E2227}"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GB"/>
        </a:p>
      </dgm:t>
    </dgm:pt>
    <dgm:pt modelId="{F6B29E22-8D7E-42C8-8C6D-BF27A81CC704}">
      <dgm:prSet phldrT="[Text]" custT="1"/>
      <dgm:spPr/>
      <dgm:t>
        <a:bodyPr/>
        <a:lstStyle/>
        <a:p>
          <a:r>
            <a:rPr lang="en-GB" sz="1400" dirty="0"/>
            <a:t>Contacted </a:t>
          </a:r>
          <a:r>
            <a:rPr lang="en-GB" sz="1400" dirty="0" err="1"/>
            <a:t>energyadvice.scot</a:t>
          </a:r>
          <a:r>
            <a:rPr lang="en-GB" sz="1400" dirty="0"/>
            <a:t> with an EBSS issue</a:t>
          </a:r>
        </a:p>
      </dgm:t>
    </dgm:pt>
    <dgm:pt modelId="{18469DF4-1229-4DB6-8380-DE94B67B5A77}" type="parTrans" cxnId="{6A69146A-0A89-4114-B6B4-5A813929F3D4}">
      <dgm:prSet/>
      <dgm:spPr/>
      <dgm:t>
        <a:bodyPr/>
        <a:lstStyle/>
        <a:p>
          <a:endParaRPr lang="en-GB"/>
        </a:p>
      </dgm:t>
    </dgm:pt>
    <dgm:pt modelId="{88545305-90E4-4086-AE34-0AC289BC5C40}" type="sibTrans" cxnId="{6A69146A-0A89-4114-B6B4-5A813929F3D4}">
      <dgm:prSet/>
      <dgm:spPr/>
      <dgm:t>
        <a:bodyPr/>
        <a:lstStyle/>
        <a:p>
          <a:endParaRPr lang="en-GB"/>
        </a:p>
      </dgm:t>
    </dgm:pt>
    <dgm:pt modelId="{8C511A91-4BDC-4796-BA80-1B4003A2FC9C}">
      <dgm:prSet phldrT="[Text]" custT="1"/>
      <dgm:spPr/>
      <dgm:t>
        <a:bodyPr/>
        <a:lstStyle/>
        <a:p>
          <a:r>
            <a:rPr lang="en-GB" sz="1400" dirty="0"/>
            <a:t>Was referred to </a:t>
          </a:r>
          <a:r>
            <a:rPr lang="en-GB" sz="1400" dirty="0" err="1"/>
            <a:t>moneyadvice.scot</a:t>
          </a:r>
          <a:r>
            <a:rPr lang="en-GB" sz="1400" dirty="0"/>
            <a:t> for income maximisation advice</a:t>
          </a:r>
        </a:p>
      </dgm:t>
    </dgm:pt>
    <dgm:pt modelId="{66A1DCB6-97C2-4236-BE87-A6194A5E1B26}" type="parTrans" cxnId="{F1F93266-B189-401F-883C-EAF8E0586A6E}">
      <dgm:prSet/>
      <dgm:spPr/>
      <dgm:t>
        <a:bodyPr/>
        <a:lstStyle/>
        <a:p>
          <a:endParaRPr lang="en-GB"/>
        </a:p>
      </dgm:t>
    </dgm:pt>
    <dgm:pt modelId="{9709189F-5B2A-41DD-A87A-10EAFC57F1A8}" type="sibTrans" cxnId="{F1F93266-B189-401F-883C-EAF8E0586A6E}">
      <dgm:prSet/>
      <dgm:spPr/>
      <dgm:t>
        <a:bodyPr/>
        <a:lstStyle/>
        <a:p>
          <a:endParaRPr lang="en-GB"/>
        </a:p>
      </dgm:t>
    </dgm:pt>
    <dgm:pt modelId="{C2FCCB7D-FF87-4D8D-AABD-7A444EF3F73F}">
      <dgm:prSet phldrT="[Text]" custT="1"/>
      <dgm:spPr/>
      <dgm:t>
        <a:bodyPr/>
        <a:lstStyle/>
        <a:p>
          <a:r>
            <a:rPr lang="en-GB" sz="1400" dirty="0"/>
            <a:t>Helped to make an application for energy funding</a:t>
          </a:r>
        </a:p>
      </dgm:t>
    </dgm:pt>
    <dgm:pt modelId="{39A4158A-9C96-4C15-94EB-EBFFBCDD74C5}" type="parTrans" cxnId="{E03DE53A-AA49-4A2F-A8CF-58BADDB73796}">
      <dgm:prSet/>
      <dgm:spPr/>
      <dgm:t>
        <a:bodyPr/>
        <a:lstStyle/>
        <a:p>
          <a:endParaRPr lang="en-GB"/>
        </a:p>
      </dgm:t>
    </dgm:pt>
    <dgm:pt modelId="{FFABB5B2-9147-4C2B-9463-FFABC55FB6DB}" type="sibTrans" cxnId="{E03DE53A-AA49-4A2F-A8CF-58BADDB73796}">
      <dgm:prSet/>
      <dgm:spPr/>
      <dgm:t>
        <a:bodyPr/>
        <a:lstStyle/>
        <a:p>
          <a:endParaRPr lang="en-GB"/>
        </a:p>
      </dgm:t>
    </dgm:pt>
    <dgm:pt modelId="{C9210A9E-F6A2-447A-B4E3-D07342CBA7C4}" type="pres">
      <dgm:prSet presAssocID="{79A4CD64-21D7-4B60-9533-A12F5C7E2227}" presName="Name0" presStyleCnt="0">
        <dgm:presLayoutVars>
          <dgm:chMax val="7"/>
          <dgm:chPref val="7"/>
          <dgm:dir/>
          <dgm:animLvl val="lvl"/>
        </dgm:presLayoutVars>
      </dgm:prSet>
      <dgm:spPr/>
    </dgm:pt>
    <dgm:pt modelId="{8B1E16F9-6B05-4280-8524-B67394D0C5B4}" type="pres">
      <dgm:prSet presAssocID="{F6B29E22-8D7E-42C8-8C6D-BF27A81CC704}" presName="Accent1" presStyleCnt="0"/>
      <dgm:spPr/>
    </dgm:pt>
    <dgm:pt modelId="{783449D8-B81E-4E70-A5A6-A3A3A1CC6EF8}" type="pres">
      <dgm:prSet presAssocID="{F6B29E22-8D7E-42C8-8C6D-BF27A81CC704}" presName="Accent" presStyleLbl="node1" presStyleIdx="0" presStyleCnt="3"/>
      <dgm:spPr>
        <a:solidFill>
          <a:schemeClr val="accent6"/>
        </a:solidFill>
      </dgm:spPr>
    </dgm:pt>
    <dgm:pt modelId="{2E5F7C08-EE56-4D85-953E-57271DF4DA56}" type="pres">
      <dgm:prSet presAssocID="{F6B29E22-8D7E-42C8-8C6D-BF27A81CC704}" presName="Parent1" presStyleLbl="revTx" presStyleIdx="0" presStyleCnt="3">
        <dgm:presLayoutVars>
          <dgm:chMax val="1"/>
          <dgm:chPref val="1"/>
          <dgm:bulletEnabled val="1"/>
        </dgm:presLayoutVars>
      </dgm:prSet>
      <dgm:spPr/>
    </dgm:pt>
    <dgm:pt modelId="{D844875B-303B-4F5B-9333-0E2CD43D393C}" type="pres">
      <dgm:prSet presAssocID="{8C511A91-4BDC-4796-BA80-1B4003A2FC9C}" presName="Accent2" presStyleCnt="0"/>
      <dgm:spPr/>
    </dgm:pt>
    <dgm:pt modelId="{8686D456-2BCD-4F32-AA26-8F21928BDB69}" type="pres">
      <dgm:prSet presAssocID="{8C511A91-4BDC-4796-BA80-1B4003A2FC9C}" presName="Accent" presStyleLbl="node1" presStyleIdx="1" presStyleCnt="3"/>
      <dgm:spPr>
        <a:solidFill>
          <a:schemeClr val="bg2">
            <a:lumMod val="75000"/>
          </a:schemeClr>
        </a:solidFill>
      </dgm:spPr>
    </dgm:pt>
    <dgm:pt modelId="{59865B74-ACEA-47BE-A0A1-B89B421A7D2D}" type="pres">
      <dgm:prSet presAssocID="{8C511A91-4BDC-4796-BA80-1B4003A2FC9C}" presName="Parent2" presStyleLbl="revTx" presStyleIdx="1" presStyleCnt="3" custLinFactNeighborX="-1668" custLinFactNeighborY="-11677">
        <dgm:presLayoutVars>
          <dgm:chMax val="1"/>
          <dgm:chPref val="1"/>
          <dgm:bulletEnabled val="1"/>
        </dgm:presLayoutVars>
      </dgm:prSet>
      <dgm:spPr/>
    </dgm:pt>
    <dgm:pt modelId="{B99E364A-9108-4775-B4E1-23913C7E675A}" type="pres">
      <dgm:prSet presAssocID="{C2FCCB7D-FF87-4D8D-AABD-7A444EF3F73F}" presName="Accent3" presStyleCnt="0"/>
      <dgm:spPr/>
    </dgm:pt>
    <dgm:pt modelId="{B97DE945-DA44-41E9-AE60-57FE4BF08208}" type="pres">
      <dgm:prSet presAssocID="{C2FCCB7D-FF87-4D8D-AABD-7A444EF3F73F}" presName="Accent" presStyleLbl="node1" presStyleIdx="2" presStyleCnt="3"/>
      <dgm:spPr>
        <a:solidFill>
          <a:schemeClr val="accent2"/>
        </a:solidFill>
      </dgm:spPr>
    </dgm:pt>
    <dgm:pt modelId="{4CD2CE88-30E2-4BE0-89EC-AFC533BBD3B5}" type="pres">
      <dgm:prSet presAssocID="{C2FCCB7D-FF87-4D8D-AABD-7A444EF3F73F}" presName="Parent3" presStyleLbl="revTx" presStyleIdx="2" presStyleCnt="3">
        <dgm:presLayoutVars>
          <dgm:chMax val="1"/>
          <dgm:chPref val="1"/>
          <dgm:bulletEnabled val="1"/>
        </dgm:presLayoutVars>
      </dgm:prSet>
      <dgm:spPr/>
    </dgm:pt>
  </dgm:ptLst>
  <dgm:cxnLst>
    <dgm:cxn modelId="{E03DE53A-AA49-4A2F-A8CF-58BADDB73796}" srcId="{79A4CD64-21D7-4B60-9533-A12F5C7E2227}" destId="{C2FCCB7D-FF87-4D8D-AABD-7A444EF3F73F}" srcOrd="2" destOrd="0" parTransId="{39A4158A-9C96-4C15-94EB-EBFFBCDD74C5}" sibTransId="{FFABB5B2-9147-4C2B-9463-FFABC55FB6DB}"/>
    <dgm:cxn modelId="{F1F93266-B189-401F-883C-EAF8E0586A6E}" srcId="{79A4CD64-21D7-4B60-9533-A12F5C7E2227}" destId="{8C511A91-4BDC-4796-BA80-1B4003A2FC9C}" srcOrd="1" destOrd="0" parTransId="{66A1DCB6-97C2-4236-BE87-A6194A5E1B26}" sibTransId="{9709189F-5B2A-41DD-A87A-10EAFC57F1A8}"/>
    <dgm:cxn modelId="{6A69146A-0A89-4114-B6B4-5A813929F3D4}" srcId="{79A4CD64-21D7-4B60-9533-A12F5C7E2227}" destId="{F6B29E22-8D7E-42C8-8C6D-BF27A81CC704}" srcOrd="0" destOrd="0" parTransId="{18469DF4-1229-4DB6-8380-DE94B67B5A77}" sibTransId="{88545305-90E4-4086-AE34-0AC289BC5C40}"/>
    <dgm:cxn modelId="{9DE3D78D-9235-42FB-8A3A-8285D3577EE0}" type="presOf" srcId="{F6B29E22-8D7E-42C8-8C6D-BF27A81CC704}" destId="{2E5F7C08-EE56-4D85-953E-57271DF4DA56}" srcOrd="0" destOrd="0" presId="urn:microsoft.com/office/officeart/2009/layout/CircleArrowProcess"/>
    <dgm:cxn modelId="{9C4AA2AA-890B-4FE5-8C8C-5F72B8463D25}" type="presOf" srcId="{79A4CD64-21D7-4B60-9533-A12F5C7E2227}" destId="{C9210A9E-F6A2-447A-B4E3-D07342CBA7C4}" srcOrd="0" destOrd="0" presId="urn:microsoft.com/office/officeart/2009/layout/CircleArrowProcess"/>
    <dgm:cxn modelId="{1973F5E2-4143-4276-B2F5-EE6C5DA16BF4}" type="presOf" srcId="{8C511A91-4BDC-4796-BA80-1B4003A2FC9C}" destId="{59865B74-ACEA-47BE-A0A1-B89B421A7D2D}" srcOrd="0" destOrd="0" presId="urn:microsoft.com/office/officeart/2009/layout/CircleArrowProcess"/>
    <dgm:cxn modelId="{F5DF6EF3-B51E-4FFD-8139-F87D438F398D}" type="presOf" srcId="{C2FCCB7D-FF87-4D8D-AABD-7A444EF3F73F}" destId="{4CD2CE88-30E2-4BE0-89EC-AFC533BBD3B5}" srcOrd="0" destOrd="0" presId="urn:microsoft.com/office/officeart/2009/layout/CircleArrowProcess"/>
    <dgm:cxn modelId="{97EB843E-F960-4485-BCC9-823CF9F25C73}" type="presParOf" srcId="{C9210A9E-F6A2-447A-B4E3-D07342CBA7C4}" destId="{8B1E16F9-6B05-4280-8524-B67394D0C5B4}" srcOrd="0" destOrd="0" presId="urn:microsoft.com/office/officeart/2009/layout/CircleArrowProcess"/>
    <dgm:cxn modelId="{2F09E695-7B7B-4AC8-9B76-E2B821A3A1B8}" type="presParOf" srcId="{8B1E16F9-6B05-4280-8524-B67394D0C5B4}" destId="{783449D8-B81E-4E70-A5A6-A3A3A1CC6EF8}" srcOrd="0" destOrd="0" presId="urn:microsoft.com/office/officeart/2009/layout/CircleArrowProcess"/>
    <dgm:cxn modelId="{24A64F78-3964-4A64-993D-10C4350A3FCA}" type="presParOf" srcId="{C9210A9E-F6A2-447A-B4E3-D07342CBA7C4}" destId="{2E5F7C08-EE56-4D85-953E-57271DF4DA56}" srcOrd="1" destOrd="0" presId="urn:microsoft.com/office/officeart/2009/layout/CircleArrowProcess"/>
    <dgm:cxn modelId="{670EBF6A-FD52-4045-9BF1-4D8219CEFB0E}" type="presParOf" srcId="{C9210A9E-F6A2-447A-B4E3-D07342CBA7C4}" destId="{D844875B-303B-4F5B-9333-0E2CD43D393C}" srcOrd="2" destOrd="0" presId="urn:microsoft.com/office/officeart/2009/layout/CircleArrowProcess"/>
    <dgm:cxn modelId="{8730F674-4833-4255-B827-5F211367D979}" type="presParOf" srcId="{D844875B-303B-4F5B-9333-0E2CD43D393C}" destId="{8686D456-2BCD-4F32-AA26-8F21928BDB69}" srcOrd="0" destOrd="0" presId="urn:microsoft.com/office/officeart/2009/layout/CircleArrowProcess"/>
    <dgm:cxn modelId="{3FF06073-641C-4BB1-B0CB-8E936979D684}" type="presParOf" srcId="{C9210A9E-F6A2-447A-B4E3-D07342CBA7C4}" destId="{59865B74-ACEA-47BE-A0A1-B89B421A7D2D}" srcOrd="3" destOrd="0" presId="urn:microsoft.com/office/officeart/2009/layout/CircleArrowProcess"/>
    <dgm:cxn modelId="{5AB5FDCA-B055-491C-A6A2-9838425ACA18}" type="presParOf" srcId="{C9210A9E-F6A2-447A-B4E3-D07342CBA7C4}" destId="{B99E364A-9108-4775-B4E1-23913C7E675A}" srcOrd="4" destOrd="0" presId="urn:microsoft.com/office/officeart/2009/layout/CircleArrowProcess"/>
    <dgm:cxn modelId="{3AF7C07B-D638-4662-BA37-42523C67A815}" type="presParOf" srcId="{B99E364A-9108-4775-B4E1-23913C7E675A}" destId="{B97DE945-DA44-41E9-AE60-57FE4BF08208}" srcOrd="0" destOrd="0" presId="urn:microsoft.com/office/officeart/2009/layout/CircleArrowProcess"/>
    <dgm:cxn modelId="{DD76E046-939E-45F6-9C31-BEC102C8814A}" type="presParOf" srcId="{C9210A9E-F6A2-447A-B4E3-D07342CBA7C4}" destId="{4CD2CE88-30E2-4BE0-89EC-AFC533BBD3B5}"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4D9BAF5-265A-4E50-9B24-CC71B8E9A5E9}" type="doc">
      <dgm:prSet loTypeId="urn:microsoft.com/office/officeart/2005/8/layout/hChevron3" loCatId="process" qsTypeId="urn:microsoft.com/office/officeart/2005/8/quickstyle/simple1" qsCatId="simple" csTypeId="urn:microsoft.com/office/officeart/2005/8/colors/accent2_2" csCatId="accent2" phldr="1"/>
      <dgm:spPr/>
    </dgm:pt>
    <dgm:pt modelId="{75C362E3-24CD-4EDD-B4C1-61441C1A9A08}">
      <dgm:prSet phldrT="[Text]" phldr="0"/>
      <dgm:spPr/>
      <dgm:t>
        <a:bodyPr/>
        <a:lstStyle/>
        <a:p>
          <a:pPr rtl="0"/>
          <a:r>
            <a:rPr lang="en-GB">
              <a:latin typeface="Tahoma"/>
            </a:rPr>
            <a:t>4 Suppliers live</a:t>
          </a:r>
          <a:endParaRPr lang="en-GB"/>
        </a:p>
      </dgm:t>
    </dgm:pt>
    <dgm:pt modelId="{24AD2E02-93CC-4041-A673-D3C51A63FCE5}" type="parTrans" cxnId="{E2D7BAEC-7FA4-4BDD-B467-6F36CFDEB533}">
      <dgm:prSet/>
      <dgm:spPr/>
      <dgm:t>
        <a:bodyPr/>
        <a:lstStyle/>
        <a:p>
          <a:endParaRPr lang="en-GB"/>
        </a:p>
      </dgm:t>
    </dgm:pt>
    <dgm:pt modelId="{51A3DC44-62A8-471B-B4AE-E46EF69253D2}" type="sibTrans" cxnId="{E2D7BAEC-7FA4-4BDD-B467-6F36CFDEB533}">
      <dgm:prSet/>
      <dgm:spPr/>
      <dgm:t>
        <a:bodyPr/>
        <a:lstStyle/>
        <a:p>
          <a:endParaRPr lang="en-GB"/>
        </a:p>
      </dgm:t>
    </dgm:pt>
    <dgm:pt modelId="{489832F8-81CA-47D8-B094-69887F1A535D}">
      <dgm:prSet phldrT="[Text]" phldr="0"/>
      <dgm:spPr/>
      <dgm:t>
        <a:bodyPr/>
        <a:lstStyle/>
        <a:p>
          <a:pPr rtl="0"/>
          <a:r>
            <a:rPr lang="en-GB">
              <a:latin typeface="Tahoma"/>
            </a:rPr>
            <a:t>2 Suppliers moving to process</a:t>
          </a:r>
          <a:endParaRPr lang="en-GB"/>
        </a:p>
      </dgm:t>
    </dgm:pt>
    <dgm:pt modelId="{6DD263D1-65ED-44BF-848D-014914E3799A}" type="parTrans" cxnId="{EEB8E6BF-D82C-43BD-93A3-B56AA8EC82E6}">
      <dgm:prSet/>
      <dgm:spPr/>
      <dgm:t>
        <a:bodyPr/>
        <a:lstStyle/>
        <a:p>
          <a:endParaRPr lang="en-GB"/>
        </a:p>
      </dgm:t>
    </dgm:pt>
    <dgm:pt modelId="{BBC8BF86-593C-4A41-87B8-05FB835438F5}" type="sibTrans" cxnId="{EEB8E6BF-D82C-43BD-93A3-B56AA8EC82E6}">
      <dgm:prSet/>
      <dgm:spPr/>
      <dgm:t>
        <a:bodyPr/>
        <a:lstStyle/>
        <a:p>
          <a:endParaRPr lang="en-GB"/>
        </a:p>
      </dgm:t>
    </dgm:pt>
    <dgm:pt modelId="{82543BB7-AD0E-4C7F-AA0E-C98376947F26}">
      <dgm:prSet phldrT="[Text]" phldr="0"/>
      <dgm:spPr/>
      <dgm:t>
        <a:bodyPr/>
        <a:lstStyle/>
        <a:p>
          <a:pPr rtl="0"/>
          <a:r>
            <a:rPr lang="en-GB">
              <a:latin typeface="Tahoma"/>
            </a:rPr>
            <a:t>Reduced time in call queues</a:t>
          </a:r>
          <a:endParaRPr lang="en-GB"/>
        </a:p>
      </dgm:t>
    </dgm:pt>
    <dgm:pt modelId="{0ACE16F2-60E4-4693-A434-35A0D9EAB706}" type="parTrans" cxnId="{4F9F1550-2C35-48BC-BE07-A64EEA23464A}">
      <dgm:prSet/>
      <dgm:spPr/>
      <dgm:t>
        <a:bodyPr/>
        <a:lstStyle/>
        <a:p>
          <a:endParaRPr lang="en-GB"/>
        </a:p>
      </dgm:t>
    </dgm:pt>
    <dgm:pt modelId="{8EBE8E4C-C7F3-4BBA-8DC7-B23470FC2ECE}" type="sibTrans" cxnId="{4F9F1550-2C35-48BC-BE07-A64EEA23464A}">
      <dgm:prSet/>
      <dgm:spPr/>
      <dgm:t>
        <a:bodyPr/>
        <a:lstStyle/>
        <a:p>
          <a:endParaRPr lang="en-GB"/>
        </a:p>
      </dgm:t>
    </dgm:pt>
    <dgm:pt modelId="{CC81FE79-AD66-4993-9C45-EF0E0F5166F7}" type="pres">
      <dgm:prSet presAssocID="{F4D9BAF5-265A-4E50-9B24-CC71B8E9A5E9}" presName="Name0" presStyleCnt="0">
        <dgm:presLayoutVars>
          <dgm:dir/>
          <dgm:resizeHandles val="exact"/>
        </dgm:presLayoutVars>
      </dgm:prSet>
      <dgm:spPr/>
    </dgm:pt>
    <dgm:pt modelId="{05988597-8D4B-4748-AB8B-E30FE550AE37}" type="pres">
      <dgm:prSet presAssocID="{75C362E3-24CD-4EDD-B4C1-61441C1A9A08}" presName="parTxOnly" presStyleLbl="node1" presStyleIdx="0" presStyleCnt="3">
        <dgm:presLayoutVars>
          <dgm:bulletEnabled val="1"/>
        </dgm:presLayoutVars>
      </dgm:prSet>
      <dgm:spPr/>
    </dgm:pt>
    <dgm:pt modelId="{FD4C74E6-913F-4922-A694-BC15396A6B64}" type="pres">
      <dgm:prSet presAssocID="{51A3DC44-62A8-471B-B4AE-E46EF69253D2}" presName="parSpace" presStyleCnt="0"/>
      <dgm:spPr/>
    </dgm:pt>
    <dgm:pt modelId="{8AD12320-0015-457F-B3FE-3D740CFC0D8E}" type="pres">
      <dgm:prSet presAssocID="{489832F8-81CA-47D8-B094-69887F1A535D}" presName="parTxOnly" presStyleLbl="node1" presStyleIdx="1" presStyleCnt="3">
        <dgm:presLayoutVars>
          <dgm:bulletEnabled val="1"/>
        </dgm:presLayoutVars>
      </dgm:prSet>
      <dgm:spPr/>
    </dgm:pt>
    <dgm:pt modelId="{91C05BED-CA38-4D76-8129-209938B84CFD}" type="pres">
      <dgm:prSet presAssocID="{BBC8BF86-593C-4A41-87B8-05FB835438F5}" presName="parSpace" presStyleCnt="0"/>
      <dgm:spPr/>
    </dgm:pt>
    <dgm:pt modelId="{47F202A1-0E18-42C8-B52C-8C47B1EAC673}" type="pres">
      <dgm:prSet presAssocID="{82543BB7-AD0E-4C7F-AA0E-C98376947F26}" presName="parTxOnly" presStyleLbl="node1" presStyleIdx="2" presStyleCnt="3">
        <dgm:presLayoutVars>
          <dgm:bulletEnabled val="1"/>
        </dgm:presLayoutVars>
      </dgm:prSet>
      <dgm:spPr/>
    </dgm:pt>
  </dgm:ptLst>
  <dgm:cxnLst>
    <dgm:cxn modelId="{0EAD5801-B175-4314-8848-7542442BD955}" type="presOf" srcId="{75C362E3-24CD-4EDD-B4C1-61441C1A9A08}" destId="{05988597-8D4B-4748-AB8B-E30FE550AE37}" srcOrd="0" destOrd="0" presId="urn:microsoft.com/office/officeart/2005/8/layout/hChevron3"/>
    <dgm:cxn modelId="{ACDAA038-F2A6-463C-B6A4-5B62A23DBED6}" type="presOf" srcId="{489832F8-81CA-47D8-B094-69887F1A535D}" destId="{8AD12320-0015-457F-B3FE-3D740CFC0D8E}" srcOrd="0" destOrd="0" presId="urn:microsoft.com/office/officeart/2005/8/layout/hChevron3"/>
    <dgm:cxn modelId="{4F9F1550-2C35-48BC-BE07-A64EEA23464A}" srcId="{F4D9BAF5-265A-4E50-9B24-CC71B8E9A5E9}" destId="{82543BB7-AD0E-4C7F-AA0E-C98376947F26}" srcOrd="2" destOrd="0" parTransId="{0ACE16F2-60E4-4693-A434-35A0D9EAB706}" sibTransId="{8EBE8E4C-C7F3-4BBA-8DC7-B23470FC2ECE}"/>
    <dgm:cxn modelId="{EEB8E6BF-D82C-43BD-93A3-B56AA8EC82E6}" srcId="{F4D9BAF5-265A-4E50-9B24-CC71B8E9A5E9}" destId="{489832F8-81CA-47D8-B094-69887F1A535D}" srcOrd="1" destOrd="0" parTransId="{6DD263D1-65ED-44BF-848D-014914E3799A}" sibTransId="{BBC8BF86-593C-4A41-87B8-05FB835438F5}"/>
    <dgm:cxn modelId="{2F1B03CC-1DD4-4376-B91E-B63A15783374}" type="presOf" srcId="{F4D9BAF5-265A-4E50-9B24-CC71B8E9A5E9}" destId="{CC81FE79-AD66-4993-9C45-EF0E0F5166F7}" srcOrd="0" destOrd="0" presId="urn:microsoft.com/office/officeart/2005/8/layout/hChevron3"/>
    <dgm:cxn modelId="{98399BEB-6D7B-4C6C-BA5F-F701106980CB}" type="presOf" srcId="{82543BB7-AD0E-4C7F-AA0E-C98376947F26}" destId="{47F202A1-0E18-42C8-B52C-8C47B1EAC673}" srcOrd="0" destOrd="0" presId="urn:microsoft.com/office/officeart/2005/8/layout/hChevron3"/>
    <dgm:cxn modelId="{E2D7BAEC-7FA4-4BDD-B467-6F36CFDEB533}" srcId="{F4D9BAF5-265A-4E50-9B24-CC71B8E9A5E9}" destId="{75C362E3-24CD-4EDD-B4C1-61441C1A9A08}" srcOrd="0" destOrd="0" parTransId="{24AD2E02-93CC-4041-A673-D3C51A63FCE5}" sibTransId="{51A3DC44-62A8-471B-B4AE-E46EF69253D2}"/>
    <dgm:cxn modelId="{1F4EADCF-E00C-480C-81F1-A103F274C170}" type="presParOf" srcId="{CC81FE79-AD66-4993-9C45-EF0E0F5166F7}" destId="{05988597-8D4B-4748-AB8B-E30FE550AE37}" srcOrd="0" destOrd="0" presId="urn:microsoft.com/office/officeart/2005/8/layout/hChevron3"/>
    <dgm:cxn modelId="{6C2751F5-A455-44EC-877C-76F829D78D35}" type="presParOf" srcId="{CC81FE79-AD66-4993-9C45-EF0E0F5166F7}" destId="{FD4C74E6-913F-4922-A694-BC15396A6B64}" srcOrd="1" destOrd="0" presId="urn:microsoft.com/office/officeart/2005/8/layout/hChevron3"/>
    <dgm:cxn modelId="{0F5CAB9C-7FA5-470A-950F-92141DF5603C}" type="presParOf" srcId="{CC81FE79-AD66-4993-9C45-EF0E0F5166F7}" destId="{8AD12320-0015-457F-B3FE-3D740CFC0D8E}" srcOrd="2" destOrd="0" presId="urn:microsoft.com/office/officeart/2005/8/layout/hChevron3"/>
    <dgm:cxn modelId="{97B93D6A-EFF0-445E-A8A8-A6FCFC1443AE}" type="presParOf" srcId="{CC81FE79-AD66-4993-9C45-EF0E0F5166F7}" destId="{91C05BED-CA38-4D76-8129-209938B84CFD}" srcOrd="3" destOrd="0" presId="urn:microsoft.com/office/officeart/2005/8/layout/hChevron3"/>
    <dgm:cxn modelId="{3EF41649-9987-439C-AF1F-E35F4C9A791F}" type="presParOf" srcId="{CC81FE79-AD66-4993-9C45-EF0E0F5166F7}" destId="{47F202A1-0E18-42C8-B52C-8C47B1EAC673}"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9CE7FB-8BC7-4F88-8757-056938FEF65A}" type="doc">
      <dgm:prSet loTypeId="urn:microsoft.com/office/officeart/2005/8/layout/cycle2" loCatId="cycle" qsTypeId="urn:microsoft.com/office/officeart/2005/8/quickstyle/simple1" qsCatId="simple" csTypeId="urn:microsoft.com/office/officeart/2005/8/colors/accent3_2" csCatId="accent3" phldr="1"/>
      <dgm:spPr/>
      <dgm:t>
        <a:bodyPr/>
        <a:lstStyle/>
        <a:p>
          <a:endParaRPr lang="en-US"/>
        </a:p>
      </dgm:t>
    </dgm:pt>
    <dgm:pt modelId="{CE7C6F54-6533-461F-A914-16A1D967D330}">
      <dgm:prSet phldrT="[Text]" phldr="0"/>
      <dgm:spPr/>
      <dgm:t>
        <a:bodyPr/>
        <a:lstStyle/>
        <a:p>
          <a:pPr rtl="0"/>
          <a:r>
            <a:rPr lang="en-US" dirty="0">
              <a:latin typeface="Tahoma"/>
            </a:rPr>
            <a:t>A person centered and high quality service to consumers in vulnerable situations</a:t>
          </a:r>
          <a:endParaRPr lang="en-GB" dirty="0"/>
        </a:p>
      </dgm:t>
    </dgm:pt>
    <dgm:pt modelId="{6BD180E6-41C4-45C8-8C4E-600C5D907A14}" type="parTrans" cxnId="{324E91B8-99F7-477E-AA16-C98458E0465F}">
      <dgm:prSet/>
      <dgm:spPr/>
      <dgm:t>
        <a:bodyPr/>
        <a:lstStyle/>
        <a:p>
          <a:endParaRPr lang="en-GB"/>
        </a:p>
      </dgm:t>
    </dgm:pt>
    <dgm:pt modelId="{F20B23C6-527C-40FE-8A92-40EC1A64DD35}" type="sibTrans" cxnId="{324E91B8-99F7-477E-AA16-C98458E0465F}">
      <dgm:prSet/>
      <dgm:spPr/>
      <dgm:t>
        <a:bodyPr/>
        <a:lstStyle/>
        <a:p>
          <a:endParaRPr lang="en-GB"/>
        </a:p>
      </dgm:t>
    </dgm:pt>
    <dgm:pt modelId="{A401EABE-F6B9-4C50-8201-133BF1846ED0}">
      <dgm:prSet phldr="0"/>
      <dgm:spPr/>
      <dgm:t>
        <a:bodyPr/>
        <a:lstStyle/>
        <a:p>
          <a:pPr algn="l" rtl="0"/>
          <a:r>
            <a:rPr lang="en-US" dirty="0">
              <a:latin typeface="Tahoma"/>
            </a:rPr>
            <a:t>Positive outcomes for vulnerable consumers </a:t>
          </a:r>
        </a:p>
      </dgm:t>
    </dgm:pt>
    <dgm:pt modelId="{ECDC546A-0372-4F61-9ED8-73785A0D4131}" type="parTrans" cxnId="{D815B758-7759-4FDA-B8E5-CBD7AAB19E1F}">
      <dgm:prSet/>
      <dgm:spPr/>
      <dgm:t>
        <a:bodyPr/>
        <a:lstStyle/>
        <a:p>
          <a:endParaRPr lang="en-GB"/>
        </a:p>
      </dgm:t>
    </dgm:pt>
    <dgm:pt modelId="{612AF239-6341-4F94-9065-993C26F04D0E}" type="sibTrans" cxnId="{D815B758-7759-4FDA-B8E5-CBD7AAB19E1F}">
      <dgm:prSet/>
      <dgm:spPr/>
      <dgm:t>
        <a:bodyPr/>
        <a:lstStyle/>
        <a:p>
          <a:endParaRPr lang="en-US"/>
        </a:p>
      </dgm:t>
    </dgm:pt>
    <dgm:pt modelId="{E7877ACE-FDAB-4944-AA9B-10EA31DD6F83}">
      <dgm:prSet phldr="0"/>
      <dgm:spPr/>
      <dgm:t>
        <a:bodyPr/>
        <a:lstStyle/>
        <a:p>
          <a:pPr algn="l" rtl="0"/>
          <a:r>
            <a:rPr lang="en-US">
              <a:latin typeface="Tahoma"/>
            </a:rPr>
            <a:t>Improved work flow and workload management </a:t>
          </a:r>
        </a:p>
      </dgm:t>
    </dgm:pt>
    <dgm:pt modelId="{1BD0A32E-7967-4BDE-AFC5-924D28D6957E}" type="parTrans" cxnId="{81EA724C-0E45-4DBB-8486-1A80098E6CED}">
      <dgm:prSet/>
      <dgm:spPr/>
      <dgm:t>
        <a:bodyPr/>
        <a:lstStyle/>
        <a:p>
          <a:endParaRPr lang="en-GB"/>
        </a:p>
      </dgm:t>
    </dgm:pt>
    <dgm:pt modelId="{430AF836-633B-4535-9CFE-1C9AB2784102}" type="sibTrans" cxnId="{81EA724C-0E45-4DBB-8486-1A80098E6CED}">
      <dgm:prSet/>
      <dgm:spPr/>
      <dgm:t>
        <a:bodyPr/>
        <a:lstStyle/>
        <a:p>
          <a:endParaRPr lang="en-US"/>
        </a:p>
      </dgm:t>
    </dgm:pt>
    <dgm:pt modelId="{3687B590-4A51-4211-AB7C-B7ACF1C073A4}">
      <dgm:prSet phldr="0"/>
      <dgm:spPr/>
      <dgm:t>
        <a:bodyPr/>
        <a:lstStyle/>
        <a:p>
          <a:pPr algn="l" rtl="0"/>
          <a:r>
            <a:rPr lang="en-US">
              <a:latin typeface="Tahoma"/>
            </a:rPr>
            <a:t>Increased protections to health and well-being of staff</a:t>
          </a:r>
          <a:endParaRPr lang="en-GB">
            <a:latin typeface="Tahoma"/>
          </a:endParaRPr>
        </a:p>
      </dgm:t>
    </dgm:pt>
    <dgm:pt modelId="{B1B6C1F6-3A97-4C63-836A-2252ADFCCD1D}" type="parTrans" cxnId="{B11FC64B-09D3-4C10-B4CE-F19F2073BA15}">
      <dgm:prSet/>
      <dgm:spPr/>
      <dgm:t>
        <a:bodyPr/>
        <a:lstStyle/>
        <a:p>
          <a:endParaRPr lang="en-GB"/>
        </a:p>
      </dgm:t>
    </dgm:pt>
    <dgm:pt modelId="{79C748D3-13C1-428E-A8DC-9D9EC181F58B}" type="sibTrans" cxnId="{B11FC64B-09D3-4C10-B4CE-F19F2073BA15}">
      <dgm:prSet/>
      <dgm:spPr/>
      <dgm:t>
        <a:bodyPr/>
        <a:lstStyle/>
        <a:p>
          <a:endParaRPr lang="en-US"/>
        </a:p>
      </dgm:t>
    </dgm:pt>
    <dgm:pt modelId="{075E87E3-046B-4B2E-A0D5-5D3597767EBB}" type="pres">
      <dgm:prSet presAssocID="{079CE7FB-8BC7-4F88-8757-056938FEF65A}" presName="cycle" presStyleCnt="0">
        <dgm:presLayoutVars>
          <dgm:dir/>
          <dgm:resizeHandles val="exact"/>
        </dgm:presLayoutVars>
      </dgm:prSet>
      <dgm:spPr/>
    </dgm:pt>
    <dgm:pt modelId="{443E9B08-8701-4549-803B-537626B4D450}" type="pres">
      <dgm:prSet presAssocID="{A401EABE-F6B9-4C50-8201-133BF1846ED0}" presName="node" presStyleLbl="node1" presStyleIdx="0" presStyleCnt="4">
        <dgm:presLayoutVars>
          <dgm:bulletEnabled val="1"/>
        </dgm:presLayoutVars>
      </dgm:prSet>
      <dgm:spPr/>
    </dgm:pt>
    <dgm:pt modelId="{8D4F2AE8-29FA-4072-BA1F-BDA853E39BE6}" type="pres">
      <dgm:prSet presAssocID="{612AF239-6341-4F94-9065-993C26F04D0E}" presName="sibTrans" presStyleLbl="sibTrans2D1" presStyleIdx="0" presStyleCnt="4"/>
      <dgm:spPr/>
    </dgm:pt>
    <dgm:pt modelId="{EA36F507-7A85-4FD9-9899-D80DB3B49684}" type="pres">
      <dgm:prSet presAssocID="{612AF239-6341-4F94-9065-993C26F04D0E}" presName="connectorText" presStyleLbl="sibTrans2D1" presStyleIdx="0" presStyleCnt="4"/>
      <dgm:spPr/>
    </dgm:pt>
    <dgm:pt modelId="{B218671B-C971-4EBE-8AF1-C98DC3182D81}" type="pres">
      <dgm:prSet presAssocID="{CE7C6F54-6533-461F-A914-16A1D967D330}" presName="node" presStyleLbl="node1" presStyleIdx="1" presStyleCnt="4">
        <dgm:presLayoutVars>
          <dgm:bulletEnabled val="1"/>
        </dgm:presLayoutVars>
      </dgm:prSet>
      <dgm:spPr/>
    </dgm:pt>
    <dgm:pt modelId="{27D05509-1AD6-42D0-8F86-DC6A561A07F3}" type="pres">
      <dgm:prSet presAssocID="{F20B23C6-527C-40FE-8A92-40EC1A64DD35}" presName="sibTrans" presStyleLbl="sibTrans2D1" presStyleIdx="1" presStyleCnt="4"/>
      <dgm:spPr/>
    </dgm:pt>
    <dgm:pt modelId="{4821F271-C51B-4EFF-A15A-CC3F145138E3}" type="pres">
      <dgm:prSet presAssocID="{F20B23C6-527C-40FE-8A92-40EC1A64DD35}" presName="connectorText" presStyleLbl="sibTrans2D1" presStyleIdx="1" presStyleCnt="4"/>
      <dgm:spPr/>
    </dgm:pt>
    <dgm:pt modelId="{AFA0D1D1-865F-43C4-BC36-19E14E96C9AE}" type="pres">
      <dgm:prSet presAssocID="{E7877ACE-FDAB-4944-AA9B-10EA31DD6F83}" presName="node" presStyleLbl="node1" presStyleIdx="2" presStyleCnt="4">
        <dgm:presLayoutVars>
          <dgm:bulletEnabled val="1"/>
        </dgm:presLayoutVars>
      </dgm:prSet>
      <dgm:spPr/>
    </dgm:pt>
    <dgm:pt modelId="{9C1240EB-82B4-45D2-A4AD-E1760805F287}" type="pres">
      <dgm:prSet presAssocID="{430AF836-633B-4535-9CFE-1C9AB2784102}" presName="sibTrans" presStyleLbl="sibTrans2D1" presStyleIdx="2" presStyleCnt="4"/>
      <dgm:spPr/>
    </dgm:pt>
    <dgm:pt modelId="{0EA85822-2FC3-4CD1-AE2A-6274E5F77B41}" type="pres">
      <dgm:prSet presAssocID="{430AF836-633B-4535-9CFE-1C9AB2784102}" presName="connectorText" presStyleLbl="sibTrans2D1" presStyleIdx="2" presStyleCnt="4"/>
      <dgm:spPr/>
    </dgm:pt>
    <dgm:pt modelId="{9D148920-9D26-4DFC-B292-7F7B0AA5B89F}" type="pres">
      <dgm:prSet presAssocID="{3687B590-4A51-4211-AB7C-B7ACF1C073A4}" presName="node" presStyleLbl="node1" presStyleIdx="3" presStyleCnt="4">
        <dgm:presLayoutVars>
          <dgm:bulletEnabled val="1"/>
        </dgm:presLayoutVars>
      </dgm:prSet>
      <dgm:spPr/>
    </dgm:pt>
    <dgm:pt modelId="{95C76387-9948-4881-B8C2-68129B72279D}" type="pres">
      <dgm:prSet presAssocID="{79C748D3-13C1-428E-A8DC-9D9EC181F58B}" presName="sibTrans" presStyleLbl="sibTrans2D1" presStyleIdx="3" presStyleCnt="4"/>
      <dgm:spPr/>
    </dgm:pt>
    <dgm:pt modelId="{E4CF1FE7-A52F-477D-BB72-18EC68E9E545}" type="pres">
      <dgm:prSet presAssocID="{79C748D3-13C1-428E-A8DC-9D9EC181F58B}" presName="connectorText" presStyleLbl="sibTrans2D1" presStyleIdx="3" presStyleCnt="4"/>
      <dgm:spPr/>
    </dgm:pt>
  </dgm:ptLst>
  <dgm:cxnLst>
    <dgm:cxn modelId="{FB46D101-ADFF-42CD-B28D-B83024EBBA5A}" type="presOf" srcId="{E7877ACE-FDAB-4944-AA9B-10EA31DD6F83}" destId="{AFA0D1D1-865F-43C4-BC36-19E14E96C9AE}" srcOrd="0" destOrd="0" presId="urn:microsoft.com/office/officeart/2005/8/layout/cycle2"/>
    <dgm:cxn modelId="{7ACFB02D-56F2-4BB8-B4B4-86A069C531E9}" type="presOf" srcId="{F20B23C6-527C-40FE-8A92-40EC1A64DD35}" destId="{4821F271-C51B-4EFF-A15A-CC3F145138E3}" srcOrd="1" destOrd="0" presId="urn:microsoft.com/office/officeart/2005/8/layout/cycle2"/>
    <dgm:cxn modelId="{4813BC2F-6F3D-45C6-8E85-021B901D56B9}" type="presOf" srcId="{430AF836-633B-4535-9CFE-1C9AB2784102}" destId="{9C1240EB-82B4-45D2-A4AD-E1760805F287}" srcOrd="0" destOrd="0" presId="urn:microsoft.com/office/officeart/2005/8/layout/cycle2"/>
    <dgm:cxn modelId="{952C5B40-D454-4644-9F98-06BF90BC11E5}" type="presOf" srcId="{079CE7FB-8BC7-4F88-8757-056938FEF65A}" destId="{075E87E3-046B-4B2E-A0D5-5D3597767EBB}" srcOrd="0" destOrd="0" presId="urn:microsoft.com/office/officeart/2005/8/layout/cycle2"/>
    <dgm:cxn modelId="{92EECC46-3FEE-4539-95D1-8B4F98814B9F}" type="presOf" srcId="{79C748D3-13C1-428E-A8DC-9D9EC181F58B}" destId="{E4CF1FE7-A52F-477D-BB72-18EC68E9E545}" srcOrd="1" destOrd="0" presId="urn:microsoft.com/office/officeart/2005/8/layout/cycle2"/>
    <dgm:cxn modelId="{B11FC64B-09D3-4C10-B4CE-F19F2073BA15}" srcId="{079CE7FB-8BC7-4F88-8757-056938FEF65A}" destId="{3687B590-4A51-4211-AB7C-B7ACF1C073A4}" srcOrd="3" destOrd="0" parTransId="{B1B6C1F6-3A97-4C63-836A-2252ADFCCD1D}" sibTransId="{79C748D3-13C1-428E-A8DC-9D9EC181F58B}"/>
    <dgm:cxn modelId="{81EA724C-0E45-4DBB-8486-1A80098E6CED}" srcId="{079CE7FB-8BC7-4F88-8757-056938FEF65A}" destId="{E7877ACE-FDAB-4944-AA9B-10EA31DD6F83}" srcOrd="2" destOrd="0" parTransId="{1BD0A32E-7967-4BDE-AFC5-924D28D6957E}" sibTransId="{430AF836-633B-4535-9CFE-1C9AB2784102}"/>
    <dgm:cxn modelId="{3055FB6E-C83A-4927-B3EC-78038C7082AF}" type="presOf" srcId="{612AF239-6341-4F94-9065-993C26F04D0E}" destId="{8D4F2AE8-29FA-4072-BA1F-BDA853E39BE6}" srcOrd="0" destOrd="0" presId="urn:microsoft.com/office/officeart/2005/8/layout/cycle2"/>
    <dgm:cxn modelId="{51D7EE6F-AC5F-4C6B-9D38-73B2A4ACC0B4}" type="presOf" srcId="{3687B590-4A51-4211-AB7C-B7ACF1C073A4}" destId="{9D148920-9D26-4DFC-B292-7F7B0AA5B89F}" srcOrd="0" destOrd="0" presId="urn:microsoft.com/office/officeart/2005/8/layout/cycle2"/>
    <dgm:cxn modelId="{51FA2776-E369-4943-9904-BD48BDF84C5B}" type="presOf" srcId="{A401EABE-F6B9-4C50-8201-133BF1846ED0}" destId="{443E9B08-8701-4549-803B-537626B4D450}" srcOrd="0" destOrd="0" presId="urn:microsoft.com/office/officeart/2005/8/layout/cycle2"/>
    <dgm:cxn modelId="{D815B758-7759-4FDA-B8E5-CBD7AAB19E1F}" srcId="{079CE7FB-8BC7-4F88-8757-056938FEF65A}" destId="{A401EABE-F6B9-4C50-8201-133BF1846ED0}" srcOrd="0" destOrd="0" parTransId="{ECDC546A-0372-4F61-9ED8-73785A0D4131}" sibTransId="{612AF239-6341-4F94-9065-993C26F04D0E}"/>
    <dgm:cxn modelId="{88CA809F-1DFE-4520-B3E2-EE39055E3C1F}" type="presOf" srcId="{430AF836-633B-4535-9CFE-1C9AB2784102}" destId="{0EA85822-2FC3-4CD1-AE2A-6274E5F77B41}" srcOrd="1" destOrd="0" presId="urn:microsoft.com/office/officeart/2005/8/layout/cycle2"/>
    <dgm:cxn modelId="{66A740A4-C8B8-486B-A88D-22DF3A81268A}" type="presOf" srcId="{CE7C6F54-6533-461F-A914-16A1D967D330}" destId="{B218671B-C971-4EBE-8AF1-C98DC3182D81}" srcOrd="0" destOrd="0" presId="urn:microsoft.com/office/officeart/2005/8/layout/cycle2"/>
    <dgm:cxn modelId="{4D738CA7-CD8F-41CB-AA45-0197ACDCD71B}" type="presOf" srcId="{79C748D3-13C1-428E-A8DC-9D9EC181F58B}" destId="{95C76387-9948-4881-B8C2-68129B72279D}" srcOrd="0" destOrd="0" presId="urn:microsoft.com/office/officeart/2005/8/layout/cycle2"/>
    <dgm:cxn modelId="{324E91B8-99F7-477E-AA16-C98458E0465F}" srcId="{079CE7FB-8BC7-4F88-8757-056938FEF65A}" destId="{CE7C6F54-6533-461F-A914-16A1D967D330}" srcOrd="1" destOrd="0" parTransId="{6BD180E6-41C4-45C8-8C4E-600C5D907A14}" sibTransId="{F20B23C6-527C-40FE-8A92-40EC1A64DD35}"/>
    <dgm:cxn modelId="{A10241CB-98FD-44A0-8718-513DBE50AA7D}" type="presOf" srcId="{F20B23C6-527C-40FE-8A92-40EC1A64DD35}" destId="{27D05509-1AD6-42D0-8F86-DC6A561A07F3}" srcOrd="0" destOrd="0" presId="urn:microsoft.com/office/officeart/2005/8/layout/cycle2"/>
    <dgm:cxn modelId="{1D2A6DE3-46C0-42B3-A7E8-D03B2643B24D}" type="presOf" srcId="{612AF239-6341-4F94-9065-993C26F04D0E}" destId="{EA36F507-7A85-4FD9-9899-D80DB3B49684}" srcOrd="1" destOrd="0" presId="urn:microsoft.com/office/officeart/2005/8/layout/cycle2"/>
    <dgm:cxn modelId="{6AFECD2C-4597-455E-8A17-D2AD903330CF}" type="presParOf" srcId="{075E87E3-046B-4B2E-A0D5-5D3597767EBB}" destId="{443E9B08-8701-4549-803B-537626B4D450}" srcOrd="0" destOrd="0" presId="urn:microsoft.com/office/officeart/2005/8/layout/cycle2"/>
    <dgm:cxn modelId="{42BFFA23-07F0-45C0-AB15-4626C0A293A5}" type="presParOf" srcId="{075E87E3-046B-4B2E-A0D5-5D3597767EBB}" destId="{8D4F2AE8-29FA-4072-BA1F-BDA853E39BE6}" srcOrd="1" destOrd="0" presId="urn:microsoft.com/office/officeart/2005/8/layout/cycle2"/>
    <dgm:cxn modelId="{F85EFBAC-C7B2-4EFB-8E9B-036FA87D0E39}" type="presParOf" srcId="{8D4F2AE8-29FA-4072-BA1F-BDA853E39BE6}" destId="{EA36F507-7A85-4FD9-9899-D80DB3B49684}" srcOrd="0" destOrd="0" presId="urn:microsoft.com/office/officeart/2005/8/layout/cycle2"/>
    <dgm:cxn modelId="{3DFEFE6A-D687-4D63-A8D9-DADD270D9783}" type="presParOf" srcId="{075E87E3-046B-4B2E-A0D5-5D3597767EBB}" destId="{B218671B-C971-4EBE-8AF1-C98DC3182D81}" srcOrd="2" destOrd="0" presId="urn:microsoft.com/office/officeart/2005/8/layout/cycle2"/>
    <dgm:cxn modelId="{9E8B538E-2DC2-4BC3-BD5C-1A3983143D3C}" type="presParOf" srcId="{075E87E3-046B-4B2E-A0D5-5D3597767EBB}" destId="{27D05509-1AD6-42D0-8F86-DC6A561A07F3}" srcOrd="3" destOrd="0" presId="urn:microsoft.com/office/officeart/2005/8/layout/cycle2"/>
    <dgm:cxn modelId="{8E1D1CA0-0C77-4315-860B-4002F5B598CD}" type="presParOf" srcId="{27D05509-1AD6-42D0-8F86-DC6A561A07F3}" destId="{4821F271-C51B-4EFF-A15A-CC3F145138E3}" srcOrd="0" destOrd="0" presId="urn:microsoft.com/office/officeart/2005/8/layout/cycle2"/>
    <dgm:cxn modelId="{6D11A108-B1C3-4731-8104-C5BB19AA0D75}" type="presParOf" srcId="{075E87E3-046B-4B2E-A0D5-5D3597767EBB}" destId="{AFA0D1D1-865F-43C4-BC36-19E14E96C9AE}" srcOrd="4" destOrd="0" presId="urn:microsoft.com/office/officeart/2005/8/layout/cycle2"/>
    <dgm:cxn modelId="{0502E51C-2F42-43DF-A6B8-2DE1AC8203A5}" type="presParOf" srcId="{075E87E3-046B-4B2E-A0D5-5D3597767EBB}" destId="{9C1240EB-82B4-45D2-A4AD-E1760805F287}" srcOrd="5" destOrd="0" presId="urn:microsoft.com/office/officeart/2005/8/layout/cycle2"/>
    <dgm:cxn modelId="{62576478-66A5-436A-ACE6-F5848563A52D}" type="presParOf" srcId="{9C1240EB-82B4-45D2-A4AD-E1760805F287}" destId="{0EA85822-2FC3-4CD1-AE2A-6274E5F77B41}" srcOrd="0" destOrd="0" presId="urn:microsoft.com/office/officeart/2005/8/layout/cycle2"/>
    <dgm:cxn modelId="{C9BEC6EC-A270-413C-93A4-C9D05BF35E12}" type="presParOf" srcId="{075E87E3-046B-4B2E-A0D5-5D3597767EBB}" destId="{9D148920-9D26-4DFC-B292-7F7B0AA5B89F}" srcOrd="6" destOrd="0" presId="urn:microsoft.com/office/officeart/2005/8/layout/cycle2"/>
    <dgm:cxn modelId="{15CCF313-A4C4-4ADB-AAA0-55F45E58F17C}" type="presParOf" srcId="{075E87E3-046B-4B2E-A0D5-5D3597767EBB}" destId="{95C76387-9948-4881-B8C2-68129B72279D}" srcOrd="7" destOrd="0" presId="urn:microsoft.com/office/officeart/2005/8/layout/cycle2"/>
    <dgm:cxn modelId="{CC8A0460-2694-41BC-B5BC-539F21B4923C}" type="presParOf" srcId="{95C76387-9948-4881-B8C2-68129B72279D}" destId="{E4CF1FE7-A52F-477D-BB72-18EC68E9E545}"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4C9A56-E9B0-4374-AE96-769CD673FAA4}"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425C582F-E74C-4C7F-A881-187522E2A682}">
      <dgm:prSet phldrT="[Text]" phldr="0"/>
      <dgm:spPr/>
      <dgm:t>
        <a:bodyPr/>
        <a:lstStyle/>
        <a:p>
          <a:pPr rtl="0"/>
          <a:r>
            <a:rPr lang="en-US" dirty="0">
              <a:latin typeface="Tahoma"/>
            </a:rPr>
            <a:t>4 Caseworkers</a:t>
          </a:r>
          <a:endParaRPr lang="en-US" dirty="0"/>
        </a:p>
      </dgm:t>
    </dgm:pt>
    <dgm:pt modelId="{921A6788-72F4-40A1-9E3A-8D10B9096F5A}" type="parTrans" cxnId="{458A8855-F792-4F5F-9BF3-6707B08C920B}">
      <dgm:prSet/>
      <dgm:spPr/>
      <dgm:t>
        <a:bodyPr/>
        <a:lstStyle/>
        <a:p>
          <a:endParaRPr lang="en-US"/>
        </a:p>
      </dgm:t>
    </dgm:pt>
    <dgm:pt modelId="{C7C5A4E8-D039-46D1-8F16-593FDB3B3217}" type="sibTrans" cxnId="{458A8855-F792-4F5F-9BF3-6707B08C920B}">
      <dgm:prSet/>
      <dgm:spPr/>
      <dgm:t>
        <a:bodyPr/>
        <a:lstStyle/>
        <a:p>
          <a:endParaRPr lang="en-US"/>
        </a:p>
      </dgm:t>
    </dgm:pt>
    <dgm:pt modelId="{60869453-7C5E-4163-92AC-FD113EA0C18D}">
      <dgm:prSet phldrT="[Text]" phldr="0"/>
      <dgm:spPr/>
      <dgm:t>
        <a:bodyPr/>
        <a:lstStyle/>
        <a:p>
          <a:pPr rtl="0"/>
          <a:r>
            <a:rPr lang="en-US" dirty="0">
              <a:latin typeface="Tahoma"/>
            </a:rPr>
            <a:t>Quality Assurance Manager</a:t>
          </a:r>
          <a:endParaRPr lang="en-US" dirty="0"/>
        </a:p>
      </dgm:t>
    </dgm:pt>
    <dgm:pt modelId="{CADDEB11-70C4-44E2-8E1F-7024931194A0}" type="parTrans" cxnId="{7ED15C46-12D8-48B4-9AF2-8EE077BBD9D9}">
      <dgm:prSet/>
      <dgm:spPr/>
      <dgm:t>
        <a:bodyPr/>
        <a:lstStyle/>
        <a:p>
          <a:endParaRPr lang="en-US"/>
        </a:p>
      </dgm:t>
    </dgm:pt>
    <dgm:pt modelId="{0436C5BF-C508-4F08-97CB-6CC7C4584F1D}" type="sibTrans" cxnId="{7ED15C46-12D8-48B4-9AF2-8EE077BBD9D9}">
      <dgm:prSet/>
      <dgm:spPr/>
      <dgm:t>
        <a:bodyPr/>
        <a:lstStyle/>
        <a:p>
          <a:endParaRPr lang="en-US"/>
        </a:p>
      </dgm:t>
    </dgm:pt>
    <dgm:pt modelId="{59B918D9-66FB-434C-9A62-3804DE60EAEA}">
      <dgm:prSet phldrT="[Text]" phldr="0"/>
      <dgm:spPr/>
      <dgm:t>
        <a:bodyPr/>
        <a:lstStyle/>
        <a:p>
          <a:pPr rtl="0"/>
          <a:r>
            <a:rPr lang="en-US">
              <a:latin typeface="Tahoma"/>
            </a:rPr>
            <a:t>Quality Assurance Officer</a:t>
          </a:r>
          <a:endParaRPr lang="en-US"/>
        </a:p>
      </dgm:t>
    </dgm:pt>
    <dgm:pt modelId="{0C17E0F6-DBDB-4AFE-A47E-02C6E8E8FD0E}" type="parTrans" cxnId="{6B053D9F-6CAD-41A0-BCDF-FBEAAFB57AC4}">
      <dgm:prSet/>
      <dgm:spPr/>
      <dgm:t>
        <a:bodyPr/>
        <a:lstStyle/>
        <a:p>
          <a:endParaRPr lang="en-US"/>
        </a:p>
      </dgm:t>
    </dgm:pt>
    <dgm:pt modelId="{FA629781-0FC8-4916-9D15-671D40CD3956}" type="sibTrans" cxnId="{6B053D9F-6CAD-41A0-BCDF-FBEAAFB57AC4}">
      <dgm:prSet/>
      <dgm:spPr/>
      <dgm:t>
        <a:bodyPr/>
        <a:lstStyle/>
        <a:p>
          <a:endParaRPr lang="en-US"/>
        </a:p>
      </dgm:t>
    </dgm:pt>
    <dgm:pt modelId="{04184539-0A4B-4F0F-94EE-9ABA89C152DC}">
      <dgm:prSet phldrT="[Text]" phldr="0"/>
      <dgm:spPr/>
      <dgm:t>
        <a:bodyPr/>
        <a:lstStyle/>
        <a:p>
          <a:pPr rtl="0"/>
          <a:r>
            <a:rPr lang="en-US">
              <a:latin typeface="Tahoma"/>
            </a:rPr>
            <a:t>Service Delivery Manager</a:t>
          </a:r>
          <a:endParaRPr lang="en-US"/>
        </a:p>
      </dgm:t>
    </dgm:pt>
    <dgm:pt modelId="{E883267E-9CFA-41C2-8AB3-6F651AECF2D0}" type="parTrans" cxnId="{3B7CF560-EEB6-4919-A329-F46D0247FAB8}">
      <dgm:prSet/>
      <dgm:spPr/>
      <dgm:t>
        <a:bodyPr/>
        <a:lstStyle/>
        <a:p>
          <a:endParaRPr lang="en-US"/>
        </a:p>
      </dgm:t>
    </dgm:pt>
    <dgm:pt modelId="{E38D39F2-4F3F-4AD9-8467-C06265C7E83A}" type="sibTrans" cxnId="{3B7CF560-EEB6-4919-A329-F46D0247FAB8}">
      <dgm:prSet/>
      <dgm:spPr/>
      <dgm:t>
        <a:bodyPr/>
        <a:lstStyle/>
        <a:p>
          <a:endParaRPr lang="en-US"/>
        </a:p>
      </dgm:t>
    </dgm:pt>
    <dgm:pt modelId="{BA047DAB-28C8-4F96-BDA9-1A2FEEF72F9C}">
      <dgm:prSet phldr="0"/>
      <dgm:spPr/>
      <dgm:t>
        <a:bodyPr/>
        <a:lstStyle/>
        <a:p>
          <a:pPr rtl="0"/>
          <a:r>
            <a:rPr lang="en-US">
              <a:latin typeface="Tahoma"/>
            </a:rPr>
            <a:t>1 Lead Caseworker</a:t>
          </a:r>
        </a:p>
      </dgm:t>
    </dgm:pt>
    <dgm:pt modelId="{6FE9BCDA-0DF6-4EB4-9E7F-655215DC13BF}" type="parTrans" cxnId="{EAE28499-36E3-4A54-891F-B9FD4E993118}">
      <dgm:prSet/>
      <dgm:spPr/>
      <dgm:t>
        <a:bodyPr/>
        <a:lstStyle/>
        <a:p>
          <a:endParaRPr lang="en-GB"/>
        </a:p>
      </dgm:t>
    </dgm:pt>
    <dgm:pt modelId="{41A35D5E-5246-47F6-9CD7-6118B0ADE755}" type="sibTrans" cxnId="{EAE28499-36E3-4A54-891F-B9FD4E993118}">
      <dgm:prSet/>
      <dgm:spPr/>
      <dgm:t>
        <a:bodyPr/>
        <a:lstStyle/>
        <a:p>
          <a:endParaRPr lang="en-GB"/>
        </a:p>
      </dgm:t>
    </dgm:pt>
    <dgm:pt modelId="{E686315D-8AD4-4C59-AB2D-15F6B1F74E5B}" type="pres">
      <dgm:prSet presAssocID="{494C9A56-E9B0-4374-AE96-769CD673FAA4}" presName="diagram" presStyleCnt="0">
        <dgm:presLayoutVars>
          <dgm:dir/>
          <dgm:resizeHandles val="exact"/>
        </dgm:presLayoutVars>
      </dgm:prSet>
      <dgm:spPr/>
    </dgm:pt>
    <dgm:pt modelId="{8B296894-A275-4ED1-A2F1-8AAF204CCB66}" type="pres">
      <dgm:prSet presAssocID="{425C582F-E74C-4C7F-A881-187522E2A682}" presName="node" presStyleLbl="node1" presStyleIdx="0" presStyleCnt="5">
        <dgm:presLayoutVars>
          <dgm:bulletEnabled val="1"/>
        </dgm:presLayoutVars>
      </dgm:prSet>
      <dgm:spPr/>
    </dgm:pt>
    <dgm:pt modelId="{2DD864B3-C170-4EF4-BD93-1D232BDA67AE}" type="pres">
      <dgm:prSet presAssocID="{C7C5A4E8-D039-46D1-8F16-593FDB3B3217}" presName="sibTrans" presStyleCnt="0"/>
      <dgm:spPr/>
    </dgm:pt>
    <dgm:pt modelId="{8289DC24-BB8B-4521-A49B-40ECDF243BAB}" type="pres">
      <dgm:prSet presAssocID="{60869453-7C5E-4163-92AC-FD113EA0C18D}" presName="node" presStyleLbl="node1" presStyleIdx="1" presStyleCnt="5">
        <dgm:presLayoutVars>
          <dgm:bulletEnabled val="1"/>
        </dgm:presLayoutVars>
      </dgm:prSet>
      <dgm:spPr/>
    </dgm:pt>
    <dgm:pt modelId="{A714D167-E0E0-4BCC-9132-0BF30D4D5BBD}" type="pres">
      <dgm:prSet presAssocID="{0436C5BF-C508-4F08-97CB-6CC7C4584F1D}" presName="sibTrans" presStyleCnt="0"/>
      <dgm:spPr/>
    </dgm:pt>
    <dgm:pt modelId="{F15E3D1D-81FD-4052-AFD0-195B5443AE82}" type="pres">
      <dgm:prSet presAssocID="{59B918D9-66FB-434C-9A62-3804DE60EAEA}" presName="node" presStyleLbl="node1" presStyleIdx="2" presStyleCnt="5">
        <dgm:presLayoutVars>
          <dgm:bulletEnabled val="1"/>
        </dgm:presLayoutVars>
      </dgm:prSet>
      <dgm:spPr/>
    </dgm:pt>
    <dgm:pt modelId="{3341C6F4-98F3-487C-BF5C-4942D6EBEE9F}" type="pres">
      <dgm:prSet presAssocID="{FA629781-0FC8-4916-9D15-671D40CD3956}" presName="sibTrans" presStyleCnt="0"/>
      <dgm:spPr/>
    </dgm:pt>
    <dgm:pt modelId="{931FCD78-CD51-4948-8085-D1E67199BC5F}" type="pres">
      <dgm:prSet presAssocID="{04184539-0A4B-4F0F-94EE-9ABA89C152DC}" presName="node" presStyleLbl="node1" presStyleIdx="3" presStyleCnt="5">
        <dgm:presLayoutVars>
          <dgm:bulletEnabled val="1"/>
        </dgm:presLayoutVars>
      </dgm:prSet>
      <dgm:spPr/>
    </dgm:pt>
    <dgm:pt modelId="{BBC0D01C-7AC8-4F8E-8153-147009A945E3}" type="pres">
      <dgm:prSet presAssocID="{E38D39F2-4F3F-4AD9-8467-C06265C7E83A}" presName="sibTrans" presStyleCnt="0"/>
      <dgm:spPr/>
    </dgm:pt>
    <dgm:pt modelId="{6755CCA4-763D-465B-AA1A-3E40E6E2F26E}" type="pres">
      <dgm:prSet presAssocID="{BA047DAB-28C8-4F96-BDA9-1A2FEEF72F9C}" presName="node" presStyleLbl="node1" presStyleIdx="4" presStyleCnt="5">
        <dgm:presLayoutVars>
          <dgm:bulletEnabled val="1"/>
        </dgm:presLayoutVars>
      </dgm:prSet>
      <dgm:spPr/>
    </dgm:pt>
  </dgm:ptLst>
  <dgm:cxnLst>
    <dgm:cxn modelId="{97CE2224-9C3F-481E-A89C-02395D16E126}" type="presOf" srcId="{494C9A56-E9B0-4374-AE96-769CD673FAA4}" destId="{E686315D-8AD4-4C59-AB2D-15F6B1F74E5B}" srcOrd="0" destOrd="0" presId="urn:microsoft.com/office/officeart/2005/8/layout/default"/>
    <dgm:cxn modelId="{D2B81030-5990-4B3D-9CAA-CA9DDFA97EE8}" type="presOf" srcId="{BA047DAB-28C8-4F96-BDA9-1A2FEEF72F9C}" destId="{6755CCA4-763D-465B-AA1A-3E40E6E2F26E}" srcOrd="0" destOrd="0" presId="urn:microsoft.com/office/officeart/2005/8/layout/default"/>
    <dgm:cxn modelId="{182D6534-5005-4CC3-B462-E6B12309772E}" type="presOf" srcId="{425C582F-E74C-4C7F-A881-187522E2A682}" destId="{8B296894-A275-4ED1-A2F1-8AAF204CCB66}" srcOrd="0" destOrd="0" presId="urn:microsoft.com/office/officeart/2005/8/layout/default"/>
    <dgm:cxn modelId="{3B7CF560-EEB6-4919-A329-F46D0247FAB8}" srcId="{494C9A56-E9B0-4374-AE96-769CD673FAA4}" destId="{04184539-0A4B-4F0F-94EE-9ABA89C152DC}" srcOrd="3" destOrd="0" parTransId="{E883267E-9CFA-41C2-8AB3-6F651AECF2D0}" sibTransId="{E38D39F2-4F3F-4AD9-8467-C06265C7E83A}"/>
    <dgm:cxn modelId="{24993445-0ECA-4F0D-8270-85C11E7FA579}" type="presOf" srcId="{60869453-7C5E-4163-92AC-FD113EA0C18D}" destId="{8289DC24-BB8B-4521-A49B-40ECDF243BAB}" srcOrd="0" destOrd="0" presId="urn:microsoft.com/office/officeart/2005/8/layout/default"/>
    <dgm:cxn modelId="{7ED15C46-12D8-48B4-9AF2-8EE077BBD9D9}" srcId="{494C9A56-E9B0-4374-AE96-769CD673FAA4}" destId="{60869453-7C5E-4163-92AC-FD113EA0C18D}" srcOrd="1" destOrd="0" parTransId="{CADDEB11-70C4-44E2-8E1F-7024931194A0}" sibTransId="{0436C5BF-C508-4F08-97CB-6CC7C4584F1D}"/>
    <dgm:cxn modelId="{458A8855-F792-4F5F-9BF3-6707B08C920B}" srcId="{494C9A56-E9B0-4374-AE96-769CD673FAA4}" destId="{425C582F-E74C-4C7F-A881-187522E2A682}" srcOrd="0" destOrd="0" parTransId="{921A6788-72F4-40A1-9E3A-8D10B9096F5A}" sibTransId="{C7C5A4E8-D039-46D1-8F16-593FDB3B3217}"/>
    <dgm:cxn modelId="{E6C70359-DFA4-4F56-9B4A-6E77AF8DDE99}" type="presOf" srcId="{59B918D9-66FB-434C-9A62-3804DE60EAEA}" destId="{F15E3D1D-81FD-4052-AFD0-195B5443AE82}" srcOrd="0" destOrd="0" presId="urn:microsoft.com/office/officeart/2005/8/layout/default"/>
    <dgm:cxn modelId="{06F9A77D-D905-4ECE-A948-FD4F060D3F70}" type="presOf" srcId="{04184539-0A4B-4F0F-94EE-9ABA89C152DC}" destId="{931FCD78-CD51-4948-8085-D1E67199BC5F}" srcOrd="0" destOrd="0" presId="urn:microsoft.com/office/officeart/2005/8/layout/default"/>
    <dgm:cxn modelId="{EAE28499-36E3-4A54-891F-B9FD4E993118}" srcId="{494C9A56-E9B0-4374-AE96-769CD673FAA4}" destId="{BA047DAB-28C8-4F96-BDA9-1A2FEEF72F9C}" srcOrd="4" destOrd="0" parTransId="{6FE9BCDA-0DF6-4EB4-9E7F-655215DC13BF}" sibTransId="{41A35D5E-5246-47F6-9CD7-6118B0ADE755}"/>
    <dgm:cxn modelId="{6B053D9F-6CAD-41A0-BCDF-FBEAAFB57AC4}" srcId="{494C9A56-E9B0-4374-AE96-769CD673FAA4}" destId="{59B918D9-66FB-434C-9A62-3804DE60EAEA}" srcOrd="2" destOrd="0" parTransId="{0C17E0F6-DBDB-4AFE-A47E-02C6E8E8FD0E}" sibTransId="{FA629781-0FC8-4916-9D15-671D40CD3956}"/>
    <dgm:cxn modelId="{18FD9088-39BB-44BE-BE38-9292EB52A598}" type="presParOf" srcId="{E686315D-8AD4-4C59-AB2D-15F6B1F74E5B}" destId="{8B296894-A275-4ED1-A2F1-8AAF204CCB66}" srcOrd="0" destOrd="0" presId="urn:microsoft.com/office/officeart/2005/8/layout/default"/>
    <dgm:cxn modelId="{259ACB9A-2032-44EA-82DF-69CD12D31419}" type="presParOf" srcId="{E686315D-8AD4-4C59-AB2D-15F6B1F74E5B}" destId="{2DD864B3-C170-4EF4-BD93-1D232BDA67AE}" srcOrd="1" destOrd="0" presId="urn:microsoft.com/office/officeart/2005/8/layout/default"/>
    <dgm:cxn modelId="{18AA84D8-E8BF-4B8D-BF6F-515E8F8ACC09}" type="presParOf" srcId="{E686315D-8AD4-4C59-AB2D-15F6B1F74E5B}" destId="{8289DC24-BB8B-4521-A49B-40ECDF243BAB}" srcOrd="2" destOrd="0" presId="urn:microsoft.com/office/officeart/2005/8/layout/default"/>
    <dgm:cxn modelId="{DB068CDF-6326-42A7-A841-29A6A35A7D09}" type="presParOf" srcId="{E686315D-8AD4-4C59-AB2D-15F6B1F74E5B}" destId="{A714D167-E0E0-4BCC-9132-0BF30D4D5BBD}" srcOrd="3" destOrd="0" presId="urn:microsoft.com/office/officeart/2005/8/layout/default"/>
    <dgm:cxn modelId="{1B638646-4FAE-4142-9D19-47FFCB44516C}" type="presParOf" srcId="{E686315D-8AD4-4C59-AB2D-15F6B1F74E5B}" destId="{F15E3D1D-81FD-4052-AFD0-195B5443AE82}" srcOrd="4" destOrd="0" presId="urn:microsoft.com/office/officeart/2005/8/layout/default"/>
    <dgm:cxn modelId="{1554D2B7-530C-4CC8-B7E7-2C3260944279}" type="presParOf" srcId="{E686315D-8AD4-4C59-AB2D-15F6B1F74E5B}" destId="{3341C6F4-98F3-487C-BF5C-4942D6EBEE9F}" srcOrd="5" destOrd="0" presId="urn:microsoft.com/office/officeart/2005/8/layout/default"/>
    <dgm:cxn modelId="{CF06BD54-FBFE-4AFA-8DF1-A7A55DC8262E}" type="presParOf" srcId="{E686315D-8AD4-4C59-AB2D-15F6B1F74E5B}" destId="{931FCD78-CD51-4948-8085-D1E67199BC5F}" srcOrd="6" destOrd="0" presId="urn:microsoft.com/office/officeart/2005/8/layout/default"/>
    <dgm:cxn modelId="{BE51432B-3E77-4283-9F4E-F6EC76D8A1AA}" type="presParOf" srcId="{E686315D-8AD4-4C59-AB2D-15F6B1F74E5B}" destId="{BBC0D01C-7AC8-4F8E-8153-147009A945E3}" srcOrd="7" destOrd="0" presId="urn:microsoft.com/office/officeart/2005/8/layout/default"/>
    <dgm:cxn modelId="{301AFC4F-2247-4300-BF2A-DC3E6B3AFCBC}" type="presParOf" srcId="{E686315D-8AD4-4C59-AB2D-15F6B1F74E5B}" destId="{6755CCA4-763D-465B-AA1A-3E40E6E2F26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6D6A51-1536-4083-94D5-9C0D0B754A14}" type="doc">
      <dgm:prSet loTypeId="urn:microsoft.com/office/officeart/2005/8/layout/hierarchy4" loCatId="relationship" qsTypeId="urn:microsoft.com/office/officeart/2005/8/quickstyle/simple1" qsCatId="simple" csTypeId="urn:microsoft.com/office/officeart/2005/8/colors/accent3_1" csCatId="accent3" phldr="1"/>
      <dgm:spPr/>
      <dgm:t>
        <a:bodyPr/>
        <a:lstStyle/>
        <a:p>
          <a:endParaRPr lang="en-GB"/>
        </a:p>
      </dgm:t>
    </dgm:pt>
    <dgm:pt modelId="{C57B5827-76F5-45AF-A30A-3C61C3FD9918}">
      <dgm:prSet phldrT="[Text]" custT="1"/>
      <dgm:spPr/>
      <dgm:t>
        <a:bodyPr/>
        <a:lstStyle/>
        <a:p>
          <a:r>
            <a:rPr lang="en-US" sz="1200">
              <a:latin typeface="Tahoma"/>
            </a:rPr>
            <a:t>86</a:t>
          </a:r>
          <a:r>
            <a:rPr lang="en-US" sz="1200"/>
            <a:t>% of complaints were priorities</a:t>
          </a:r>
          <a:endParaRPr lang="en-GB" sz="1200"/>
        </a:p>
      </dgm:t>
    </dgm:pt>
    <dgm:pt modelId="{4986CF39-1FC8-4D5F-81F8-72D0DDAB50D6}" type="parTrans" cxnId="{C466A91D-B255-47B6-8CAD-0D356C3DD7EE}">
      <dgm:prSet/>
      <dgm:spPr/>
      <dgm:t>
        <a:bodyPr/>
        <a:lstStyle/>
        <a:p>
          <a:endParaRPr lang="en-GB"/>
        </a:p>
      </dgm:t>
    </dgm:pt>
    <dgm:pt modelId="{DDF8134A-9675-40DA-B450-A3573D85A59B}" type="sibTrans" cxnId="{C466A91D-B255-47B6-8CAD-0D356C3DD7EE}">
      <dgm:prSet/>
      <dgm:spPr/>
      <dgm:t>
        <a:bodyPr/>
        <a:lstStyle/>
        <a:p>
          <a:endParaRPr lang="en-GB"/>
        </a:p>
      </dgm:t>
    </dgm:pt>
    <dgm:pt modelId="{6CA49187-B011-45F4-B395-5EDCFBE3C91E}">
      <dgm:prSet phldrT="[Text]" custT="1"/>
      <dgm:spPr/>
      <dgm:t>
        <a:bodyPr/>
        <a:lstStyle/>
        <a:p>
          <a:r>
            <a:rPr lang="en-US" sz="1200">
              <a:latin typeface="Tahoma"/>
            </a:rPr>
            <a:t>March</a:t>
          </a:r>
          <a:r>
            <a:rPr lang="en-US" sz="1200"/>
            <a:t> highest month ever for </a:t>
          </a:r>
          <a:r>
            <a:rPr lang="en-US" sz="1200">
              <a:latin typeface="Tahoma"/>
            </a:rPr>
            <a:t>self-disconnection</a:t>
          </a:r>
          <a:r>
            <a:rPr lang="en-US" sz="1200"/>
            <a:t> complaints (</a:t>
          </a:r>
          <a:r>
            <a:rPr lang="en-US" sz="1200">
              <a:latin typeface="Tahoma"/>
            </a:rPr>
            <a:t>2607</a:t>
          </a:r>
          <a:r>
            <a:rPr lang="en-US" sz="1200"/>
            <a:t>)</a:t>
          </a:r>
          <a:endParaRPr lang="en-GB" sz="1200"/>
        </a:p>
      </dgm:t>
    </dgm:pt>
    <dgm:pt modelId="{062367A6-0828-4787-8266-9CFA37F76036}" type="parTrans" cxnId="{2D8CA960-E0B8-48B4-89F2-A6C64CF2B0FD}">
      <dgm:prSet/>
      <dgm:spPr/>
      <dgm:t>
        <a:bodyPr/>
        <a:lstStyle/>
        <a:p>
          <a:endParaRPr lang="en-GB"/>
        </a:p>
      </dgm:t>
    </dgm:pt>
    <dgm:pt modelId="{5509ECE7-FC67-494B-94EC-06EDE8920F8F}" type="sibTrans" cxnId="{2D8CA960-E0B8-48B4-89F2-A6C64CF2B0FD}">
      <dgm:prSet/>
      <dgm:spPr/>
      <dgm:t>
        <a:bodyPr/>
        <a:lstStyle/>
        <a:p>
          <a:endParaRPr lang="en-GB"/>
        </a:p>
      </dgm:t>
    </dgm:pt>
    <dgm:pt modelId="{9BA19562-2DCE-482F-8169-406C8AB2893B}">
      <dgm:prSet phldrT="[Text]" custT="1"/>
      <dgm:spPr/>
      <dgm:t>
        <a:bodyPr/>
        <a:lstStyle/>
        <a:p>
          <a:r>
            <a:rPr lang="en-US" sz="1200"/>
            <a:t>97% of EHU work was domestic related</a:t>
          </a:r>
        </a:p>
        <a:p>
          <a:endParaRPr lang="en-GB" sz="1000"/>
        </a:p>
      </dgm:t>
    </dgm:pt>
    <dgm:pt modelId="{0601117E-BCE4-4E9E-AD13-AEAB98EFAFCD}" type="parTrans" cxnId="{CE405FC2-2E73-4BA0-AA19-65B46A4A457F}">
      <dgm:prSet/>
      <dgm:spPr/>
      <dgm:t>
        <a:bodyPr/>
        <a:lstStyle/>
        <a:p>
          <a:endParaRPr lang="en-GB"/>
        </a:p>
      </dgm:t>
    </dgm:pt>
    <dgm:pt modelId="{947B3748-013F-46FB-A559-5556CD9D5872}" type="sibTrans" cxnId="{CE405FC2-2E73-4BA0-AA19-65B46A4A457F}">
      <dgm:prSet/>
      <dgm:spPr/>
      <dgm:t>
        <a:bodyPr/>
        <a:lstStyle/>
        <a:p>
          <a:endParaRPr lang="en-GB"/>
        </a:p>
      </dgm:t>
    </dgm:pt>
    <dgm:pt modelId="{AB51C095-5F1C-4285-B4AB-0C90DC221406}" type="pres">
      <dgm:prSet presAssocID="{E66D6A51-1536-4083-94D5-9C0D0B754A14}" presName="Name0" presStyleCnt="0">
        <dgm:presLayoutVars>
          <dgm:chPref val="1"/>
          <dgm:dir/>
          <dgm:animOne val="branch"/>
          <dgm:animLvl val="lvl"/>
          <dgm:resizeHandles/>
        </dgm:presLayoutVars>
      </dgm:prSet>
      <dgm:spPr/>
    </dgm:pt>
    <dgm:pt modelId="{1403C773-E078-4152-B640-E3919253D761}" type="pres">
      <dgm:prSet presAssocID="{C57B5827-76F5-45AF-A30A-3C61C3FD9918}" presName="vertOne" presStyleCnt="0"/>
      <dgm:spPr/>
    </dgm:pt>
    <dgm:pt modelId="{4E30923B-2252-46CF-B265-BFBD54CC03D7}" type="pres">
      <dgm:prSet presAssocID="{C57B5827-76F5-45AF-A30A-3C61C3FD9918}" presName="txOne" presStyleLbl="node0" presStyleIdx="0" presStyleCnt="3">
        <dgm:presLayoutVars>
          <dgm:chPref val="3"/>
        </dgm:presLayoutVars>
      </dgm:prSet>
      <dgm:spPr/>
    </dgm:pt>
    <dgm:pt modelId="{DCC81727-3764-40BB-AA94-E1FED5C3FEDE}" type="pres">
      <dgm:prSet presAssocID="{C57B5827-76F5-45AF-A30A-3C61C3FD9918}" presName="horzOne" presStyleCnt="0"/>
      <dgm:spPr/>
    </dgm:pt>
    <dgm:pt modelId="{32E38806-DE92-415E-A193-E7DDA6DC74F4}" type="pres">
      <dgm:prSet presAssocID="{DDF8134A-9675-40DA-B450-A3573D85A59B}" presName="sibSpaceOne" presStyleCnt="0"/>
      <dgm:spPr/>
    </dgm:pt>
    <dgm:pt modelId="{80A44B61-B9A6-4549-A839-1E5BEE0A1C3C}" type="pres">
      <dgm:prSet presAssocID="{6CA49187-B011-45F4-B395-5EDCFBE3C91E}" presName="vertOne" presStyleCnt="0"/>
      <dgm:spPr/>
    </dgm:pt>
    <dgm:pt modelId="{9C96D6F3-5EA6-452D-9E50-F48725611EF1}" type="pres">
      <dgm:prSet presAssocID="{6CA49187-B011-45F4-B395-5EDCFBE3C91E}" presName="txOne" presStyleLbl="node0" presStyleIdx="1" presStyleCnt="3">
        <dgm:presLayoutVars>
          <dgm:chPref val="3"/>
        </dgm:presLayoutVars>
      </dgm:prSet>
      <dgm:spPr/>
    </dgm:pt>
    <dgm:pt modelId="{CFBF6D25-7D9A-4EFA-B30A-ACD9E58BF815}" type="pres">
      <dgm:prSet presAssocID="{6CA49187-B011-45F4-B395-5EDCFBE3C91E}" presName="horzOne" presStyleCnt="0"/>
      <dgm:spPr/>
    </dgm:pt>
    <dgm:pt modelId="{8331B04E-2ED8-46A8-B1C4-CD8ACDCA2AD6}" type="pres">
      <dgm:prSet presAssocID="{5509ECE7-FC67-494B-94EC-06EDE8920F8F}" presName="sibSpaceOne" presStyleCnt="0"/>
      <dgm:spPr/>
    </dgm:pt>
    <dgm:pt modelId="{F66AF6CD-0E63-463F-8924-5D644650B0C6}" type="pres">
      <dgm:prSet presAssocID="{9BA19562-2DCE-482F-8169-406C8AB2893B}" presName="vertOne" presStyleCnt="0"/>
      <dgm:spPr/>
    </dgm:pt>
    <dgm:pt modelId="{CE1631B7-F0F9-45DF-BFF0-88D813EE5CD8}" type="pres">
      <dgm:prSet presAssocID="{9BA19562-2DCE-482F-8169-406C8AB2893B}" presName="txOne" presStyleLbl="node0" presStyleIdx="2" presStyleCnt="3">
        <dgm:presLayoutVars>
          <dgm:chPref val="3"/>
        </dgm:presLayoutVars>
      </dgm:prSet>
      <dgm:spPr/>
    </dgm:pt>
    <dgm:pt modelId="{C7881FB3-1937-4AF2-B5A7-A5133E3A0240}" type="pres">
      <dgm:prSet presAssocID="{9BA19562-2DCE-482F-8169-406C8AB2893B}" presName="horzOne" presStyleCnt="0"/>
      <dgm:spPr/>
    </dgm:pt>
  </dgm:ptLst>
  <dgm:cxnLst>
    <dgm:cxn modelId="{6190DC0B-FEF2-49D3-8ABD-F68CBA4A0588}" type="presOf" srcId="{E66D6A51-1536-4083-94D5-9C0D0B754A14}" destId="{AB51C095-5F1C-4285-B4AB-0C90DC221406}" srcOrd="0" destOrd="0" presId="urn:microsoft.com/office/officeart/2005/8/layout/hierarchy4"/>
    <dgm:cxn modelId="{C466A91D-B255-47B6-8CAD-0D356C3DD7EE}" srcId="{E66D6A51-1536-4083-94D5-9C0D0B754A14}" destId="{C57B5827-76F5-45AF-A30A-3C61C3FD9918}" srcOrd="0" destOrd="0" parTransId="{4986CF39-1FC8-4D5F-81F8-72D0DDAB50D6}" sibTransId="{DDF8134A-9675-40DA-B450-A3573D85A59B}"/>
    <dgm:cxn modelId="{2D8CA960-E0B8-48B4-89F2-A6C64CF2B0FD}" srcId="{E66D6A51-1536-4083-94D5-9C0D0B754A14}" destId="{6CA49187-B011-45F4-B395-5EDCFBE3C91E}" srcOrd="1" destOrd="0" parTransId="{062367A6-0828-4787-8266-9CFA37F76036}" sibTransId="{5509ECE7-FC67-494B-94EC-06EDE8920F8F}"/>
    <dgm:cxn modelId="{436763A8-2DA8-4755-8BE8-E9614EDDFF1B}" type="presOf" srcId="{C57B5827-76F5-45AF-A30A-3C61C3FD9918}" destId="{4E30923B-2252-46CF-B265-BFBD54CC03D7}" srcOrd="0" destOrd="0" presId="urn:microsoft.com/office/officeart/2005/8/layout/hierarchy4"/>
    <dgm:cxn modelId="{CE405FC2-2E73-4BA0-AA19-65B46A4A457F}" srcId="{E66D6A51-1536-4083-94D5-9C0D0B754A14}" destId="{9BA19562-2DCE-482F-8169-406C8AB2893B}" srcOrd="2" destOrd="0" parTransId="{0601117E-BCE4-4E9E-AD13-AEAB98EFAFCD}" sibTransId="{947B3748-013F-46FB-A559-5556CD9D5872}"/>
    <dgm:cxn modelId="{E5295AD4-D89A-4C50-BEA1-8A0D0CCE0C9A}" type="presOf" srcId="{6CA49187-B011-45F4-B395-5EDCFBE3C91E}" destId="{9C96D6F3-5EA6-452D-9E50-F48725611EF1}" srcOrd="0" destOrd="0" presId="urn:microsoft.com/office/officeart/2005/8/layout/hierarchy4"/>
    <dgm:cxn modelId="{AE34E2EE-E3AF-486C-BB9A-50494E29693D}" type="presOf" srcId="{9BA19562-2DCE-482F-8169-406C8AB2893B}" destId="{CE1631B7-F0F9-45DF-BFF0-88D813EE5CD8}" srcOrd="0" destOrd="0" presId="urn:microsoft.com/office/officeart/2005/8/layout/hierarchy4"/>
    <dgm:cxn modelId="{8A346ED1-1BC7-4576-998B-D0E794822E74}" type="presParOf" srcId="{AB51C095-5F1C-4285-B4AB-0C90DC221406}" destId="{1403C773-E078-4152-B640-E3919253D761}" srcOrd="0" destOrd="0" presId="urn:microsoft.com/office/officeart/2005/8/layout/hierarchy4"/>
    <dgm:cxn modelId="{7A25A243-A1D7-4E2C-9C64-C11390D9CEA1}" type="presParOf" srcId="{1403C773-E078-4152-B640-E3919253D761}" destId="{4E30923B-2252-46CF-B265-BFBD54CC03D7}" srcOrd="0" destOrd="0" presId="urn:microsoft.com/office/officeart/2005/8/layout/hierarchy4"/>
    <dgm:cxn modelId="{815AB276-52D8-4365-BFB3-ADE025BE2AF0}" type="presParOf" srcId="{1403C773-E078-4152-B640-E3919253D761}" destId="{DCC81727-3764-40BB-AA94-E1FED5C3FEDE}" srcOrd="1" destOrd="0" presId="urn:microsoft.com/office/officeart/2005/8/layout/hierarchy4"/>
    <dgm:cxn modelId="{4912B645-902B-4BF1-9573-B7B66E9AB98D}" type="presParOf" srcId="{AB51C095-5F1C-4285-B4AB-0C90DC221406}" destId="{32E38806-DE92-415E-A193-E7DDA6DC74F4}" srcOrd="1" destOrd="0" presId="urn:microsoft.com/office/officeart/2005/8/layout/hierarchy4"/>
    <dgm:cxn modelId="{292101F5-4FB0-4820-9EE1-648921486C73}" type="presParOf" srcId="{AB51C095-5F1C-4285-B4AB-0C90DC221406}" destId="{80A44B61-B9A6-4549-A839-1E5BEE0A1C3C}" srcOrd="2" destOrd="0" presId="urn:microsoft.com/office/officeart/2005/8/layout/hierarchy4"/>
    <dgm:cxn modelId="{1E4A6DD4-732B-4405-85E2-4FD3CEC02FF6}" type="presParOf" srcId="{80A44B61-B9A6-4549-A839-1E5BEE0A1C3C}" destId="{9C96D6F3-5EA6-452D-9E50-F48725611EF1}" srcOrd="0" destOrd="0" presId="urn:microsoft.com/office/officeart/2005/8/layout/hierarchy4"/>
    <dgm:cxn modelId="{02DFFAEE-E34C-4D98-B900-F398B2137E34}" type="presParOf" srcId="{80A44B61-B9A6-4549-A839-1E5BEE0A1C3C}" destId="{CFBF6D25-7D9A-4EFA-B30A-ACD9E58BF815}" srcOrd="1" destOrd="0" presId="urn:microsoft.com/office/officeart/2005/8/layout/hierarchy4"/>
    <dgm:cxn modelId="{32F6F8EC-318F-4087-8FF1-2A6F251CC35E}" type="presParOf" srcId="{AB51C095-5F1C-4285-B4AB-0C90DC221406}" destId="{8331B04E-2ED8-46A8-B1C4-CD8ACDCA2AD6}" srcOrd="3" destOrd="0" presId="urn:microsoft.com/office/officeart/2005/8/layout/hierarchy4"/>
    <dgm:cxn modelId="{11B15146-F3B5-4496-B384-9449505B2374}" type="presParOf" srcId="{AB51C095-5F1C-4285-B4AB-0C90DC221406}" destId="{F66AF6CD-0E63-463F-8924-5D644650B0C6}" srcOrd="4" destOrd="0" presId="urn:microsoft.com/office/officeart/2005/8/layout/hierarchy4"/>
    <dgm:cxn modelId="{5CF48D6A-4A53-4107-BBCD-BB1AC4D0D28A}" type="presParOf" srcId="{F66AF6CD-0E63-463F-8924-5D644650B0C6}" destId="{CE1631B7-F0F9-45DF-BFF0-88D813EE5CD8}" srcOrd="0" destOrd="0" presId="urn:microsoft.com/office/officeart/2005/8/layout/hierarchy4"/>
    <dgm:cxn modelId="{B236747D-4437-48D1-AE5F-C073E8A15A4B}" type="presParOf" srcId="{F66AF6CD-0E63-463F-8924-5D644650B0C6}" destId="{C7881FB3-1937-4AF2-B5A7-A5133E3A0240}"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E14CF1-1171-4A5B-AA77-723B1F6D2D8A}" type="doc">
      <dgm:prSet loTypeId="urn:microsoft.com/office/officeart/2005/8/layout/vList3" loCatId="list" qsTypeId="urn:microsoft.com/office/officeart/2005/8/quickstyle/simple1" qsCatId="simple" csTypeId="urn:microsoft.com/office/officeart/2005/8/colors/accent2_1" csCatId="accent2" phldr="1"/>
      <dgm:spPr/>
      <dgm:t>
        <a:bodyPr/>
        <a:lstStyle/>
        <a:p>
          <a:endParaRPr lang="en-GB"/>
        </a:p>
      </dgm:t>
    </dgm:pt>
    <dgm:pt modelId="{5C825FB5-D6C7-4E00-82A6-33635E8935AF}">
      <dgm:prSet phldrT="[Text]" custT="1"/>
      <dgm:spPr/>
      <dgm:t>
        <a:bodyPr/>
        <a:lstStyle/>
        <a:p>
          <a:r>
            <a:rPr lang="en-US" sz="1200"/>
            <a:t>Total complaints = </a:t>
          </a:r>
          <a:r>
            <a:rPr lang="en-US" sz="1200">
              <a:latin typeface="Tahoma"/>
            </a:rPr>
            <a:t>10,043</a:t>
          </a:r>
          <a:endParaRPr lang="en-US" sz="1200"/>
        </a:p>
        <a:p>
          <a:r>
            <a:rPr lang="en-US" sz="1200">
              <a:latin typeface="Tahoma"/>
              <a:ea typeface="Tahoma"/>
              <a:cs typeface="Tahoma"/>
            </a:rPr>
            <a:t>↑3% from Q3</a:t>
          </a:r>
          <a:endParaRPr lang="en-GB" sz="1200"/>
        </a:p>
      </dgm:t>
    </dgm:pt>
    <dgm:pt modelId="{46F452B7-221A-4A4A-B669-351DD99FF3A6}" type="parTrans" cxnId="{5C487322-578D-473C-AE5D-D84B354ED4AE}">
      <dgm:prSet/>
      <dgm:spPr/>
      <dgm:t>
        <a:bodyPr/>
        <a:lstStyle/>
        <a:p>
          <a:endParaRPr lang="en-GB" sz="1200"/>
        </a:p>
      </dgm:t>
    </dgm:pt>
    <dgm:pt modelId="{C95BCD26-34AC-484E-98DF-E09419905DBA}" type="sibTrans" cxnId="{5C487322-578D-473C-AE5D-D84B354ED4AE}">
      <dgm:prSet/>
      <dgm:spPr/>
      <dgm:t>
        <a:bodyPr/>
        <a:lstStyle/>
        <a:p>
          <a:endParaRPr lang="en-GB" sz="1200"/>
        </a:p>
      </dgm:t>
    </dgm:pt>
    <dgm:pt modelId="{3E9D731A-62D3-4E41-B10D-716D936F5F28}">
      <dgm:prSet phldrT="[Text]" custT="1"/>
      <dgm:spPr/>
      <dgm:t>
        <a:bodyPr/>
        <a:lstStyle/>
        <a:p>
          <a:r>
            <a:rPr lang="en-US" sz="1200"/>
            <a:t>Priority Complaints = </a:t>
          </a:r>
          <a:r>
            <a:rPr lang="en-US" sz="1200">
              <a:latin typeface="Tahoma"/>
            </a:rPr>
            <a:t>8,551</a:t>
          </a:r>
          <a:endParaRPr lang="en-US" sz="1200"/>
        </a:p>
        <a:p>
          <a:r>
            <a:rPr lang="en-US" sz="1200">
              <a:latin typeface="Tahoma"/>
              <a:ea typeface="Tahoma"/>
              <a:cs typeface="Tahoma"/>
            </a:rPr>
            <a:t>↑4% from Q3</a:t>
          </a:r>
          <a:endParaRPr lang="en-GB" sz="1200">
            <a:latin typeface="Tahoma"/>
            <a:ea typeface="Tahoma"/>
            <a:cs typeface="Tahoma"/>
          </a:endParaRPr>
        </a:p>
      </dgm:t>
    </dgm:pt>
    <dgm:pt modelId="{5453999B-7B36-41C7-B7EB-249EB5AD15D2}" type="parTrans" cxnId="{AE3BC812-856D-4623-8447-8B98CC5F2436}">
      <dgm:prSet/>
      <dgm:spPr/>
      <dgm:t>
        <a:bodyPr/>
        <a:lstStyle/>
        <a:p>
          <a:endParaRPr lang="en-GB" sz="1200"/>
        </a:p>
      </dgm:t>
    </dgm:pt>
    <dgm:pt modelId="{A5339974-F3E4-4E02-929D-4AF22FE5C752}" type="sibTrans" cxnId="{AE3BC812-856D-4623-8447-8B98CC5F2436}">
      <dgm:prSet/>
      <dgm:spPr/>
      <dgm:t>
        <a:bodyPr/>
        <a:lstStyle/>
        <a:p>
          <a:endParaRPr lang="en-GB" sz="1200"/>
        </a:p>
      </dgm:t>
    </dgm:pt>
    <dgm:pt modelId="{1F5C06E3-12A7-428A-B144-87BB2131B897}">
      <dgm:prSet phldrT="[Text]" custT="1"/>
      <dgm:spPr/>
      <dgm:t>
        <a:bodyPr/>
        <a:lstStyle/>
        <a:p>
          <a:r>
            <a:rPr lang="en-US" sz="1200"/>
            <a:t>Self Disconnection = </a:t>
          </a:r>
          <a:r>
            <a:rPr lang="en-US" sz="1200">
              <a:latin typeface="Tahoma"/>
            </a:rPr>
            <a:t>6,688</a:t>
          </a:r>
          <a:endParaRPr lang="en-US" sz="1200"/>
        </a:p>
        <a:p>
          <a:pPr rtl="0"/>
          <a:r>
            <a:rPr lang="en-US" sz="1200">
              <a:latin typeface="Tahoma"/>
              <a:ea typeface="Tahoma"/>
              <a:cs typeface="Tahoma"/>
            </a:rPr>
            <a:t>↑10% from Q3</a:t>
          </a:r>
          <a:endParaRPr lang="en-GB" sz="1200">
            <a:latin typeface="Tahoma"/>
            <a:ea typeface="Tahoma"/>
            <a:cs typeface="Tahoma"/>
          </a:endParaRPr>
        </a:p>
      </dgm:t>
    </dgm:pt>
    <dgm:pt modelId="{E14E2E1C-F282-4896-9D59-C2AD82A95AAB}" type="parTrans" cxnId="{5D6828DA-68E7-4D79-BFD3-E81C9098394D}">
      <dgm:prSet/>
      <dgm:spPr/>
      <dgm:t>
        <a:bodyPr/>
        <a:lstStyle/>
        <a:p>
          <a:endParaRPr lang="en-GB" sz="1200"/>
        </a:p>
      </dgm:t>
    </dgm:pt>
    <dgm:pt modelId="{A194F6AB-FA9A-4940-93A1-9235AEA7FA0B}" type="sibTrans" cxnId="{5D6828DA-68E7-4D79-BFD3-E81C9098394D}">
      <dgm:prSet/>
      <dgm:spPr/>
      <dgm:t>
        <a:bodyPr/>
        <a:lstStyle/>
        <a:p>
          <a:endParaRPr lang="en-GB" sz="1200"/>
        </a:p>
      </dgm:t>
    </dgm:pt>
    <dgm:pt modelId="{E0B91667-15C5-4A48-A3B5-7A111DB7F9AE}">
      <dgm:prSet custT="1"/>
      <dgm:spPr/>
      <dgm:t>
        <a:bodyPr/>
        <a:lstStyle/>
        <a:p>
          <a:pPr rtl="0"/>
          <a:r>
            <a:rPr lang="en-US" sz="1200"/>
            <a:t>Self Disconnection cases </a:t>
          </a:r>
          <a:r>
            <a:rPr lang="en-US" sz="1200">
              <a:latin typeface="Tahoma"/>
            </a:rPr>
            <a:t>273</a:t>
          </a:r>
          <a:r>
            <a:rPr lang="en-US" sz="1200"/>
            <a:t>% higher in </a:t>
          </a:r>
          <a:r>
            <a:rPr lang="en-US" sz="1200">
              <a:latin typeface="Tahoma"/>
            </a:rPr>
            <a:t>Q4 2022/23</a:t>
          </a:r>
          <a:r>
            <a:rPr lang="en-US" sz="1200"/>
            <a:t> </a:t>
          </a:r>
          <a:r>
            <a:rPr lang="en-US" sz="1200">
              <a:latin typeface="Tahoma"/>
            </a:rPr>
            <a:t>compared to Q4 2021/22</a:t>
          </a:r>
          <a:endParaRPr lang="en-GB" sz="1200"/>
        </a:p>
      </dgm:t>
    </dgm:pt>
    <dgm:pt modelId="{12CBDF5C-EB09-4078-8CB3-EB97468DBA35}" type="parTrans" cxnId="{CB9E28F6-41A4-4E7A-9842-BACB4FB99128}">
      <dgm:prSet/>
      <dgm:spPr/>
      <dgm:t>
        <a:bodyPr/>
        <a:lstStyle/>
        <a:p>
          <a:endParaRPr lang="en-GB"/>
        </a:p>
      </dgm:t>
    </dgm:pt>
    <dgm:pt modelId="{4A5D5B9E-19B7-4257-A7B3-3F6A9C5546A6}" type="sibTrans" cxnId="{CB9E28F6-41A4-4E7A-9842-BACB4FB99128}">
      <dgm:prSet/>
      <dgm:spPr/>
      <dgm:t>
        <a:bodyPr/>
        <a:lstStyle/>
        <a:p>
          <a:endParaRPr lang="en-GB"/>
        </a:p>
      </dgm:t>
    </dgm:pt>
    <dgm:pt modelId="{D7FB14DF-480C-4352-A183-3AE96A9154B6}" type="pres">
      <dgm:prSet presAssocID="{A9E14CF1-1171-4A5B-AA77-723B1F6D2D8A}" presName="linearFlow" presStyleCnt="0">
        <dgm:presLayoutVars>
          <dgm:dir/>
          <dgm:resizeHandles val="exact"/>
        </dgm:presLayoutVars>
      </dgm:prSet>
      <dgm:spPr/>
    </dgm:pt>
    <dgm:pt modelId="{F9F474E9-AC02-46AF-9CA3-384DCA095318}" type="pres">
      <dgm:prSet presAssocID="{5C825FB5-D6C7-4E00-82A6-33635E8935AF}" presName="composite" presStyleCnt="0"/>
      <dgm:spPr/>
    </dgm:pt>
    <dgm:pt modelId="{835A9F94-2508-432B-86AC-DD6AF10273C1}" type="pres">
      <dgm:prSet presAssocID="{5C825FB5-D6C7-4E00-82A6-33635E8935AF}" presName="imgShp" presStyleLbl="fgImgPlace1" presStyleIdx="0" presStyleCnt="4" custLinFactY="175095" custLinFactNeighborX="43280" custLinFactNeighborY="2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r graph with upward trend with solid fill"/>
        </a:ext>
      </dgm:extLst>
    </dgm:pt>
    <dgm:pt modelId="{976ADFC7-6AC3-4E84-BD2C-FEBDC8F65F4D}" type="pres">
      <dgm:prSet presAssocID="{5C825FB5-D6C7-4E00-82A6-33635E8935AF}" presName="txShp" presStyleLbl="node1" presStyleIdx="0" presStyleCnt="4">
        <dgm:presLayoutVars>
          <dgm:bulletEnabled val="1"/>
        </dgm:presLayoutVars>
      </dgm:prSet>
      <dgm:spPr/>
    </dgm:pt>
    <dgm:pt modelId="{DE0096B4-C4FA-4D79-9005-490764ACD977}" type="pres">
      <dgm:prSet presAssocID="{C95BCD26-34AC-484E-98DF-E09419905DBA}" presName="spacing" presStyleCnt="0"/>
      <dgm:spPr/>
    </dgm:pt>
    <dgm:pt modelId="{323D0A1C-C294-42F1-9505-A16F38A41090}" type="pres">
      <dgm:prSet presAssocID="{3E9D731A-62D3-4E41-B10D-716D936F5F28}" presName="composite" presStyleCnt="0"/>
      <dgm:spPr/>
    </dgm:pt>
    <dgm:pt modelId="{94823B14-C09A-4452-B2F0-03F3B6281970}" type="pres">
      <dgm:prSet presAssocID="{3E9D731A-62D3-4E41-B10D-716D936F5F28}" presName="imgShp" presStyleLbl="fgImgPlace1" presStyleIdx="1"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r graph with upward trend with solid fill"/>
        </a:ext>
      </dgm:extLst>
    </dgm:pt>
    <dgm:pt modelId="{7900D5E0-E858-4CFC-B6B6-FC0FE2293A95}" type="pres">
      <dgm:prSet presAssocID="{3E9D731A-62D3-4E41-B10D-716D936F5F28}" presName="txShp" presStyleLbl="node1" presStyleIdx="1" presStyleCnt="4">
        <dgm:presLayoutVars>
          <dgm:bulletEnabled val="1"/>
        </dgm:presLayoutVars>
      </dgm:prSet>
      <dgm:spPr/>
    </dgm:pt>
    <dgm:pt modelId="{D8A65DB2-4211-4C13-BFA8-EAE3FF144C8F}" type="pres">
      <dgm:prSet presAssocID="{A5339974-F3E4-4E02-929D-4AF22FE5C752}" presName="spacing" presStyleCnt="0"/>
      <dgm:spPr/>
    </dgm:pt>
    <dgm:pt modelId="{734D46E1-625B-4143-89B5-2845F88D2917}" type="pres">
      <dgm:prSet presAssocID="{1F5C06E3-12A7-428A-B144-87BB2131B897}" presName="composite" presStyleCnt="0"/>
      <dgm:spPr/>
    </dgm:pt>
    <dgm:pt modelId="{0007710D-1AB3-48FF-AF05-62B96FACCCB5}" type="pres">
      <dgm:prSet presAssocID="{1F5C06E3-12A7-428A-B144-87BB2131B897}" presName="imgShp" presStyleLbl="fgImgPlace1" presStyleIdx="2"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r graph with upward trend with solid fill"/>
        </a:ext>
      </dgm:extLst>
    </dgm:pt>
    <dgm:pt modelId="{7F741122-55E9-4F2B-9485-5198BA064EB3}" type="pres">
      <dgm:prSet presAssocID="{1F5C06E3-12A7-428A-B144-87BB2131B897}" presName="txShp" presStyleLbl="node1" presStyleIdx="2" presStyleCnt="4">
        <dgm:presLayoutVars>
          <dgm:bulletEnabled val="1"/>
        </dgm:presLayoutVars>
      </dgm:prSet>
      <dgm:spPr/>
    </dgm:pt>
    <dgm:pt modelId="{C8726BC2-993C-4B21-930B-FA3C1479AA92}" type="pres">
      <dgm:prSet presAssocID="{A194F6AB-FA9A-4940-93A1-9235AEA7FA0B}" presName="spacing" presStyleCnt="0"/>
      <dgm:spPr/>
    </dgm:pt>
    <dgm:pt modelId="{8A8F3B46-09A6-41A6-A58A-DDC4865B0AE8}" type="pres">
      <dgm:prSet presAssocID="{E0B91667-15C5-4A48-A3B5-7A111DB7F9AE}" presName="composite" presStyleCnt="0"/>
      <dgm:spPr/>
    </dgm:pt>
    <dgm:pt modelId="{E9DD532A-538E-41A9-882C-B65B6BEF99AC}" type="pres">
      <dgm:prSet presAssocID="{E0B91667-15C5-4A48-A3B5-7A111DB7F9AE}" presName="imgShp" presStyleLbl="fgImgPlace1" presStyleIdx="3"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r graph with upward trend with solid fill"/>
        </a:ext>
      </dgm:extLst>
    </dgm:pt>
    <dgm:pt modelId="{61339A41-4CBB-4F04-89EB-A432C460C152}" type="pres">
      <dgm:prSet presAssocID="{E0B91667-15C5-4A48-A3B5-7A111DB7F9AE}" presName="txShp" presStyleLbl="node1" presStyleIdx="3" presStyleCnt="4" custScaleY="102304">
        <dgm:presLayoutVars>
          <dgm:bulletEnabled val="1"/>
        </dgm:presLayoutVars>
      </dgm:prSet>
      <dgm:spPr/>
    </dgm:pt>
  </dgm:ptLst>
  <dgm:cxnLst>
    <dgm:cxn modelId="{967A5A04-D964-4D0E-92A8-3151155330D8}" type="presOf" srcId="{E0B91667-15C5-4A48-A3B5-7A111DB7F9AE}" destId="{61339A41-4CBB-4F04-89EB-A432C460C152}" srcOrd="0" destOrd="0" presId="urn:microsoft.com/office/officeart/2005/8/layout/vList3"/>
    <dgm:cxn modelId="{3A2EA911-4868-4C7B-9BFE-97692E33846F}" type="presOf" srcId="{3E9D731A-62D3-4E41-B10D-716D936F5F28}" destId="{7900D5E0-E858-4CFC-B6B6-FC0FE2293A95}" srcOrd="0" destOrd="0" presId="urn:microsoft.com/office/officeart/2005/8/layout/vList3"/>
    <dgm:cxn modelId="{AE3BC812-856D-4623-8447-8B98CC5F2436}" srcId="{A9E14CF1-1171-4A5B-AA77-723B1F6D2D8A}" destId="{3E9D731A-62D3-4E41-B10D-716D936F5F28}" srcOrd="1" destOrd="0" parTransId="{5453999B-7B36-41C7-B7EB-249EB5AD15D2}" sibTransId="{A5339974-F3E4-4E02-929D-4AF22FE5C752}"/>
    <dgm:cxn modelId="{5C487322-578D-473C-AE5D-D84B354ED4AE}" srcId="{A9E14CF1-1171-4A5B-AA77-723B1F6D2D8A}" destId="{5C825FB5-D6C7-4E00-82A6-33635E8935AF}" srcOrd="0" destOrd="0" parTransId="{46F452B7-221A-4A4A-B669-351DD99FF3A6}" sibTransId="{C95BCD26-34AC-484E-98DF-E09419905DBA}"/>
    <dgm:cxn modelId="{6C8CB454-FBAF-4A6F-B622-726833075AF7}" type="presOf" srcId="{1F5C06E3-12A7-428A-B144-87BB2131B897}" destId="{7F741122-55E9-4F2B-9485-5198BA064EB3}" srcOrd="0" destOrd="0" presId="urn:microsoft.com/office/officeart/2005/8/layout/vList3"/>
    <dgm:cxn modelId="{6F0A83B8-43E9-4CA1-8949-0CA46B513951}" type="presOf" srcId="{A9E14CF1-1171-4A5B-AA77-723B1F6D2D8A}" destId="{D7FB14DF-480C-4352-A183-3AE96A9154B6}" srcOrd="0" destOrd="0" presId="urn:microsoft.com/office/officeart/2005/8/layout/vList3"/>
    <dgm:cxn modelId="{5D6828DA-68E7-4D79-BFD3-E81C9098394D}" srcId="{A9E14CF1-1171-4A5B-AA77-723B1F6D2D8A}" destId="{1F5C06E3-12A7-428A-B144-87BB2131B897}" srcOrd="2" destOrd="0" parTransId="{E14E2E1C-F282-4896-9D59-C2AD82A95AAB}" sibTransId="{A194F6AB-FA9A-4940-93A1-9235AEA7FA0B}"/>
    <dgm:cxn modelId="{1CE695DF-47FA-4F62-93AF-9A35B34EC9DB}" type="presOf" srcId="{5C825FB5-D6C7-4E00-82A6-33635E8935AF}" destId="{976ADFC7-6AC3-4E84-BD2C-FEBDC8F65F4D}" srcOrd="0" destOrd="0" presId="urn:microsoft.com/office/officeart/2005/8/layout/vList3"/>
    <dgm:cxn modelId="{CB9E28F6-41A4-4E7A-9842-BACB4FB99128}" srcId="{A9E14CF1-1171-4A5B-AA77-723B1F6D2D8A}" destId="{E0B91667-15C5-4A48-A3B5-7A111DB7F9AE}" srcOrd="3" destOrd="0" parTransId="{12CBDF5C-EB09-4078-8CB3-EB97468DBA35}" sibTransId="{4A5D5B9E-19B7-4257-A7B3-3F6A9C5546A6}"/>
    <dgm:cxn modelId="{F310A4B8-E8BB-42FA-99B5-1E4755F1E911}" type="presParOf" srcId="{D7FB14DF-480C-4352-A183-3AE96A9154B6}" destId="{F9F474E9-AC02-46AF-9CA3-384DCA095318}" srcOrd="0" destOrd="0" presId="urn:microsoft.com/office/officeart/2005/8/layout/vList3"/>
    <dgm:cxn modelId="{CAB80D62-B802-4AF9-AA40-07EE6E3571C3}" type="presParOf" srcId="{F9F474E9-AC02-46AF-9CA3-384DCA095318}" destId="{835A9F94-2508-432B-86AC-DD6AF10273C1}" srcOrd="0" destOrd="0" presId="urn:microsoft.com/office/officeart/2005/8/layout/vList3"/>
    <dgm:cxn modelId="{31143C6A-3C59-463C-9496-F784F8BC58B4}" type="presParOf" srcId="{F9F474E9-AC02-46AF-9CA3-384DCA095318}" destId="{976ADFC7-6AC3-4E84-BD2C-FEBDC8F65F4D}" srcOrd="1" destOrd="0" presId="urn:microsoft.com/office/officeart/2005/8/layout/vList3"/>
    <dgm:cxn modelId="{CBDD068F-8532-4027-A4A5-BC4AAA6DCF28}" type="presParOf" srcId="{D7FB14DF-480C-4352-A183-3AE96A9154B6}" destId="{DE0096B4-C4FA-4D79-9005-490764ACD977}" srcOrd="1" destOrd="0" presId="urn:microsoft.com/office/officeart/2005/8/layout/vList3"/>
    <dgm:cxn modelId="{82B46B9E-3A7C-4E3D-955A-33C479CD8C4A}" type="presParOf" srcId="{D7FB14DF-480C-4352-A183-3AE96A9154B6}" destId="{323D0A1C-C294-42F1-9505-A16F38A41090}" srcOrd="2" destOrd="0" presId="urn:microsoft.com/office/officeart/2005/8/layout/vList3"/>
    <dgm:cxn modelId="{48C2557A-5BFA-4053-AEEC-4A0AAE27BC62}" type="presParOf" srcId="{323D0A1C-C294-42F1-9505-A16F38A41090}" destId="{94823B14-C09A-4452-B2F0-03F3B6281970}" srcOrd="0" destOrd="0" presId="urn:microsoft.com/office/officeart/2005/8/layout/vList3"/>
    <dgm:cxn modelId="{3784D64C-786C-4EEB-8091-E084B8A4AC8A}" type="presParOf" srcId="{323D0A1C-C294-42F1-9505-A16F38A41090}" destId="{7900D5E0-E858-4CFC-B6B6-FC0FE2293A95}" srcOrd="1" destOrd="0" presId="urn:microsoft.com/office/officeart/2005/8/layout/vList3"/>
    <dgm:cxn modelId="{E1B196F0-C5F0-4EB6-A9CB-6DF3AD56257E}" type="presParOf" srcId="{D7FB14DF-480C-4352-A183-3AE96A9154B6}" destId="{D8A65DB2-4211-4C13-BFA8-EAE3FF144C8F}" srcOrd="3" destOrd="0" presId="urn:microsoft.com/office/officeart/2005/8/layout/vList3"/>
    <dgm:cxn modelId="{BFAC0CF3-DAD0-41EB-95B6-C55D44E0F904}" type="presParOf" srcId="{D7FB14DF-480C-4352-A183-3AE96A9154B6}" destId="{734D46E1-625B-4143-89B5-2845F88D2917}" srcOrd="4" destOrd="0" presId="urn:microsoft.com/office/officeart/2005/8/layout/vList3"/>
    <dgm:cxn modelId="{32C2290F-07C6-4CF8-B20F-9C933C3A7E8E}" type="presParOf" srcId="{734D46E1-625B-4143-89B5-2845F88D2917}" destId="{0007710D-1AB3-48FF-AF05-62B96FACCCB5}" srcOrd="0" destOrd="0" presId="urn:microsoft.com/office/officeart/2005/8/layout/vList3"/>
    <dgm:cxn modelId="{362E2B9A-D5CC-4320-9F3E-87150579036F}" type="presParOf" srcId="{734D46E1-625B-4143-89B5-2845F88D2917}" destId="{7F741122-55E9-4F2B-9485-5198BA064EB3}" srcOrd="1" destOrd="0" presId="urn:microsoft.com/office/officeart/2005/8/layout/vList3"/>
    <dgm:cxn modelId="{1A300F72-C519-4789-935A-2B6B0332700B}" type="presParOf" srcId="{D7FB14DF-480C-4352-A183-3AE96A9154B6}" destId="{C8726BC2-993C-4B21-930B-FA3C1479AA92}" srcOrd="5" destOrd="0" presId="urn:microsoft.com/office/officeart/2005/8/layout/vList3"/>
    <dgm:cxn modelId="{C33890E0-2E69-4AF8-9364-6D0EDB1B4997}" type="presParOf" srcId="{D7FB14DF-480C-4352-A183-3AE96A9154B6}" destId="{8A8F3B46-09A6-41A6-A58A-DDC4865B0AE8}" srcOrd="6" destOrd="0" presId="urn:microsoft.com/office/officeart/2005/8/layout/vList3"/>
    <dgm:cxn modelId="{320E6ECF-DEBE-4C91-A6E4-DBA0F994A389}" type="presParOf" srcId="{8A8F3B46-09A6-41A6-A58A-DDC4865B0AE8}" destId="{E9DD532A-538E-41A9-882C-B65B6BEF99AC}" srcOrd="0" destOrd="0" presId="urn:microsoft.com/office/officeart/2005/8/layout/vList3"/>
    <dgm:cxn modelId="{11DAE075-268D-45D7-BD6C-4F73F4E745E5}" type="presParOf" srcId="{8A8F3B46-09A6-41A6-A58A-DDC4865B0AE8}" destId="{61339A41-4CBB-4F04-89EB-A432C460C152}"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EB4106-137B-4DA4-BD09-C8CBF11B95CD}" type="doc">
      <dgm:prSet loTypeId="urn:microsoft.com/office/officeart/2005/8/layout/vList3" loCatId="list" qsTypeId="urn:microsoft.com/office/officeart/2005/8/quickstyle/simple1" qsCatId="simple" csTypeId="urn:microsoft.com/office/officeart/2005/8/colors/accent5_1" csCatId="accent5" phldr="1"/>
      <dgm:spPr/>
    </dgm:pt>
    <dgm:pt modelId="{F0602C66-8A3E-4311-AF1B-8FEC396989DA}">
      <dgm:prSet phldrT="[Text]" custT="1"/>
      <dgm:spPr/>
      <dgm:t>
        <a:bodyPr/>
        <a:lstStyle/>
        <a:p>
          <a:r>
            <a:rPr lang="en-GB" sz="1200">
              <a:solidFill>
                <a:schemeClr val="tx1"/>
              </a:solidFill>
              <a:latin typeface="Tahoma" panose="020B0604030504040204" pitchFamily="34" charset="0"/>
              <a:ea typeface="Tahoma" panose="020B0604030504040204" pitchFamily="34" charset="0"/>
              <a:cs typeface="Tahoma" panose="020B0604030504040204" pitchFamily="34" charset="0"/>
            </a:rPr>
            <a:t>Financial redress </a:t>
          </a:r>
        </a:p>
        <a:p>
          <a:pPr rtl="0"/>
          <a:r>
            <a:rPr lang="en-GB" sz="1200">
              <a:solidFill>
                <a:schemeClr val="tx1"/>
              </a:solidFill>
              <a:latin typeface="Tahoma"/>
              <a:ea typeface="Tahoma"/>
              <a:cs typeface="Tahoma"/>
            </a:rPr>
            <a:t> £1,209,635</a:t>
          </a:r>
          <a:endParaRPr lang="en-GB" sz="100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GB" sz="1000"/>
        </a:p>
      </dgm:t>
    </dgm:pt>
    <dgm:pt modelId="{6AFE093C-BD28-4DC8-96C7-EFDECA22253A}" type="parTrans" cxnId="{88305444-4EB1-4DD8-B11D-944BCD31E414}">
      <dgm:prSet/>
      <dgm:spPr/>
      <dgm:t>
        <a:bodyPr/>
        <a:lstStyle/>
        <a:p>
          <a:endParaRPr lang="en-GB"/>
        </a:p>
      </dgm:t>
    </dgm:pt>
    <dgm:pt modelId="{C4031D7D-B72F-40A8-93DD-86F71AC0B4FA}" type="sibTrans" cxnId="{88305444-4EB1-4DD8-B11D-944BCD31E414}">
      <dgm:prSet/>
      <dgm:spPr/>
      <dgm:t>
        <a:bodyPr/>
        <a:lstStyle/>
        <a:p>
          <a:endParaRPr lang="en-GB"/>
        </a:p>
      </dgm:t>
    </dgm:pt>
    <dgm:pt modelId="{61B9CA7D-477C-48A0-B66C-034A91BEBA42}">
      <dgm:prSet phldrT="[Text]" custT="1"/>
      <dgm:spPr/>
      <dgm:t>
        <a:bodyPr/>
        <a:lstStyle/>
        <a:p>
          <a:r>
            <a:rPr lang="en-GB" sz="1200">
              <a:latin typeface="Tahoma"/>
              <a:ea typeface="Tahoma"/>
              <a:cs typeface="Tahoma"/>
            </a:rPr>
            <a:t>Answered 87% of calls (19,680)</a:t>
          </a:r>
        </a:p>
      </dgm:t>
    </dgm:pt>
    <dgm:pt modelId="{C352A8D6-B850-4D29-96DA-8625C0FBB04E}" type="parTrans" cxnId="{07F8750A-AEF6-405B-8F6E-AF1A68DA9DA2}">
      <dgm:prSet/>
      <dgm:spPr/>
      <dgm:t>
        <a:bodyPr/>
        <a:lstStyle/>
        <a:p>
          <a:endParaRPr lang="en-GB"/>
        </a:p>
      </dgm:t>
    </dgm:pt>
    <dgm:pt modelId="{5A674E1B-F58B-47D4-A4DF-2FEFC9FE90EC}" type="sibTrans" cxnId="{07F8750A-AEF6-405B-8F6E-AF1A68DA9DA2}">
      <dgm:prSet/>
      <dgm:spPr/>
      <dgm:t>
        <a:bodyPr/>
        <a:lstStyle/>
        <a:p>
          <a:endParaRPr lang="en-GB"/>
        </a:p>
      </dgm:t>
    </dgm:pt>
    <dgm:pt modelId="{B9BC6DC0-8620-4FF8-94A3-2F97EF0264C1}">
      <dgm:prSet custT="1"/>
      <dgm:spPr/>
      <dgm:t>
        <a:bodyPr/>
        <a:lstStyle/>
        <a:p>
          <a:pPr rtl="0"/>
          <a:r>
            <a:rPr lang="en-GB" sz="1200">
              <a:latin typeface="Tahoma"/>
              <a:ea typeface="Tahoma"/>
              <a:cs typeface="Tahoma"/>
            </a:rPr>
            <a:t>Fuel Bank Foundation Partnership </a:t>
          </a:r>
        </a:p>
        <a:p>
          <a:pPr rtl="0"/>
          <a:r>
            <a:rPr lang="en-GB" sz="1200">
              <a:latin typeface="Tahoma"/>
              <a:ea typeface="Tahoma"/>
              <a:cs typeface="Tahoma"/>
            </a:rPr>
            <a:t>297 Fuel Bank Vouchers</a:t>
          </a:r>
        </a:p>
        <a:p>
          <a:pPr rtl="0"/>
          <a:r>
            <a:rPr lang="en-GB" sz="1200">
              <a:latin typeface="Tahoma"/>
              <a:ea typeface="Tahoma"/>
              <a:cs typeface="Tahoma"/>
            </a:rPr>
            <a:t>Supporting 717 people in households</a:t>
          </a:r>
        </a:p>
        <a:p>
          <a:pPr rtl="0"/>
          <a:r>
            <a:rPr lang="en-GB" sz="1200">
              <a:latin typeface="Tahoma"/>
              <a:ea typeface="Tahoma"/>
              <a:cs typeface="Tahoma"/>
            </a:rPr>
            <a:t>totalling over £14,553k</a:t>
          </a:r>
        </a:p>
      </dgm:t>
    </dgm:pt>
    <dgm:pt modelId="{55F48536-D4D3-4AB1-AABA-A71DC25F65C5}" type="parTrans" cxnId="{004528F5-B1E3-4DF8-B497-B9C863AFA3FE}">
      <dgm:prSet/>
      <dgm:spPr/>
      <dgm:t>
        <a:bodyPr/>
        <a:lstStyle/>
        <a:p>
          <a:endParaRPr lang="en-GB"/>
        </a:p>
      </dgm:t>
    </dgm:pt>
    <dgm:pt modelId="{DC781332-B5E9-457A-BD45-08786BE25B69}" type="sibTrans" cxnId="{004528F5-B1E3-4DF8-B497-B9C863AFA3FE}">
      <dgm:prSet/>
      <dgm:spPr/>
      <dgm:t>
        <a:bodyPr/>
        <a:lstStyle/>
        <a:p>
          <a:endParaRPr lang="en-GB"/>
        </a:p>
      </dgm:t>
    </dgm:pt>
    <dgm:pt modelId="{E8812C39-003A-456D-9C68-FA17E679DA70}" type="pres">
      <dgm:prSet presAssocID="{FDEB4106-137B-4DA4-BD09-C8CBF11B95CD}" presName="linearFlow" presStyleCnt="0">
        <dgm:presLayoutVars>
          <dgm:dir/>
          <dgm:resizeHandles val="exact"/>
        </dgm:presLayoutVars>
      </dgm:prSet>
      <dgm:spPr/>
    </dgm:pt>
    <dgm:pt modelId="{27943625-2A98-4667-B0C9-FEBC1DAD4D0A}" type="pres">
      <dgm:prSet presAssocID="{F0602C66-8A3E-4311-AF1B-8FEC396989DA}" presName="composite" presStyleCnt="0"/>
      <dgm:spPr/>
    </dgm:pt>
    <dgm:pt modelId="{FEB3DA11-1192-485A-BDAB-44F4B6F4D9BA}" type="pres">
      <dgm:prSet presAssocID="{F0602C66-8A3E-4311-AF1B-8FEC396989DA}"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ins outline"/>
        </a:ext>
      </dgm:extLst>
    </dgm:pt>
    <dgm:pt modelId="{35CDCC31-4044-46A2-8E84-086DB168AF4B}" type="pres">
      <dgm:prSet presAssocID="{F0602C66-8A3E-4311-AF1B-8FEC396989DA}" presName="txShp" presStyleLbl="node1" presStyleIdx="0" presStyleCnt="3">
        <dgm:presLayoutVars>
          <dgm:bulletEnabled val="1"/>
        </dgm:presLayoutVars>
      </dgm:prSet>
      <dgm:spPr/>
    </dgm:pt>
    <dgm:pt modelId="{5B903CCF-B4D7-40AE-BB92-162F790956A9}" type="pres">
      <dgm:prSet presAssocID="{C4031D7D-B72F-40A8-93DD-86F71AC0B4FA}" presName="spacing" presStyleCnt="0"/>
      <dgm:spPr/>
    </dgm:pt>
    <dgm:pt modelId="{0A8A9A24-B988-4B94-AA0A-0B8BE10FCE74}" type="pres">
      <dgm:prSet presAssocID="{B9BC6DC0-8620-4FF8-94A3-2F97EF0264C1}" presName="composite" presStyleCnt="0"/>
      <dgm:spPr/>
    </dgm:pt>
    <dgm:pt modelId="{01743982-89C3-4921-A61F-71EB6EF42F09}" type="pres">
      <dgm:prSet presAssocID="{B9BC6DC0-8620-4FF8-94A3-2F97EF0264C1}" presName="imgShp"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Open hand outline"/>
        </a:ext>
      </dgm:extLst>
    </dgm:pt>
    <dgm:pt modelId="{F65329EC-6C55-4DCC-A56E-706FB9634045}" type="pres">
      <dgm:prSet presAssocID="{B9BC6DC0-8620-4FF8-94A3-2F97EF0264C1}" presName="txShp" presStyleLbl="node1" presStyleIdx="1" presStyleCnt="3" custScaleX="98629" custScaleY="150858">
        <dgm:presLayoutVars>
          <dgm:bulletEnabled val="1"/>
        </dgm:presLayoutVars>
      </dgm:prSet>
      <dgm:spPr/>
    </dgm:pt>
    <dgm:pt modelId="{A0C4DC75-376D-4648-B6A9-388C23A6FF32}" type="pres">
      <dgm:prSet presAssocID="{DC781332-B5E9-457A-BD45-08786BE25B69}" presName="spacing" presStyleCnt="0"/>
      <dgm:spPr/>
    </dgm:pt>
    <dgm:pt modelId="{4BA9C6E7-3E91-48C9-A746-22759AC91607}" type="pres">
      <dgm:prSet presAssocID="{61B9CA7D-477C-48A0-B66C-034A91BEBA42}" presName="composite" presStyleCnt="0"/>
      <dgm:spPr/>
    </dgm:pt>
    <dgm:pt modelId="{EAC94943-CAB3-4219-BACE-23FB77193859}" type="pres">
      <dgm:prSet presAssocID="{61B9CA7D-477C-48A0-B66C-034A91BEBA42}" presName="imgShp" presStyleLbl="fgImgPlace1" presStyleIdx="2" presStyleCnt="3" custLinFactNeighborX="-888" custLinFactNeighborY="8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Receiver with solid fill"/>
        </a:ext>
      </dgm:extLst>
    </dgm:pt>
    <dgm:pt modelId="{44AC00EA-D77C-46A1-82F5-997EC112386A}" type="pres">
      <dgm:prSet presAssocID="{61B9CA7D-477C-48A0-B66C-034A91BEBA42}" presName="txShp" presStyleLbl="node1" presStyleIdx="2" presStyleCnt="3">
        <dgm:presLayoutVars>
          <dgm:bulletEnabled val="1"/>
        </dgm:presLayoutVars>
      </dgm:prSet>
      <dgm:spPr/>
    </dgm:pt>
  </dgm:ptLst>
  <dgm:cxnLst>
    <dgm:cxn modelId="{07F8750A-AEF6-405B-8F6E-AF1A68DA9DA2}" srcId="{FDEB4106-137B-4DA4-BD09-C8CBF11B95CD}" destId="{61B9CA7D-477C-48A0-B66C-034A91BEBA42}" srcOrd="2" destOrd="0" parTransId="{C352A8D6-B850-4D29-96DA-8625C0FBB04E}" sibTransId="{5A674E1B-F58B-47D4-A4DF-2FEFC9FE90EC}"/>
    <dgm:cxn modelId="{88305444-4EB1-4DD8-B11D-944BCD31E414}" srcId="{FDEB4106-137B-4DA4-BD09-C8CBF11B95CD}" destId="{F0602C66-8A3E-4311-AF1B-8FEC396989DA}" srcOrd="0" destOrd="0" parTransId="{6AFE093C-BD28-4DC8-96C7-EFDECA22253A}" sibTransId="{C4031D7D-B72F-40A8-93DD-86F71AC0B4FA}"/>
    <dgm:cxn modelId="{EA3B2E76-ED06-42EF-AD27-D684FE1DC1D8}" type="presOf" srcId="{61B9CA7D-477C-48A0-B66C-034A91BEBA42}" destId="{44AC00EA-D77C-46A1-82F5-997EC112386A}" srcOrd="0" destOrd="0" presId="urn:microsoft.com/office/officeart/2005/8/layout/vList3"/>
    <dgm:cxn modelId="{8CADC0B8-934F-4A49-A0AA-028C1D7D5A61}" type="presOf" srcId="{F0602C66-8A3E-4311-AF1B-8FEC396989DA}" destId="{35CDCC31-4044-46A2-8E84-086DB168AF4B}" srcOrd="0" destOrd="0" presId="urn:microsoft.com/office/officeart/2005/8/layout/vList3"/>
    <dgm:cxn modelId="{B14012CE-29F3-4C6B-B31A-D114756A5B80}" type="presOf" srcId="{FDEB4106-137B-4DA4-BD09-C8CBF11B95CD}" destId="{E8812C39-003A-456D-9C68-FA17E679DA70}" srcOrd="0" destOrd="0" presId="urn:microsoft.com/office/officeart/2005/8/layout/vList3"/>
    <dgm:cxn modelId="{BE77E7F1-2B27-4C08-8140-7D114B2574A7}" type="presOf" srcId="{B9BC6DC0-8620-4FF8-94A3-2F97EF0264C1}" destId="{F65329EC-6C55-4DCC-A56E-706FB9634045}" srcOrd="0" destOrd="0" presId="urn:microsoft.com/office/officeart/2005/8/layout/vList3"/>
    <dgm:cxn modelId="{004528F5-B1E3-4DF8-B497-B9C863AFA3FE}" srcId="{FDEB4106-137B-4DA4-BD09-C8CBF11B95CD}" destId="{B9BC6DC0-8620-4FF8-94A3-2F97EF0264C1}" srcOrd="1" destOrd="0" parTransId="{55F48536-D4D3-4AB1-AABA-A71DC25F65C5}" sibTransId="{DC781332-B5E9-457A-BD45-08786BE25B69}"/>
    <dgm:cxn modelId="{0B3909EF-727F-4DB7-970B-239398F7A0D2}" type="presParOf" srcId="{E8812C39-003A-456D-9C68-FA17E679DA70}" destId="{27943625-2A98-4667-B0C9-FEBC1DAD4D0A}" srcOrd="0" destOrd="0" presId="urn:microsoft.com/office/officeart/2005/8/layout/vList3"/>
    <dgm:cxn modelId="{A2AB5670-C83A-412A-AEC9-23F6635052AF}" type="presParOf" srcId="{27943625-2A98-4667-B0C9-FEBC1DAD4D0A}" destId="{FEB3DA11-1192-485A-BDAB-44F4B6F4D9BA}" srcOrd="0" destOrd="0" presId="urn:microsoft.com/office/officeart/2005/8/layout/vList3"/>
    <dgm:cxn modelId="{0CF2F401-61FB-4B76-84F3-FFC7EE651AEA}" type="presParOf" srcId="{27943625-2A98-4667-B0C9-FEBC1DAD4D0A}" destId="{35CDCC31-4044-46A2-8E84-086DB168AF4B}" srcOrd="1" destOrd="0" presId="urn:microsoft.com/office/officeart/2005/8/layout/vList3"/>
    <dgm:cxn modelId="{990ABD10-2577-4443-8D1A-2E7D59C62903}" type="presParOf" srcId="{E8812C39-003A-456D-9C68-FA17E679DA70}" destId="{5B903CCF-B4D7-40AE-BB92-162F790956A9}" srcOrd="1" destOrd="0" presId="urn:microsoft.com/office/officeart/2005/8/layout/vList3"/>
    <dgm:cxn modelId="{C3FB90B8-0277-4207-BD6B-3ADA618536BF}" type="presParOf" srcId="{E8812C39-003A-456D-9C68-FA17E679DA70}" destId="{0A8A9A24-B988-4B94-AA0A-0B8BE10FCE74}" srcOrd="2" destOrd="0" presId="urn:microsoft.com/office/officeart/2005/8/layout/vList3"/>
    <dgm:cxn modelId="{691EF347-120B-4A76-98C1-83E067CC60AA}" type="presParOf" srcId="{0A8A9A24-B988-4B94-AA0A-0B8BE10FCE74}" destId="{01743982-89C3-4921-A61F-71EB6EF42F09}" srcOrd="0" destOrd="0" presId="urn:microsoft.com/office/officeart/2005/8/layout/vList3"/>
    <dgm:cxn modelId="{A568FFE6-E2DB-4866-966F-86C6ADF14B58}" type="presParOf" srcId="{0A8A9A24-B988-4B94-AA0A-0B8BE10FCE74}" destId="{F65329EC-6C55-4DCC-A56E-706FB9634045}" srcOrd="1" destOrd="0" presId="urn:microsoft.com/office/officeart/2005/8/layout/vList3"/>
    <dgm:cxn modelId="{ED1DC4BC-5BD8-4238-B664-E97EC0A399A9}" type="presParOf" srcId="{E8812C39-003A-456D-9C68-FA17E679DA70}" destId="{A0C4DC75-376D-4648-B6A9-388C23A6FF32}" srcOrd="3" destOrd="0" presId="urn:microsoft.com/office/officeart/2005/8/layout/vList3"/>
    <dgm:cxn modelId="{0AAB725C-9F29-4B54-871D-F4431003CFA0}" type="presParOf" srcId="{E8812C39-003A-456D-9C68-FA17E679DA70}" destId="{4BA9C6E7-3E91-48C9-A746-22759AC91607}" srcOrd="4" destOrd="0" presId="urn:microsoft.com/office/officeart/2005/8/layout/vList3"/>
    <dgm:cxn modelId="{989B24DF-5173-4DAF-9070-1054E69BFBF9}" type="presParOf" srcId="{4BA9C6E7-3E91-48C9-A746-22759AC91607}" destId="{EAC94943-CAB3-4219-BACE-23FB77193859}" srcOrd="0" destOrd="0" presId="urn:microsoft.com/office/officeart/2005/8/layout/vList3"/>
    <dgm:cxn modelId="{C0C44A65-9AF6-4CFB-A455-9E80677981F3}" type="presParOf" srcId="{4BA9C6E7-3E91-48C9-A746-22759AC91607}" destId="{44AC00EA-D77C-46A1-82F5-997EC112386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50957FB-5E54-4AC2-8F02-2554709A420A}" type="doc">
      <dgm:prSet loTypeId="urn:microsoft.com/office/officeart/2005/8/layout/default" loCatId="list" qsTypeId="urn:microsoft.com/office/officeart/2005/8/quickstyle/simple1" qsCatId="simple" csTypeId="urn:microsoft.com/office/officeart/2005/8/colors/accent5_1" csCatId="accent5" phldr="1"/>
      <dgm:spPr/>
      <dgm:t>
        <a:bodyPr/>
        <a:lstStyle/>
        <a:p>
          <a:endParaRPr lang="en-GB"/>
        </a:p>
      </dgm:t>
    </dgm:pt>
    <dgm:pt modelId="{B306FE83-1D4D-4FE2-9ACF-1436D6D9FAF9}">
      <dgm:prSet phldrT="[Text]"/>
      <dgm:spPr/>
      <dgm:t>
        <a:bodyPr/>
        <a:lstStyle/>
        <a:p>
          <a:pPr rtl="0"/>
          <a:r>
            <a:rPr lang="en-GB">
              <a:latin typeface="Tahoma" panose="020B0604030504040204" pitchFamily="34" charset="0"/>
              <a:ea typeface="Tahoma" panose="020B0604030504040204" pitchFamily="34" charset="0"/>
              <a:cs typeface="Tahoma" panose="020B0604030504040204" pitchFamily="34" charset="0"/>
            </a:rPr>
            <a:t>93% satisfied or very satisfied with overall quality of service</a:t>
          </a:r>
        </a:p>
      </dgm:t>
    </dgm:pt>
    <dgm:pt modelId="{82D1815C-2F6A-4AAB-915E-4EAF7CF2A293}" type="parTrans" cxnId="{4525DCA8-6D34-413C-AE11-3F94A7B309BA}">
      <dgm:prSet/>
      <dgm:spPr/>
      <dgm:t>
        <a:bodyPr/>
        <a:lstStyle/>
        <a:p>
          <a:endParaRPr lang="en-GB">
            <a:latin typeface="Tahoma" panose="020B0604030504040204" pitchFamily="34" charset="0"/>
            <a:ea typeface="Tahoma" panose="020B0604030504040204" pitchFamily="34" charset="0"/>
            <a:cs typeface="Tahoma" panose="020B0604030504040204" pitchFamily="34" charset="0"/>
          </a:endParaRPr>
        </a:p>
      </dgm:t>
    </dgm:pt>
    <dgm:pt modelId="{5E76F24A-9BB7-4784-A872-B99825DB7299}" type="sibTrans" cxnId="{4525DCA8-6D34-413C-AE11-3F94A7B309BA}">
      <dgm:prSet/>
      <dgm:spPr/>
      <dgm:t>
        <a:bodyPr/>
        <a:lstStyle/>
        <a:p>
          <a:endParaRPr lang="en-GB">
            <a:latin typeface="Tahoma" panose="020B0604030504040204" pitchFamily="34" charset="0"/>
            <a:ea typeface="Tahoma" panose="020B0604030504040204" pitchFamily="34" charset="0"/>
            <a:cs typeface="Tahoma" panose="020B0604030504040204" pitchFamily="34" charset="0"/>
          </a:endParaRPr>
        </a:p>
      </dgm:t>
    </dgm:pt>
    <dgm:pt modelId="{1EC5481A-FA79-4F9D-9BE2-8E48C3336B3C}">
      <dgm:prSet phldrT="[Text]"/>
      <dgm:spPr/>
      <dgm:t>
        <a:bodyPr/>
        <a:lstStyle/>
        <a:p>
          <a:pPr rtl="0"/>
          <a:r>
            <a:rPr lang="en-GB">
              <a:latin typeface="Tahoma" panose="020B0604030504040204" pitchFamily="34" charset="0"/>
              <a:ea typeface="Tahoma" panose="020B0604030504040204" pitchFamily="34" charset="0"/>
              <a:cs typeface="Tahoma" panose="020B0604030504040204" pitchFamily="34" charset="0"/>
            </a:rPr>
            <a:t>92% happy with length of time to deal with problem</a:t>
          </a:r>
        </a:p>
      </dgm:t>
    </dgm:pt>
    <dgm:pt modelId="{D313D56F-2F6A-4F49-8812-E48CCD3CF5D2}" type="parTrans" cxnId="{00D362EB-11B4-4EB8-8B77-46B4FB5D9FC9}">
      <dgm:prSet/>
      <dgm:spPr/>
      <dgm:t>
        <a:bodyPr/>
        <a:lstStyle/>
        <a:p>
          <a:endParaRPr lang="en-GB">
            <a:latin typeface="Tahoma" panose="020B0604030504040204" pitchFamily="34" charset="0"/>
            <a:ea typeface="Tahoma" panose="020B0604030504040204" pitchFamily="34" charset="0"/>
            <a:cs typeface="Tahoma" panose="020B0604030504040204" pitchFamily="34" charset="0"/>
          </a:endParaRPr>
        </a:p>
      </dgm:t>
    </dgm:pt>
    <dgm:pt modelId="{DA06FF36-54B0-4863-961F-678763713855}" type="sibTrans" cxnId="{00D362EB-11B4-4EB8-8B77-46B4FB5D9FC9}">
      <dgm:prSet/>
      <dgm:spPr/>
      <dgm:t>
        <a:bodyPr/>
        <a:lstStyle/>
        <a:p>
          <a:endParaRPr lang="en-GB">
            <a:latin typeface="Tahoma" panose="020B0604030504040204" pitchFamily="34" charset="0"/>
            <a:ea typeface="Tahoma" panose="020B0604030504040204" pitchFamily="34" charset="0"/>
            <a:cs typeface="Tahoma" panose="020B0604030504040204" pitchFamily="34" charset="0"/>
          </a:endParaRPr>
        </a:p>
      </dgm:t>
    </dgm:pt>
    <dgm:pt modelId="{0A9F6AC5-F8FF-4AC1-8719-82A62D92936F}">
      <dgm:prSet phldrT="[Text]"/>
      <dgm:spPr/>
      <dgm:t>
        <a:bodyPr/>
        <a:lstStyle/>
        <a:p>
          <a:r>
            <a:rPr lang="en-GB">
              <a:latin typeface="Tahoma" panose="020B0604030504040204" pitchFamily="34" charset="0"/>
              <a:ea typeface="Tahoma" panose="020B0604030504040204" pitchFamily="34" charset="0"/>
              <a:cs typeface="Tahoma" panose="020B0604030504040204" pitchFamily="34" charset="0"/>
            </a:rPr>
            <a:t>89% satisfied with outcome</a:t>
          </a:r>
        </a:p>
      </dgm:t>
    </dgm:pt>
    <dgm:pt modelId="{89F7469F-78DA-4322-9FF9-53329747B0EB}" type="parTrans" cxnId="{B0A7CD48-493A-4B6F-AEA3-F5B40A823914}">
      <dgm:prSet/>
      <dgm:spPr/>
      <dgm:t>
        <a:bodyPr/>
        <a:lstStyle/>
        <a:p>
          <a:endParaRPr lang="en-GB">
            <a:latin typeface="Tahoma" panose="020B0604030504040204" pitchFamily="34" charset="0"/>
            <a:ea typeface="Tahoma" panose="020B0604030504040204" pitchFamily="34" charset="0"/>
            <a:cs typeface="Tahoma" panose="020B0604030504040204" pitchFamily="34" charset="0"/>
          </a:endParaRPr>
        </a:p>
      </dgm:t>
    </dgm:pt>
    <dgm:pt modelId="{E994069F-A128-4EC5-BE2C-BEE0F8A7680F}" type="sibTrans" cxnId="{B0A7CD48-493A-4B6F-AEA3-F5B40A823914}">
      <dgm:prSet/>
      <dgm:spPr/>
      <dgm:t>
        <a:bodyPr/>
        <a:lstStyle/>
        <a:p>
          <a:endParaRPr lang="en-GB">
            <a:latin typeface="Tahoma" panose="020B0604030504040204" pitchFamily="34" charset="0"/>
            <a:ea typeface="Tahoma" panose="020B0604030504040204" pitchFamily="34" charset="0"/>
            <a:cs typeface="Tahoma" panose="020B0604030504040204" pitchFamily="34" charset="0"/>
          </a:endParaRPr>
        </a:p>
      </dgm:t>
    </dgm:pt>
    <dgm:pt modelId="{595659D1-C659-40B4-94E0-CA9223A073B2}">
      <dgm:prSet phldrT="[Text]"/>
      <dgm:spPr/>
      <dgm:t>
        <a:bodyPr/>
        <a:lstStyle/>
        <a:p>
          <a:pPr rtl="0"/>
          <a:r>
            <a:rPr lang="en-GB">
              <a:latin typeface="Tahoma" panose="020B0604030504040204" pitchFamily="34" charset="0"/>
              <a:ea typeface="Tahoma" panose="020B0604030504040204" pitchFamily="34" charset="0"/>
              <a:cs typeface="Tahoma" panose="020B0604030504040204" pitchFamily="34" charset="0"/>
            </a:rPr>
            <a:t>79% felt EHU helped them find a way forward </a:t>
          </a:r>
        </a:p>
      </dgm:t>
    </dgm:pt>
    <dgm:pt modelId="{BE3CAC05-93E5-4895-BA18-CF5518CA797E}" type="parTrans" cxnId="{1160F0E7-EDC4-4332-9604-45F46F7CBA0B}">
      <dgm:prSet/>
      <dgm:spPr/>
      <dgm:t>
        <a:bodyPr/>
        <a:lstStyle/>
        <a:p>
          <a:endParaRPr lang="en-GB">
            <a:latin typeface="Tahoma" panose="020B0604030504040204" pitchFamily="34" charset="0"/>
            <a:ea typeface="Tahoma" panose="020B0604030504040204" pitchFamily="34" charset="0"/>
            <a:cs typeface="Tahoma" panose="020B0604030504040204" pitchFamily="34" charset="0"/>
          </a:endParaRPr>
        </a:p>
      </dgm:t>
    </dgm:pt>
    <dgm:pt modelId="{4B539BC4-CB8B-4DA3-96C1-BC3F27C2F9D0}" type="sibTrans" cxnId="{1160F0E7-EDC4-4332-9604-45F46F7CBA0B}">
      <dgm:prSet/>
      <dgm:spPr/>
      <dgm:t>
        <a:bodyPr/>
        <a:lstStyle/>
        <a:p>
          <a:endParaRPr lang="en-GB">
            <a:latin typeface="Tahoma" panose="020B0604030504040204" pitchFamily="34" charset="0"/>
            <a:ea typeface="Tahoma" panose="020B0604030504040204" pitchFamily="34" charset="0"/>
            <a:cs typeface="Tahoma" panose="020B0604030504040204" pitchFamily="34" charset="0"/>
          </a:endParaRPr>
        </a:p>
      </dgm:t>
    </dgm:pt>
    <dgm:pt modelId="{2FA977C5-E950-48FE-8F62-D40B52E2C97D}">
      <dgm:prSet phldrT="[Text]"/>
      <dgm:spPr/>
      <dgm:t>
        <a:bodyPr/>
        <a:lstStyle/>
        <a:p>
          <a:pPr rtl="0"/>
          <a:r>
            <a:rPr lang="en-GB">
              <a:latin typeface="Tahoma" panose="020B0604030504040204" pitchFamily="34" charset="0"/>
              <a:ea typeface="Tahoma" panose="020B0604030504040204" pitchFamily="34" charset="0"/>
              <a:cs typeface="Tahoma" panose="020B0604030504040204" pitchFamily="34" charset="0"/>
            </a:rPr>
            <a:t>51% felt their mental health and well being improved after support </a:t>
          </a:r>
        </a:p>
      </dgm:t>
    </dgm:pt>
    <dgm:pt modelId="{809514DD-0E14-4733-8AC0-2C6375683BFC}" type="parTrans" cxnId="{40EAB025-E3F3-4421-A6F1-1D22C1254EF5}">
      <dgm:prSet/>
      <dgm:spPr/>
      <dgm:t>
        <a:bodyPr/>
        <a:lstStyle/>
        <a:p>
          <a:endParaRPr lang="en-GB">
            <a:latin typeface="Tahoma" panose="020B0604030504040204" pitchFamily="34" charset="0"/>
            <a:ea typeface="Tahoma" panose="020B0604030504040204" pitchFamily="34" charset="0"/>
            <a:cs typeface="Tahoma" panose="020B0604030504040204" pitchFamily="34" charset="0"/>
          </a:endParaRPr>
        </a:p>
      </dgm:t>
    </dgm:pt>
    <dgm:pt modelId="{10FE79EA-3041-4961-905E-26C5E518FA94}" type="sibTrans" cxnId="{40EAB025-E3F3-4421-A6F1-1D22C1254EF5}">
      <dgm:prSet/>
      <dgm:spPr/>
      <dgm:t>
        <a:bodyPr/>
        <a:lstStyle/>
        <a:p>
          <a:endParaRPr lang="en-GB">
            <a:latin typeface="Tahoma" panose="020B0604030504040204" pitchFamily="34" charset="0"/>
            <a:ea typeface="Tahoma" panose="020B0604030504040204" pitchFamily="34" charset="0"/>
            <a:cs typeface="Tahoma" panose="020B0604030504040204" pitchFamily="34" charset="0"/>
          </a:endParaRPr>
        </a:p>
      </dgm:t>
    </dgm:pt>
    <dgm:pt modelId="{01991473-98EE-43BD-B9BB-EE09D9E63B0F}" type="pres">
      <dgm:prSet presAssocID="{450957FB-5E54-4AC2-8F02-2554709A420A}" presName="diagram" presStyleCnt="0">
        <dgm:presLayoutVars>
          <dgm:dir/>
          <dgm:resizeHandles val="exact"/>
        </dgm:presLayoutVars>
      </dgm:prSet>
      <dgm:spPr/>
    </dgm:pt>
    <dgm:pt modelId="{8D3DAA5A-3682-418F-A254-3FC045F2984D}" type="pres">
      <dgm:prSet presAssocID="{B306FE83-1D4D-4FE2-9ACF-1436D6D9FAF9}" presName="node" presStyleLbl="node1" presStyleIdx="0" presStyleCnt="5">
        <dgm:presLayoutVars>
          <dgm:bulletEnabled val="1"/>
        </dgm:presLayoutVars>
      </dgm:prSet>
      <dgm:spPr/>
    </dgm:pt>
    <dgm:pt modelId="{78921782-AD0C-409E-A69E-223FDCE5544D}" type="pres">
      <dgm:prSet presAssocID="{5E76F24A-9BB7-4784-A872-B99825DB7299}" presName="sibTrans" presStyleCnt="0"/>
      <dgm:spPr/>
    </dgm:pt>
    <dgm:pt modelId="{D630099E-7BE2-4872-88F0-AE2C26269174}" type="pres">
      <dgm:prSet presAssocID="{1EC5481A-FA79-4F9D-9BE2-8E48C3336B3C}" presName="node" presStyleLbl="node1" presStyleIdx="1" presStyleCnt="5">
        <dgm:presLayoutVars>
          <dgm:bulletEnabled val="1"/>
        </dgm:presLayoutVars>
      </dgm:prSet>
      <dgm:spPr/>
    </dgm:pt>
    <dgm:pt modelId="{C5A77C9A-97FD-413F-A1C6-721F53357CB6}" type="pres">
      <dgm:prSet presAssocID="{DA06FF36-54B0-4863-961F-678763713855}" presName="sibTrans" presStyleCnt="0"/>
      <dgm:spPr/>
    </dgm:pt>
    <dgm:pt modelId="{C7853EEE-3FE1-43CF-8E09-1377705E6A00}" type="pres">
      <dgm:prSet presAssocID="{0A9F6AC5-F8FF-4AC1-8719-82A62D92936F}" presName="node" presStyleLbl="node1" presStyleIdx="2" presStyleCnt="5">
        <dgm:presLayoutVars>
          <dgm:bulletEnabled val="1"/>
        </dgm:presLayoutVars>
      </dgm:prSet>
      <dgm:spPr/>
    </dgm:pt>
    <dgm:pt modelId="{50493CBB-785C-4CD4-9F5A-8CC004DEA4C2}" type="pres">
      <dgm:prSet presAssocID="{E994069F-A128-4EC5-BE2C-BEE0F8A7680F}" presName="sibTrans" presStyleCnt="0"/>
      <dgm:spPr/>
    </dgm:pt>
    <dgm:pt modelId="{99C97201-847E-4CAE-AB3B-D34AC900B04C}" type="pres">
      <dgm:prSet presAssocID="{595659D1-C659-40B4-94E0-CA9223A073B2}" presName="node" presStyleLbl="node1" presStyleIdx="3" presStyleCnt="5">
        <dgm:presLayoutVars>
          <dgm:bulletEnabled val="1"/>
        </dgm:presLayoutVars>
      </dgm:prSet>
      <dgm:spPr/>
    </dgm:pt>
    <dgm:pt modelId="{29B5262E-CB90-4D56-A7DB-E0AD9A1F0606}" type="pres">
      <dgm:prSet presAssocID="{4B539BC4-CB8B-4DA3-96C1-BC3F27C2F9D0}" presName="sibTrans" presStyleCnt="0"/>
      <dgm:spPr/>
    </dgm:pt>
    <dgm:pt modelId="{F86FB8D0-38FA-4F81-9D29-19897F136315}" type="pres">
      <dgm:prSet presAssocID="{2FA977C5-E950-48FE-8F62-D40B52E2C97D}" presName="node" presStyleLbl="node1" presStyleIdx="4" presStyleCnt="5">
        <dgm:presLayoutVars>
          <dgm:bulletEnabled val="1"/>
        </dgm:presLayoutVars>
      </dgm:prSet>
      <dgm:spPr/>
    </dgm:pt>
  </dgm:ptLst>
  <dgm:cxnLst>
    <dgm:cxn modelId="{6C8AA322-6BF5-428E-8DB7-9C849B108822}" type="presOf" srcId="{0A9F6AC5-F8FF-4AC1-8719-82A62D92936F}" destId="{C7853EEE-3FE1-43CF-8E09-1377705E6A00}" srcOrd="0" destOrd="0" presId="urn:microsoft.com/office/officeart/2005/8/layout/default"/>
    <dgm:cxn modelId="{40EAB025-E3F3-4421-A6F1-1D22C1254EF5}" srcId="{450957FB-5E54-4AC2-8F02-2554709A420A}" destId="{2FA977C5-E950-48FE-8F62-D40B52E2C97D}" srcOrd="4" destOrd="0" parTransId="{809514DD-0E14-4733-8AC0-2C6375683BFC}" sibTransId="{10FE79EA-3041-4961-905E-26C5E518FA94}"/>
    <dgm:cxn modelId="{B0A7CD48-493A-4B6F-AEA3-F5B40A823914}" srcId="{450957FB-5E54-4AC2-8F02-2554709A420A}" destId="{0A9F6AC5-F8FF-4AC1-8719-82A62D92936F}" srcOrd="2" destOrd="0" parTransId="{89F7469F-78DA-4322-9FF9-53329747B0EB}" sibTransId="{E994069F-A128-4EC5-BE2C-BEE0F8A7680F}"/>
    <dgm:cxn modelId="{8897B74F-9213-414B-A5AF-C5B1D515FD56}" type="presOf" srcId="{450957FB-5E54-4AC2-8F02-2554709A420A}" destId="{01991473-98EE-43BD-B9BB-EE09D9E63B0F}" srcOrd="0" destOrd="0" presId="urn:microsoft.com/office/officeart/2005/8/layout/default"/>
    <dgm:cxn modelId="{DDE89776-7350-4468-9626-2DCDC3C6D119}" type="presOf" srcId="{1EC5481A-FA79-4F9D-9BE2-8E48C3336B3C}" destId="{D630099E-7BE2-4872-88F0-AE2C26269174}" srcOrd="0" destOrd="0" presId="urn:microsoft.com/office/officeart/2005/8/layout/default"/>
    <dgm:cxn modelId="{18883980-545F-4166-8F88-675FA789A58B}" type="presOf" srcId="{2FA977C5-E950-48FE-8F62-D40B52E2C97D}" destId="{F86FB8D0-38FA-4F81-9D29-19897F136315}" srcOrd="0" destOrd="0" presId="urn:microsoft.com/office/officeart/2005/8/layout/default"/>
    <dgm:cxn modelId="{3BC3B0A8-1D60-4020-B9B9-8751670B03F8}" type="presOf" srcId="{B306FE83-1D4D-4FE2-9ACF-1436D6D9FAF9}" destId="{8D3DAA5A-3682-418F-A254-3FC045F2984D}" srcOrd="0" destOrd="0" presId="urn:microsoft.com/office/officeart/2005/8/layout/default"/>
    <dgm:cxn modelId="{4525DCA8-6D34-413C-AE11-3F94A7B309BA}" srcId="{450957FB-5E54-4AC2-8F02-2554709A420A}" destId="{B306FE83-1D4D-4FE2-9ACF-1436D6D9FAF9}" srcOrd="0" destOrd="0" parTransId="{82D1815C-2F6A-4AAB-915E-4EAF7CF2A293}" sibTransId="{5E76F24A-9BB7-4784-A872-B99825DB7299}"/>
    <dgm:cxn modelId="{2BF024AA-5C35-4E17-9DC0-28D45080DF0D}" type="presOf" srcId="{595659D1-C659-40B4-94E0-CA9223A073B2}" destId="{99C97201-847E-4CAE-AB3B-D34AC900B04C}" srcOrd="0" destOrd="0" presId="urn:microsoft.com/office/officeart/2005/8/layout/default"/>
    <dgm:cxn modelId="{1160F0E7-EDC4-4332-9604-45F46F7CBA0B}" srcId="{450957FB-5E54-4AC2-8F02-2554709A420A}" destId="{595659D1-C659-40B4-94E0-CA9223A073B2}" srcOrd="3" destOrd="0" parTransId="{BE3CAC05-93E5-4895-BA18-CF5518CA797E}" sibTransId="{4B539BC4-CB8B-4DA3-96C1-BC3F27C2F9D0}"/>
    <dgm:cxn modelId="{00D362EB-11B4-4EB8-8B77-46B4FB5D9FC9}" srcId="{450957FB-5E54-4AC2-8F02-2554709A420A}" destId="{1EC5481A-FA79-4F9D-9BE2-8E48C3336B3C}" srcOrd="1" destOrd="0" parTransId="{D313D56F-2F6A-4F49-8812-E48CCD3CF5D2}" sibTransId="{DA06FF36-54B0-4863-961F-678763713855}"/>
    <dgm:cxn modelId="{04E35B32-A655-4DAE-AB55-22649B045AF5}" type="presParOf" srcId="{01991473-98EE-43BD-B9BB-EE09D9E63B0F}" destId="{8D3DAA5A-3682-418F-A254-3FC045F2984D}" srcOrd="0" destOrd="0" presId="urn:microsoft.com/office/officeart/2005/8/layout/default"/>
    <dgm:cxn modelId="{4546BF55-6456-4782-9BA2-FB8A2EFCB5A0}" type="presParOf" srcId="{01991473-98EE-43BD-B9BB-EE09D9E63B0F}" destId="{78921782-AD0C-409E-A69E-223FDCE5544D}" srcOrd="1" destOrd="0" presId="urn:microsoft.com/office/officeart/2005/8/layout/default"/>
    <dgm:cxn modelId="{C7EDA474-AFAA-4ACB-987A-A6FBE6327916}" type="presParOf" srcId="{01991473-98EE-43BD-B9BB-EE09D9E63B0F}" destId="{D630099E-7BE2-4872-88F0-AE2C26269174}" srcOrd="2" destOrd="0" presId="urn:microsoft.com/office/officeart/2005/8/layout/default"/>
    <dgm:cxn modelId="{BB4ECE73-2AF9-485F-945A-7D1A93C8604B}" type="presParOf" srcId="{01991473-98EE-43BD-B9BB-EE09D9E63B0F}" destId="{C5A77C9A-97FD-413F-A1C6-721F53357CB6}" srcOrd="3" destOrd="0" presId="urn:microsoft.com/office/officeart/2005/8/layout/default"/>
    <dgm:cxn modelId="{3F34BF75-8E4A-4828-96B2-06D1097D423A}" type="presParOf" srcId="{01991473-98EE-43BD-B9BB-EE09D9E63B0F}" destId="{C7853EEE-3FE1-43CF-8E09-1377705E6A00}" srcOrd="4" destOrd="0" presId="urn:microsoft.com/office/officeart/2005/8/layout/default"/>
    <dgm:cxn modelId="{C7BB9F58-F03C-4EFA-A8E7-1CA6BD610CB4}" type="presParOf" srcId="{01991473-98EE-43BD-B9BB-EE09D9E63B0F}" destId="{50493CBB-785C-4CD4-9F5A-8CC004DEA4C2}" srcOrd="5" destOrd="0" presId="urn:microsoft.com/office/officeart/2005/8/layout/default"/>
    <dgm:cxn modelId="{E5860D00-0507-4582-91A3-2F786283C55B}" type="presParOf" srcId="{01991473-98EE-43BD-B9BB-EE09D9E63B0F}" destId="{99C97201-847E-4CAE-AB3B-D34AC900B04C}" srcOrd="6" destOrd="0" presId="urn:microsoft.com/office/officeart/2005/8/layout/default"/>
    <dgm:cxn modelId="{3E017366-7B4B-4F6C-BEBE-1FE7C9764D60}" type="presParOf" srcId="{01991473-98EE-43BD-B9BB-EE09D9E63B0F}" destId="{29B5262E-CB90-4D56-A7DB-E0AD9A1F0606}" srcOrd="7" destOrd="0" presId="urn:microsoft.com/office/officeart/2005/8/layout/default"/>
    <dgm:cxn modelId="{A09315DB-DA73-40C6-BED8-C7FF4AD9E128}" type="presParOf" srcId="{01991473-98EE-43BD-B9BB-EE09D9E63B0F}" destId="{F86FB8D0-38FA-4F81-9D29-19897F136315}" srcOrd="8"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E47EF56-2439-425E-8AF6-2C613208F58B}" type="doc">
      <dgm:prSet loTypeId="urn:microsoft.com/office/officeart/2005/8/layout/lProcess2" loCatId="list" qsTypeId="urn:microsoft.com/office/officeart/2005/8/quickstyle/simple1" qsCatId="simple" csTypeId="urn:microsoft.com/office/officeart/2005/8/colors/accent5_1" csCatId="accent5" phldr="1"/>
      <dgm:spPr/>
      <dgm:t>
        <a:bodyPr/>
        <a:lstStyle/>
        <a:p>
          <a:endParaRPr lang="en-GB"/>
        </a:p>
      </dgm:t>
    </dgm:pt>
    <dgm:pt modelId="{10313116-9E31-4686-9AF2-4F9C6DEC3BED}">
      <dgm:prSet phldrT="[Text]" custT="1"/>
      <dgm:spPr/>
      <dgm:t>
        <a:bodyPr/>
        <a:lstStyle/>
        <a:p>
          <a:r>
            <a:rPr lang="en-US" sz="2400">
              <a:latin typeface="Tahoma"/>
              <a:ea typeface="Tahoma"/>
              <a:cs typeface="Tahoma"/>
            </a:rPr>
            <a:t>Developments</a:t>
          </a:r>
          <a:endParaRPr lang="en-GB" sz="2400">
            <a:latin typeface="Tahoma"/>
            <a:ea typeface="Tahoma"/>
            <a:cs typeface="Tahoma"/>
          </a:endParaRPr>
        </a:p>
      </dgm:t>
    </dgm:pt>
    <dgm:pt modelId="{F6DDACB9-93F7-4569-BE70-DDCD3C7EABB2}" type="parTrans" cxnId="{755E4EEA-D9F6-442A-9EB1-0C01EF7DE4E1}">
      <dgm:prSet/>
      <dgm:spPr/>
      <dgm:t>
        <a:bodyPr/>
        <a:lstStyle/>
        <a:p>
          <a:endParaRPr lang="en-GB"/>
        </a:p>
      </dgm:t>
    </dgm:pt>
    <dgm:pt modelId="{0B74BCF6-F5E5-4DF9-9A83-A4EC95E2D0AA}" type="sibTrans" cxnId="{755E4EEA-D9F6-442A-9EB1-0C01EF7DE4E1}">
      <dgm:prSet/>
      <dgm:spPr/>
      <dgm:t>
        <a:bodyPr/>
        <a:lstStyle/>
        <a:p>
          <a:endParaRPr lang="en-GB"/>
        </a:p>
      </dgm:t>
    </dgm:pt>
    <dgm:pt modelId="{3011AE05-E64D-4B2E-9ECA-B69A053F8E62}">
      <dgm:prSet phldrT="[Text]"/>
      <dgm:spPr/>
      <dgm:t>
        <a:bodyPr/>
        <a:lstStyle/>
        <a:p>
          <a:r>
            <a:rPr lang="en-US">
              <a:latin typeface="Tahoma"/>
              <a:ea typeface="Tahoma"/>
              <a:cs typeface="Tahoma"/>
            </a:rPr>
            <a:t>Home Heat Fund</a:t>
          </a:r>
          <a:endParaRPr lang="en-GB">
            <a:latin typeface="Tahoma"/>
            <a:ea typeface="Tahoma"/>
            <a:cs typeface="Tahoma"/>
          </a:endParaRPr>
        </a:p>
      </dgm:t>
    </dgm:pt>
    <dgm:pt modelId="{0422B3C5-6CF8-4E9C-A412-37AF96188B46}" type="parTrans" cxnId="{542845C0-E9C9-4FBC-BB38-D0BE847CD1D1}">
      <dgm:prSet/>
      <dgm:spPr/>
      <dgm:t>
        <a:bodyPr/>
        <a:lstStyle/>
        <a:p>
          <a:endParaRPr lang="en-GB"/>
        </a:p>
      </dgm:t>
    </dgm:pt>
    <dgm:pt modelId="{D1088BC7-C390-4752-A4BE-9E338471C461}" type="sibTrans" cxnId="{542845C0-E9C9-4FBC-BB38-D0BE847CD1D1}">
      <dgm:prSet/>
      <dgm:spPr/>
      <dgm:t>
        <a:bodyPr/>
        <a:lstStyle/>
        <a:p>
          <a:endParaRPr lang="en-GB"/>
        </a:p>
      </dgm:t>
    </dgm:pt>
    <dgm:pt modelId="{2F637820-9DE1-459C-9066-688195689C11}">
      <dgm:prSet phldrT="[Text]"/>
      <dgm:spPr/>
      <dgm:t>
        <a:bodyPr/>
        <a:lstStyle/>
        <a:p>
          <a:r>
            <a:rPr lang="en-US">
              <a:latin typeface="Tahoma"/>
              <a:ea typeface="Tahoma"/>
              <a:cs typeface="Tahoma"/>
            </a:rPr>
            <a:t>Home Energy Scotland</a:t>
          </a:r>
          <a:endParaRPr lang="en-GB">
            <a:latin typeface="Tahoma"/>
            <a:ea typeface="Tahoma"/>
            <a:cs typeface="Tahoma"/>
          </a:endParaRPr>
        </a:p>
      </dgm:t>
    </dgm:pt>
    <dgm:pt modelId="{EF488CC8-6F94-4974-AFED-4FBA3C8337BF}" type="parTrans" cxnId="{D9E50112-FA71-461E-8638-B3711065EB45}">
      <dgm:prSet/>
      <dgm:spPr/>
      <dgm:t>
        <a:bodyPr/>
        <a:lstStyle/>
        <a:p>
          <a:endParaRPr lang="en-GB"/>
        </a:p>
      </dgm:t>
    </dgm:pt>
    <dgm:pt modelId="{644A6DEF-8CE8-40DA-92C0-F2A63B285ED2}" type="sibTrans" cxnId="{D9E50112-FA71-461E-8638-B3711065EB45}">
      <dgm:prSet/>
      <dgm:spPr/>
      <dgm:t>
        <a:bodyPr/>
        <a:lstStyle/>
        <a:p>
          <a:endParaRPr lang="en-GB"/>
        </a:p>
      </dgm:t>
    </dgm:pt>
    <dgm:pt modelId="{D038835C-C93A-4512-8241-E9AD78B72A64}">
      <dgm:prSet phldrT="[Text]"/>
      <dgm:spPr/>
      <dgm:t>
        <a:bodyPr/>
        <a:lstStyle/>
        <a:p>
          <a:r>
            <a:rPr lang="en-US">
              <a:latin typeface="Tahoma"/>
              <a:ea typeface="Tahoma"/>
              <a:cs typeface="Tahoma"/>
            </a:rPr>
            <a:t>Clarifying potential financial gain and increased number of outcomes log</a:t>
          </a:r>
          <a:endParaRPr lang="en-GB">
            <a:latin typeface="Tahoma"/>
            <a:ea typeface="Tahoma"/>
            <a:cs typeface="Tahoma"/>
          </a:endParaRPr>
        </a:p>
      </dgm:t>
    </dgm:pt>
    <dgm:pt modelId="{03F3E1E8-C67C-41A7-A9A1-7617FC0C3781}" type="parTrans" cxnId="{5B984E0B-4AA2-463E-BD07-624A66E48451}">
      <dgm:prSet/>
      <dgm:spPr/>
      <dgm:t>
        <a:bodyPr/>
        <a:lstStyle/>
        <a:p>
          <a:endParaRPr lang="en-GB"/>
        </a:p>
      </dgm:t>
    </dgm:pt>
    <dgm:pt modelId="{EE3103E4-AB87-452F-887B-FA31AA219A7A}" type="sibTrans" cxnId="{5B984E0B-4AA2-463E-BD07-624A66E48451}">
      <dgm:prSet/>
      <dgm:spPr/>
      <dgm:t>
        <a:bodyPr/>
        <a:lstStyle/>
        <a:p>
          <a:endParaRPr lang="en-GB"/>
        </a:p>
      </dgm:t>
    </dgm:pt>
    <dgm:pt modelId="{C34F952D-1730-4BF3-BF09-07B49ABD8663}">
      <dgm:prSet phldrT="[Text]"/>
      <dgm:spPr/>
      <dgm:t>
        <a:bodyPr/>
        <a:lstStyle/>
        <a:p>
          <a:r>
            <a:rPr lang="en-US">
              <a:latin typeface="Tahoma"/>
              <a:ea typeface="Tahoma"/>
              <a:cs typeface="Tahoma"/>
            </a:rPr>
            <a:t>Trussell Trust partnership – food vouchers</a:t>
          </a:r>
          <a:endParaRPr lang="en-GB">
            <a:latin typeface="Tahoma"/>
            <a:ea typeface="Tahoma"/>
            <a:cs typeface="Tahoma"/>
          </a:endParaRPr>
        </a:p>
      </dgm:t>
    </dgm:pt>
    <dgm:pt modelId="{C340A8EC-A07C-49A6-9D0C-CE589F96D43B}" type="parTrans" cxnId="{0D9D0908-4F79-48B5-9AF0-4639A0121D18}">
      <dgm:prSet/>
      <dgm:spPr/>
      <dgm:t>
        <a:bodyPr/>
        <a:lstStyle/>
        <a:p>
          <a:endParaRPr lang="en-GB"/>
        </a:p>
      </dgm:t>
    </dgm:pt>
    <dgm:pt modelId="{A3ADA2B3-165B-495C-A73A-C16BC1E9525E}" type="sibTrans" cxnId="{0D9D0908-4F79-48B5-9AF0-4639A0121D18}">
      <dgm:prSet/>
      <dgm:spPr/>
      <dgm:t>
        <a:bodyPr/>
        <a:lstStyle/>
        <a:p>
          <a:endParaRPr lang="en-GB"/>
        </a:p>
      </dgm:t>
    </dgm:pt>
    <dgm:pt modelId="{ECB891DB-680E-45E5-BF9E-96B0FCD10D74}">
      <dgm:prSet phldrT="[Text]"/>
      <dgm:spPr/>
      <dgm:t>
        <a:bodyPr/>
        <a:lstStyle/>
        <a:p>
          <a:r>
            <a:rPr lang="en-US">
              <a:latin typeface="Tahoma"/>
              <a:ea typeface="Tahoma"/>
              <a:cs typeface="Tahoma"/>
            </a:rPr>
            <a:t>Supplier Support packages</a:t>
          </a:r>
          <a:endParaRPr lang="en-GB">
            <a:latin typeface="Tahoma"/>
            <a:ea typeface="Tahoma"/>
            <a:cs typeface="Tahoma"/>
          </a:endParaRPr>
        </a:p>
      </dgm:t>
    </dgm:pt>
    <dgm:pt modelId="{F3F9E921-50E5-4264-84C6-00F4A35D7BCC}" type="parTrans" cxnId="{6D3E3B94-EA80-42DB-BF98-551632EF1C07}">
      <dgm:prSet/>
      <dgm:spPr/>
      <dgm:t>
        <a:bodyPr/>
        <a:lstStyle/>
        <a:p>
          <a:endParaRPr lang="en-GB"/>
        </a:p>
      </dgm:t>
    </dgm:pt>
    <dgm:pt modelId="{5256F3F4-1CC5-450F-AD21-0C0B5F6EB800}" type="sibTrans" cxnId="{6D3E3B94-EA80-42DB-BF98-551632EF1C07}">
      <dgm:prSet/>
      <dgm:spPr/>
      <dgm:t>
        <a:bodyPr/>
        <a:lstStyle/>
        <a:p>
          <a:endParaRPr lang="en-GB"/>
        </a:p>
      </dgm:t>
    </dgm:pt>
    <dgm:pt modelId="{ACBAD64C-88C2-4D57-BD3C-60F3AB313509}" type="pres">
      <dgm:prSet presAssocID="{CE47EF56-2439-425E-8AF6-2C613208F58B}" presName="theList" presStyleCnt="0">
        <dgm:presLayoutVars>
          <dgm:dir/>
          <dgm:animLvl val="lvl"/>
          <dgm:resizeHandles val="exact"/>
        </dgm:presLayoutVars>
      </dgm:prSet>
      <dgm:spPr/>
    </dgm:pt>
    <dgm:pt modelId="{27C7DE70-A6D0-43F9-85E5-AC8B85B78408}" type="pres">
      <dgm:prSet presAssocID="{10313116-9E31-4686-9AF2-4F9C6DEC3BED}" presName="compNode" presStyleCnt="0"/>
      <dgm:spPr/>
    </dgm:pt>
    <dgm:pt modelId="{6F828D8F-3FF2-45EC-B116-3CA2C516E625}" type="pres">
      <dgm:prSet presAssocID="{10313116-9E31-4686-9AF2-4F9C6DEC3BED}" presName="aNode" presStyleLbl="bgShp" presStyleIdx="0" presStyleCnt="1" custLinFactNeighborX="-28673" custLinFactNeighborY="0"/>
      <dgm:spPr/>
    </dgm:pt>
    <dgm:pt modelId="{7C786CF5-47E7-4A38-8001-702382BF0B85}" type="pres">
      <dgm:prSet presAssocID="{10313116-9E31-4686-9AF2-4F9C6DEC3BED}" presName="textNode" presStyleLbl="bgShp" presStyleIdx="0" presStyleCnt="1"/>
      <dgm:spPr/>
    </dgm:pt>
    <dgm:pt modelId="{4405623F-C6AA-4489-9F25-9A35EB72745B}" type="pres">
      <dgm:prSet presAssocID="{10313116-9E31-4686-9AF2-4F9C6DEC3BED}" presName="compChildNode" presStyleCnt="0"/>
      <dgm:spPr/>
    </dgm:pt>
    <dgm:pt modelId="{EE70B243-0446-42A2-863A-676DAC5EF504}" type="pres">
      <dgm:prSet presAssocID="{10313116-9E31-4686-9AF2-4F9C6DEC3BED}" presName="theInnerList" presStyleCnt="0"/>
      <dgm:spPr/>
    </dgm:pt>
    <dgm:pt modelId="{6D0679CE-C466-47FD-B1C2-E760D2E61921}" type="pres">
      <dgm:prSet presAssocID="{3011AE05-E64D-4B2E-9ECA-B69A053F8E62}" presName="childNode" presStyleLbl="node1" presStyleIdx="0" presStyleCnt="5">
        <dgm:presLayoutVars>
          <dgm:bulletEnabled val="1"/>
        </dgm:presLayoutVars>
      </dgm:prSet>
      <dgm:spPr/>
    </dgm:pt>
    <dgm:pt modelId="{5AA86A20-B11E-4661-BEF9-E47F13FD5891}" type="pres">
      <dgm:prSet presAssocID="{3011AE05-E64D-4B2E-9ECA-B69A053F8E62}" presName="aSpace2" presStyleCnt="0"/>
      <dgm:spPr/>
    </dgm:pt>
    <dgm:pt modelId="{01581502-1839-4729-94D8-C1090D0B2558}" type="pres">
      <dgm:prSet presAssocID="{2F637820-9DE1-459C-9066-688195689C11}" presName="childNode" presStyleLbl="node1" presStyleIdx="1" presStyleCnt="5">
        <dgm:presLayoutVars>
          <dgm:bulletEnabled val="1"/>
        </dgm:presLayoutVars>
      </dgm:prSet>
      <dgm:spPr/>
    </dgm:pt>
    <dgm:pt modelId="{74BD8A8F-1B7B-485F-9BA5-284E21E13E73}" type="pres">
      <dgm:prSet presAssocID="{2F637820-9DE1-459C-9066-688195689C11}" presName="aSpace2" presStyleCnt="0"/>
      <dgm:spPr/>
    </dgm:pt>
    <dgm:pt modelId="{7F6F335E-1DCE-4ED2-BFC9-47F184B3C36D}" type="pres">
      <dgm:prSet presAssocID="{D038835C-C93A-4512-8241-E9AD78B72A64}" presName="childNode" presStyleLbl="node1" presStyleIdx="2" presStyleCnt="5">
        <dgm:presLayoutVars>
          <dgm:bulletEnabled val="1"/>
        </dgm:presLayoutVars>
      </dgm:prSet>
      <dgm:spPr/>
    </dgm:pt>
    <dgm:pt modelId="{19BEFE40-A188-4E7D-8414-694CC0E948B9}" type="pres">
      <dgm:prSet presAssocID="{D038835C-C93A-4512-8241-E9AD78B72A64}" presName="aSpace2" presStyleCnt="0"/>
      <dgm:spPr/>
    </dgm:pt>
    <dgm:pt modelId="{F20C50E5-1BDF-4D5B-B460-FF9094F70993}" type="pres">
      <dgm:prSet presAssocID="{C34F952D-1730-4BF3-BF09-07B49ABD8663}" presName="childNode" presStyleLbl="node1" presStyleIdx="3" presStyleCnt="5">
        <dgm:presLayoutVars>
          <dgm:bulletEnabled val="1"/>
        </dgm:presLayoutVars>
      </dgm:prSet>
      <dgm:spPr/>
    </dgm:pt>
    <dgm:pt modelId="{E4AA7CEC-771E-4723-8AB1-C942852F624A}" type="pres">
      <dgm:prSet presAssocID="{C34F952D-1730-4BF3-BF09-07B49ABD8663}" presName="aSpace2" presStyleCnt="0"/>
      <dgm:spPr/>
    </dgm:pt>
    <dgm:pt modelId="{5A56762A-C02F-4F38-92A1-44B5A6F9AD96}" type="pres">
      <dgm:prSet presAssocID="{ECB891DB-680E-45E5-BF9E-96B0FCD10D74}" presName="childNode" presStyleLbl="node1" presStyleIdx="4" presStyleCnt="5">
        <dgm:presLayoutVars>
          <dgm:bulletEnabled val="1"/>
        </dgm:presLayoutVars>
      </dgm:prSet>
      <dgm:spPr/>
    </dgm:pt>
  </dgm:ptLst>
  <dgm:cxnLst>
    <dgm:cxn modelId="{0D9D0908-4F79-48B5-9AF0-4639A0121D18}" srcId="{10313116-9E31-4686-9AF2-4F9C6DEC3BED}" destId="{C34F952D-1730-4BF3-BF09-07B49ABD8663}" srcOrd="3" destOrd="0" parTransId="{C340A8EC-A07C-49A6-9D0C-CE589F96D43B}" sibTransId="{A3ADA2B3-165B-495C-A73A-C16BC1E9525E}"/>
    <dgm:cxn modelId="{5B984E0B-4AA2-463E-BD07-624A66E48451}" srcId="{10313116-9E31-4686-9AF2-4F9C6DEC3BED}" destId="{D038835C-C93A-4512-8241-E9AD78B72A64}" srcOrd="2" destOrd="0" parTransId="{03F3E1E8-C67C-41A7-A9A1-7617FC0C3781}" sibTransId="{EE3103E4-AB87-452F-887B-FA31AA219A7A}"/>
    <dgm:cxn modelId="{D9E50112-FA71-461E-8638-B3711065EB45}" srcId="{10313116-9E31-4686-9AF2-4F9C6DEC3BED}" destId="{2F637820-9DE1-459C-9066-688195689C11}" srcOrd="1" destOrd="0" parTransId="{EF488CC8-6F94-4974-AFED-4FBA3C8337BF}" sibTransId="{644A6DEF-8CE8-40DA-92C0-F2A63B285ED2}"/>
    <dgm:cxn modelId="{06EA4D15-A404-4B1F-B3A8-92B13AFF4B85}" type="presOf" srcId="{10313116-9E31-4686-9AF2-4F9C6DEC3BED}" destId="{6F828D8F-3FF2-45EC-B116-3CA2C516E625}" srcOrd="0" destOrd="0" presId="urn:microsoft.com/office/officeart/2005/8/layout/lProcess2"/>
    <dgm:cxn modelId="{7E11B839-8EDA-4C5C-9E19-61AD24E68483}" type="presOf" srcId="{C34F952D-1730-4BF3-BF09-07B49ABD8663}" destId="{F20C50E5-1BDF-4D5B-B460-FF9094F70993}" srcOrd="0" destOrd="0" presId="urn:microsoft.com/office/officeart/2005/8/layout/lProcess2"/>
    <dgm:cxn modelId="{5113EE61-DA84-4D4E-8657-751231BBA4B7}" type="presOf" srcId="{ECB891DB-680E-45E5-BF9E-96B0FCD10D74}" destId="{5A56762A-C02F-4F38-92A1-44B5A6F9AD96}" srcOrd="0" destOrd="0" presId="urn:microsoft.com/office/officeart/2005/8/layout/lProcess2"/>
    <dgm:cxn modelId="{6D3E3B94-EA80-42DB-BF98-551632EF1C07}" srcId="{10313116-9E31-4686-9AF2-4F9C6DEC3BED}" destId="{ECB891DB-680E-45E5-BF9E-96B0FCD10D74}" srcOrd="4" destOrd="0" parTransId="{F3F9E921-50E5-4264-84C6-00F4A35D7BCC}" sibTransId="{5256F3F4-1CC5-450F-AD21-0C0B5F6EB800}"/>
    <dgm:cxn modelId="{3AD60097-666D-4924-8ABE-86291193B97C}" type="presOf" srcId="{D038835C-C93A-4512-8241-E9AD78B72A64}" destId="{7F6F335E-1DCE-4ED2-BFC9-47F184B3C36D}" srcOrd="0" destOrd="0" presId="urn:microsoft.com/office/officeart/2005/8/layout/lProcess2"/>
    <dgm:cxn modelId="{5C40739C-EFA0-4C9D-BF2C-3E992E690AF1}" type="presOf" srcId="{3011AE05-E64D-4B2E-9ECA-B69A053F8E62}" destId="{6D0679CE-C466-47FD-B1C2-E760D2E61921}" srcOrd="0" destOrd="0" presId="urn:microsoft.com/office/officeart/2005/8/layout/lProcess2"/>
    <dgm:cxn modelId="{2C89D8B8-7C66-4B8F-B293-1AA5018031F1}" type="presOf" srcId="{CE47EF56-2439-425E-8AF6-2C613208F58B}" destId="{ACBAD64C-88C2-4D57-BD3C-60F3AB313509}" srcOrd="0" destOrd="0" presId="urn:microsoft.com/office/officeart/2005/8/layout/lProcess2"/>
    <dgm:cxn modelId="{542845C0-E9C9-4FBC-BB38-D0BE847CD1D1}" srcId="{10313116-9E31-4686-9AF2-4F9C6DEC3BED}" destId="{3011AE05-E64D-4B2E-9ECA-B69A053F8E62}" srcOrd="0" destOrd="0" parTransId="{0422B3C5-6CF8-4E9C-A412-37AF96188B46}" sibTransId="{D1088BC7-C390-4752-A4BE-9E338471C461}"/>
    <dgm:cxn modelId="{A11A41D5-2B3E-4470-94D5-5BDEF4D9A28D}" type="presOf" srcId="{10313116-9E31-4686-9AF2-4F9C6DEC3BED}" destId="{7C786CF5-47E7-4A38-8001-702382BF0B85}" srcOrd="1" destOrd="0" presId="urn:microsoft.com/office/officeart/2005/8/layout/lProcess2"/>
    <dgm:cxn modelId="{755E4EEA-D9F6-442A-9EB1-0C01EF7DE4E1}" srcId="{CE47EF56-2439-425E-8AF6-2C613208F58B}" destId="{10313116-9E31-4686-9AF2-4F9C6DEC3BED}" srcOrd="0" destOrd="0" parTransId="{F6DDACB9-93F7-4569-BE70-DDCD3C7EABB2}" sibTransId="{0B74BCF6-F5E5-4DF9-9A83-A4EC95E2D0AA}"/>
    <dgm:cxn modelId="{3351C4F8-8291-41E1-8AF9-97898E2E47DD}" type="presOf" srcId="{2F637820-9DE1-459C-9066-688195689C11}" destId="{01581502-1839-4729-94D8-C1090D0B2558}" srcOrd="0" destOrd="0" presId="urn:microsoft.com/office/officeart/2005/8/layout/lProcess2"/>
    <dgm:cxn modelId="{406E4F5A-C161-450E-B577-16A017D662D4}" type="presParOf" srcId="{ACBAD64C-88C2-4D57-BD3C-60F3AB313509}" destId="{27C7DE70-A6D0-43F9-85E5-AC8B85B78408}" srcOrd="0" destOrd="0" presId="urn:microsoft.com/office/officeart/2005/8/layout/lProcess2"/>
    <dgm:cxn modelId="{B4DA7ECF-BC98-47CB-85B7-0D1865589BE9}" type="presParOf" srcId="{27C7DE70-A6D0-43F9-85E5-AC8B85B78408}" destId="{6F828D8F-3FF2-45EC-B116-3CA2C516E625}" srcOrd="0" destOrd="0" presId="urn:microsoft.com/office/officeart/2005/8/layout/lProcess2"/>
    <dgm:cxn modelId="{74EDA35D-E4AA-4EF1-811C-2551451DA0D7}" type="presParOf" srcId="{27C7DE70-A6D0-43F9-85E5-AC8B85B78408}" destId="{7C786CF5-47E7-4A38-8001-702382BF0B85}" srcOrd="1" destOrd="0" presId="urn:microsoft.com/office/officeart/2005/8/layout/lProcess2"/>
    <dgm:cxn modelId="{312618F4-71C5-4204-A29A-C02A6D184A16}" type="presParOf" srcId="{27C7DE70-A6D0-43F9-85E5-AC8B85B78408}" destId="{4405623F-C6AA-4489-9F25-9A35EB72745B}" srcOrd="2" destOrd="0" presId="urn:microsoft.com/office/officeart/2005/8/layout/lProcess2"/>
    <dgm:cxn modelId="{16383074-6D7D-4427-B2CB-BA0B9D2B24E5}" type="presParOf" srcId="{4405623F-C6AA-4489-9F25-9A35EB72745B}" destId="{EE70B243-0446-42A2-863A-676DAC5EF504}" srcOrd="0" destOrd="0" presId="urn:microsoft.com/office/officeart/2005/8/layout/lProcess2"/>
    <dgm:cxn modelId="{1CCB0A20-C5F6-41B0-B8DE-00C3A31A5BE2}" type="presParOf" srcId="{EE70B243-0446-42A2-863A-676DAC5EF504}" destId="{6D0679CE-C466-47FD-B1C2-E760D2E61921}" srcOrd="0" destOrd="0" presId="urn:microsoft.com/office/officeart/2005/8/layout/lProcess2"/>
    <dgm:cxn modelId="{2361B112-BB8B-4251-A666-5205BECBFAF2}" type="presParOf" srcId="{EE70B243-0446-42A2-863A-676DAC5EF504}" destId="{5AA86A20-B11E-4661-BEF9-E47F13FD5891}" srcOrd="1" destOrd="0" presId="urn:microsoft.com/office/officeart/2005/8/layout/lProcess2"/>
    <dgm:cxn modelId="{F0D86CFF-3292-4FB5-956E-F848870442C9}" type="presParOf" srcId="{EE70B243-0446-42A2-863A-676DAC5EF504}" destId="{01581502-1839-4729-94D8-C1090D0B2558}" srcOrd="2" destOrd="0" presId="urn:microsoft.com/office/officeart/2005/8/layout/lProcess2"/>
    <dgm:cxn modelId="{8C8D3F4B-63DE-4EA9-80E0-FEB99A064D8A}" type="presParOf" srcId="{EE70B243-0446-42A2-863A-676DAC5EF504}" destId="{74BD8A8F-1B7B-485F-9BA5-284E21E13E73}" srcOrd="3" destOrd="0" presId="urn:microsoft.com/office/officeart/2005/8/layout/lProcess2"/>
    <dgm:cxn modelId="{465AC922-DE82-4EFC-ABC3-07D29A011BAE}" type="presParOf" srcId="{EE70B243-0446-42A2-863A-676DAC5EF504}" destId="{7F6F335E-1DCE-4ED2-BFC9-47F184B3C36D}" srcOrd="4" destOrd="0" presId="urn:microsoft.com/office/officeart/2005/8/layout/lProcess2"/>
    <dgm:cxn modelId="{BF71B0DA-F211-4002-88A4-B53F08E79C53}" type="presParOf" srcId="{EE70B243-0446-42A2-863A-676DAC5EF504}" destId="{19BEFE40-A188-4E7D-8414-694CC0E948B9}" srcOrd="5" destOrd="0" presId="urn:microsoft.com/office/officeart/2005/8/layout/lProcess2"/>
    <dgm:cxn modelId="{0485CB75-4511-4911-80AB-4DC99FA3F895}" type="presParOf" srcId="{EE70B243-0446-42A2-863A-676DAC5EF504}" destId="{F20C50E5-1BDF-4D5B-B460-FF9094F70993}" srcOrd="6" destOrd="0" presId="urn:microsoft.com/office/officeart/2005/8/layout/lProcess2"/>
    <dgm:cxn modelId="{8151538D-EF74-4844-ADAA-7BD97476FB2D}" type="presParOf" srcId="{EE70B243-0446-42A2-863A-676DAC5EF504}" destId="{E4AA7CEC-771E-4723-8AB1-C942852F624A}" srcOrd="7" destOrd="0" presId="urn:microsoft.com/office/officeart/2005/8/layout/lProcess2"/>
    <dgm:cxn modelId="{9C398CE9-1A2C-4AFC-9DDF-57356B34AC7D}" type="presParOf" srcId="{EE70B243-0446-42A2-863A-676DAC5EF504}" destId="{5A56762A-C02F-4F38-92A1-44B5A6F9AD96}" srcOrd="8"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AD9CACB-6562-4600-B2F9-BA5319EC2C01}" type="doc">
      <dgm:prSet loTypeId="urn:microsoft.com/office/officeart/2005/8/layout/cycle1" loCatId="cycle" qsTypeId="urn:microsoft.com/office/officeart/2005/8/quickstyle/simple1" qsCatId="simple" csTypeId="urn:microsoft.com/office/officeart/2005/8/colors/accent3_2" csCatId="accent3" phldr="1"/>
      <dgm:spPr/>
      <dgm:t>
        <a:bodyPr/>
        <a:lstStyle/>
        <a:p>
          <a:endParaRPr lang="en-GB"/>
        </a:p>
      </dgm:t>
    </dgm:pt>
    <dgm:pt modelId="{70DC055A-8623-4F14-B988-F90128D37231}">
      <dgm:prSet phldrT="[Text]" phldr="0"/>
      <dgm:spPr/>
      <dgm:t>
        <a:bodyPr/>
        <a:lstStyle/>
        <a:p>
          <a:pPr rtl="0"/>
          <a:r>
            <a:rPr lang="en-GB">
              <a:latin typeface="Tahoma"/>
            </a:rPr>
            <a:t>Background to complaints often not explained</a:t>
          </a:r>
          <a:endParaRPr lang="en-GB"/>
        </a:p>
      </dgm:t>
    </dgm:pt>
    <dgm:pt modelId="{A75FCEC0-C9CB-4394-946A-F4357E1257DB}" type="parTrans" cxnId="{5C1AC41B-08B5-45E1-8FBC-75AF27F8B686}">
      <dgm:prSet/>
      <dgm:spPr/>
      <dgm:t>
        <a:bodyPr/>
        <a:lstStyle/>
        <a:p>
          <a:endParaRPr lang="en-GB"/>
        </a:p>
      </dgm:t>
    </dgm:pt>
    <dgm:pt modelId="{36376FB9-F941-4C09-B4A0-55DA2BB2DB75}" type="sibTrans" cxnId="{5C1AC41B-08B5-45E1-8FBC-75AF27F8B686}">
      <dgm:prSet/>
      <dgm:spPr/>
      <dgm:t>
        <a:bodyPr/>
        <a:lstStyle/>
        <a:p>
          <a:endParaRPr lang="en-GB"/>
        </a:p>
      </dgm:t>
    </dgm:pt>
    <dgm:pt modelId="{9AA58375-0136-4B66-96FE-11556CC6489B}">
      <dgm:prSet phldrT="[Text]" phldr="0"/>
      <dgm:spPr/>
      <dgm:t>
        <a:bodyPr/>
        <a:lstStyle/>
        <a:p>
          <a:pPr rtl="0"/>
          <a:r>
            <a:rPr lang="en-GB">
              <a:latin typeface="Tahoma"/>
            </a:rPr>
            <a:t>Short and direct answers to questions, leads to more questions</a:t>
          </a:r>
          <a:endParaRPr lang="en-GB"/>
        </a:p>
      </dgm:t>
    </dgm:pt>
    <dgm:pt modelId="{9FC2E009-9058-4F41-9A12-9A4F69588AF2}" type="parTrans" cxnId="{4F1DD86D-31C0-4347-94DB-1DA0E94FA29C}">
      <dgm:prSet/>
      <dgm:spPr/>
      <dgm:t>
        <a:bodyPr/>
        <a:lstStyle/>
        <a:p>
          <a:endParaRPr lang="en-GB"/>
        </a:p>
      </dgm:t>
    </dgm:pt>
    <dgm:pt modelId="{948412E8-F2FE-47DD-9DAA-CB33A13ADF1A}" type="sibTrans" cxnId="{4F1DD86D-31C0-4347-94DB-1DA0E94FA29C}">
      <dgm:prSet/>
      <dgm:spPr/>
      <dgm:t>
        <a:bodyPr/>
        <a:lstStyle/>
        <a:p>
          <a:endParaRPr lang="en-GB"/>
        </a:p>
      </dgm:t>
    </dgm:pt>
    <dgm:pt modelId="{8058B0D1-34F1-4E89-AD93-2CFA359F9D34}">
      <dgm:prSet phldrT="[Text]" phldr="0"/>
      <dgm:spPr/>
      <dgm:t>
        <a:bodyPr/>
        <a:lstStyle/>
        <a:p>
          <a:pPr rtl="0"/>
          <a:r>
            <a:rPr lang="en-GB">
              <a:latin typeface="Tahoma"/>
            </a:rPr>
            <a:t>Obligations missed e.g. GS payments</a:t>
          </a:r>
          <a:endParaRPr lang="en-GB"/>
        </a:p>
      </dgm:t>
    </dgm:pt>
    <dgm:pt modelId="{497A396A-FCF1-483E-ABB7-280797749783}" type="parTrans" cxnId="{ED2B3530-2D6D-4BD0-9222-069DEE317C96}">
      <dgm:prSet/>
      <dgm:spPr/>
      <dgm:t>
        <a:bodyPr/>
        <a:lstStyle/>
        <a:p>
          <a:endParaRPr lang="en-GB"/>
        </a:p>
      </dgm:t>
    </dgm:pt>
    <dgm:pt modelId="{64267C3F-2688-4C7A-B203-23C3C307E68C}" type="sibTrans" cxnId="{ED2B3530-2D6D-4BD0-9222-069DEE317C96}">
      <dgm:prSet/>
      <dgm:spPr/>
      <dgm:t>
        <a:bodyPr/>
        <a:lstStyle/>
        <a:p>
          <a:endParaRPr lang="en-GB"/>
        </a:p>
      </dgm:t>
    </dgm:pt>
    <dgm:pt modelId="{93E92C51-6DD2-4CFA-B02D-85865144E7D3}">
      <dgm:prSet phldrT="[Text]" phldr="0"/>
      <dgm:spPr/>
      <dgm:t>
        <a:bodyPr/>
        <a:lstStyle/>
        <a:p>
          <a:pPr rtl="0"/>
          <a:r>
            <a:rPr lang="en-GB">
              <a:latin typeface="Tahoma"/>
            </a:rPr>
            <a:t>Suggestion of licence condition breaches</a:t>
          </a:r>
          <a:endParaRPr lang="en-GB"/>
        </a:p>
      </dgm:t>
    </dgm:pt>
    <dgm:pt modelId="{1DAA029E-FABD-4440-8204-7A80ADE37CD8}" type="parTrans" cxnId="{C9C577E5-0C47-4D31-91CE-3B5F9CD04799}">
      <dgm:prSet/>
      <dgm:spPr/>
      <dgm:t>
        <a:bodyPr/>
        <a:lstStyle/>
        <a:p>
          <a:endParaRPr lang="en-GB"/>
        </a:p>
      </dgm:t>
    </dgm:pt>
    <dgm:pt modelId="{1E97B3FB-D720-4BDE-BD67-7D9E8F78D715}" type="sibTrans" cxnId="{C9C577E5-0C47-4D31-91CE-3B5F9CD04799}">
      <dgm:prSet/>
      <dgm:spPr/>
      <dgm:t>
        <a:bodyPr/>
        <a:lstStyle/>
        <a:p>
          <a:endParaRPr lang="en-GB"/>
        </a:p>
      </dgm:t>
    </dgm:pt>
    <dgm:pt modelId="{C04CC2F8-FF8E-4D08-8A1B-324DD38C6280}">
      <dgm:prSet phldr="0"/>
      <dgm:spPr/>
      <dgm:t>
        <a:bodyPr/>
        <a:lstStyle/>
        <a:p>
          <a:pPr algn="l" rtl="0"/>
          <a:r>
            <a:rPr lang="en-GB">
              <a:latin typeface="Tahoma"/>
            </a:rPr>
            <a:t>Too many requests needed across cases for additional information/explanation</a:t>
          </a:r>
          <a:endParaRPr lang="en-US">
            <a:latin typeface="Tahoma"/>
          </a:endParaRPr>
        </a:p>
      </dgm:t>
    </dgm:pt>
    <dgm:pt modelId="{F72C3A53-FD3C-43B3-B150-68CE7D76B75A}" type="parTrans" cxnId="{9C7D48A0-6CF8-4137-8BA7-9AC2637FD96B}">
      <dgm:prSet/>
      <dgm:spPr/>
    </dgm:pt>
    <dgm:pt modelId="{44CEAE2F-79D0-4EE1-B2F1-FE23F668A1D6}" type="sibTrans" cxnId="{9C7D48A0-6CF8-4137-8BA7-9AC2637FD96B}">
      <dgm:prSet/>
      <dgm:spPr/>
    </dgm:pt>
    <dgm:pt modelId="{50F4B914-A91E-4D17-A7CD-7FB5D638528F}">
      <dgm:prSet phldr="0"/>
      <dgm:spPr/>
      <dgm:t>
        <a:bodyPr/>
        <a:lstStyle/>
        <a:p>
          <a:pPr algn="l" rtl="0"/>
          <a:r>
            <a:rPr lang="en-GB">
              <a:latin typeface="Tahoma"/>
            </a:rPr>
            <a:t>Unnecessary 3 way conversations</a:t>
          </a:r>
        </a:p>
      </dgm:t>
    </dgm:pt>
    <dgm:pt modelId="{E0F349CC-8A8B-4695-9503-9ED68AFA643A}" type="parTrans" cxnId="{9F8A2F8D-1758-449B-A633-AE6EE71DB326}">
      <dgm:prSet/>
      <dgm:spPr/>
    </dgm:pt>
    <dgm:pt modelId="{B20C149F-23F9-4B60-8ED2-549A5B06938D}" type="sibTrans" cxnId="{9F8A2F8D-1758-449B-A633-AE6EE71DB326}">
      <dgm:prSet/>
      <dgm:spPr/>
    </dgm:pt>
    <dgm:pt modelId="{6C41DEB1-C80B-4F23-9FD5-FD1B3E00C1A1}" type="pres">
      <dgm:prSet presAssocID="{FAD9CACB-6562-4600-B2F9-BA5319EC2C01}" presName="cycle" presStyleCnt="0">
        <dgm:presLayoutVars>
          <dgm:dir/>
          <dgm:resizeHandles val="exact"/>
        </dgm:presLayoutVars>
      </dgm:prSet>
      <dgm:spPr/>
    </dgm:pt>
    <dgm:pt modelId="{3D95CA17-7109-4037-B11B-6616A8D28FB9}" type="pres">
      <dgm:prSet presAssocID="{C04CC2F8-FF8E-4D08-8A1B-324DD38C6280}" presName="dummy" presStyleCnt="0"/>
      <dgm:spPr/>
    </dgm:pt>
    <dgm:pt modelId="{3DA3BA50-B2A9-42FB-BEBD-0BC55A4A828D}" type="pres">
      <dgm:prSet presAssocID="{C04CC2F8-FF8E-4D08-8A1B-324DD38C6280}" presName="node" presStyleLbl="revTx" presStyleIdx="0" presStyleCnt="6">
        <dgm:presLayoutVars>
          <dgm:bulletEnabled val="1"/>
        </dgm:presLayoutVars>
      </dgm:prSet>
      <dgm:spPr/>
    </dgm:pt>
    <dgm:pt modelId="{495A71C1-C407-4037-836B-8EFCF786D7E3}" type="pres">
      <dgm:prSet presAssocID="{44CEAE2F-79D0-4EE1-B2F1-FE23F668A1D6}" presName="sibTrans" presStyleLbl="node1" presStyleIdx="0" presStyleCnt="6"/>
      <dgm:spPr/>
    </dgm:pt>
    <dgm:pt modelId="{CC672ECA-4FF5-424D-BA8B-5E0E37BA04DA}" type="pres">
      <dgm:prSet presAssocID="{70DC055A-8623-4F14-B988-F90128D37231}" presName="dummy" presStyleCnt="0"/>
      <dgm:spPr/>
    </dgm:pt>
    <dgm:pt modelId="{02C1DCAF-1884-47F9-91E6-84B0C6286A43}" type="pres">
      <dgm:prSet presAssocID="{70DC055A-8623-4F14-B988-F90128D37231}" presName="node" presStyleLbl="revTx" presStyleIdx="1" presStyleCnt="6">
        <dgm:presLayoutVars>
          <dgm:bulletEnabled val="1"/>
        </dgm:presLayoutVars>
      </dgm:prSet>
      <dgm:spPr/>
    </dgm:pt>
    <dgm:pt modelId="{00AA004E-E2B1-4C79-B2C0-8CE7965A7986}" type="pres">
      <dgm:prSet presAssocID="{36376FB9-F941-4C09-B4A0-55DA2BB2DB75}" presName="sibTrans" presStyleLbl="node1" presStyleIdx="1" presStyleCnt="6"/>
      <dgm:spPr/>
    </dgm:pt>
    <dgm:pt modelId="{2B91990A-FAB8-4C2F-8C8B-7DBEA021A229}" type="pres">
      <dgm:prSet presAssocID="{9AA58375-0136-4B66-96FE-11556CC6489B}" presName="dummy" presStyleCnt="0"/>
      <dgm:spPr/>
    </dgm:pt>
    <dgm:pt modelId="{D1D9CF54-D83C-4999-AFBE-AC7A9EA2B860}" type="pres">
      <dgm:prSet presAssocID="{9AA58375-0136-4B66-96FE-11556CC6489B}" presName="node" presStyleLbl="revTx" presStyleIdx="2" presStyleCnt="6">
        <dgm:presLayoutVars>
          <dgm:bulletEnabled val="1"/>
        </dgm:presLayoutVars>
      </dgm:prSet>
      <dgm:spPr/>
    </dgm:pt>
    <dgm:pt modelId="{E52BABF5-A42D-41C0-8695-9D429AD8F6BA}" type="pres">
      <dgm:prSet presAssocID="{948412E8-F2FE-47DD-9DAA-CB33A13ADF1A}" presName="sibTrans" presStyleLbl="node1" presStyleIdx="2" presStyleCnt="6"/>
      <dgm:spPr/>
    </dgm:pt>
    <dgm:pt modelId="{BE5A639C-54C9-4844-84B7-6FC47347A0CA}" type="pres">
      <dgm:prSet presAssocID="{50F4B914-A91E-4D17-A7CD-7FB5D638528F}" presName="dummy" presStyleCnt="0"/>
      <dgm:spPr/>
    </dgm:pt>
    <dgm:pt modelId="{2C674587-6D6A-4192-9CDE-8537F51B1204}" type="pres">
      <dgm:prSet presAssocID="{50F4B914-A91E-4D17-A7CD-7FB5D638528F}" presName="node" presStyleLbl="revTx" presStyleIdx="3" presStyleCnt="6">
        <dgm:presLayoutVars>
          <dgm:bulletEnabled val="1"/>
        </dgm:presLayoutVars>
      </dgm:prSet>
      <dgm:spPr/>
    </dgm:pt>
    <dgm:pt modelId="{0D9F5B9F-EB8D-40D4-816A-BED8E448DC4E}" type="pres">
      <dgm:prSet presAssocID="{B20C149F-23F9-4B60-8ED2-549A5B06938D}" presName="sibTrans" presStyleLbl="node1" presStyleIdx="3" presStyleCnt="6"/>
      <dgm:spPr/>
    </dgm:pt>
    <dgm:pt modelId="{E1783BA3-E70B-4572-9533-F7B5B147AE20}" type="pres">
      <dgm:prSet presAssocID="{8058B0D1-34F1-4E89-AD93-2CFA359F9D34}" presName="dummy" presStyleCnt="0"/>
      <dgm:spPr/>
    </dgm:pt>
    <dgm:pt modelId="{40E2E67C-21FB-41E3-9CC7-5A7567392713}" type="pres">
      <dgm:prSet presAssocID="{8058B0D1-34F1-4E89-AD93-2CFA359F9D34}" presName="node" presStyleLbl="revTx" presStyleIdx="4" presStyleCnt="6">
        <dgm:presLayoutVars>
          <dgm:bulletEnabled val="1"/>
        </dgm:presLayoutVars>
      </dgm:prSet>
      <dgm:spPr/>
    </dgm:pt>
    <dgm:pt modelId="{C5149BA5-3D86-4816-B3E7-74F71D1F7921}" type="pres">
      <dgm:prSet presAssocID="{64267C3F-2688-4C7A-B203-23C3C307E68C}" presName="sibTrans" presStyleLbl="node1" presStyleIdx="4" presStyleCnt="6"/>
      <dgm:spPr/>
    </dgm:pt>
    <dgm:pt modelId="{087F4B4C-614F-40B7-B444-E388D5CB3BAD}" type="pres">
      <dgm:prSet presAssocID="{93E92C51-6DD2-4CFA-B02D-85865144E7D3}" presName="dummy" presStyleCnt="0"/>
      <dgm:spPr/>
    </dgm:pt>
    <dgm:pt modelId="{266129E4-1DA2-4595-B415-7BA7AED9EF60}" type="pres">
      <dgm:prSet presAssocID="{93E92C51-6DD2-4CFA-B02D-85865144E7D3}" presName="node" presStyleLbl="revTx" presStyleIdx="5" presStyleCnt="6">
        <dgm:presLayoutVars>
          <dgm:bulletEnabled val="1"/>
        </dgm:presLayoutVars>
      </dgm:prSet>
      <dgm:spPr/>
    </dgm:pt>
    <dgm:pt modelId="{120A310C-A5EF-43AA-AAFD-BCC701F6F00C}" type="pres">
      <dgm:prSet presAssocID="{1E97B3FB-D720-4BDE-BD67-7D9E8F78D715}" presName="sibTrans" presStyleLbl="node1" presStyleIdx="5" presStyleCnt="6"/>
      <dgm:spPr/>
    </dgm:pt>
  </dgm:ptLst>
  <dgm:cxnLst>
    <dgm:cxn modelId="{45EB6303-18F4-4BB5-885F-72B4D7B6B93A}" type="presOf" srcId="{8058B0D1-34F1-4E89-AD93-2CFA359F9D34}" destId="{40E2E67C-21FB-41E3-9CC7-5A7567392713}" srcOrd="0" destOrd="0" presId="urn:microsoft.com/office/officeart/2005/8/layout/cycle1"/>
    <dgm:cxn modelId="{EAA68F05-F3E0-4191-9675-0BEE64DC3599}" type="presOf" srcId="{50F4B914-A91E-4D17-A7CD-7FB5D638528F}" destId="{2C674587-6D6A-4192-9CDE-8537F51B1204}" srcOrd="0" destOrd="0" presId="urn:microsoft.com/office/officeart/2005/8/layout/cycle1"/>
    <dgm:cxn modelId="{5C1AC41B-08B5-45E1-8FBC-75AF27F8B686}" srcId="{FAD9CACB-6562-4600-B2F9-BA5319EC2C01}" destId="{70DC055A-8623-4F14-B988-F90128D37231}" srcOrd="1" destOrd="0" parTransId="{A75FCEC0-C9CB-4394-946A-F4357E1257DB}" sibTransId="{36376FB9-F941-4C09-B4A0-55DA2BB2DB75}"/>
    <dgm:cxn modelId="{6ACBD922-C6C3-456C-AA79-A71AF3701476}" type="presOf" srcId="{9AA58375-0136-4B66-96FE-11556CC6489B}" destId="{D1D9CF54-D83C-4999-AFBE-AC7A9EA2B860}" srcOrd="0" destOrd="0" presId="urn:microsoft.com/office/officeart/2005/8/layout/cycle1"/>
    <dgm:cxn modelId="{ED2B3530-2D6D-4BD0-9222-069DEE317C96}" srcId="{FAD9CACB-6562-4600-B2F9-BA5319EC2C01}" destId="{8058B0D1-34F1-4E89-AD93-2CFA359F9D34}" srcOrd="4" destOrd="0" parTransId="{497A396A-FCF1-483E-ABB7-280797749783}" sibTransId="{64267C3F-2688-4C7A-B203-23C3C307E68C}"/>
    <dgm:cxn modelId="{B4C7963F-990C-4673-BCBC-82F093D90828}" type="presOf" srcId="{70DC055A-8623-4F14-B988-F90128D37231}" destId="{02C1DCAF-1884-47F9-91E6-84B0C6286A43}" srcOrd="0" destOrd="0" presId="urn:microsoft.com/office/officeart/2005/8/layout/cycle1"/>
    <dgm:cxn modelId="{C4619247-2736-4BD3-A674-F64D50CC0981}" type="presOf" srcId="{44CEAE2F-79D0-4EE1-B2F1-FE23F668A1D6}" destId="{495A71C1-C407-4037-836B-8EFCF786D7E3}" srcOrd="0" destOrd="0" presId="urn:microsoft.com/office/officeart/2005/8/layout/cycle1"/>
    <dgm:cxn modelId="{4F1DD86D-31C0-4347-94DB-1DA0E94FA29C}" srcId="{FAD9CACB-6562-4600-B2F9-BA5319EC2C01}" destId="{9AA58375-0136-4B66-96FE-11556CC6489B}" srcOrd="2" destOrd="0" parTransId="{9FC2E009-9058-4F41-9A12-9A4F69588AF2}" sibTransId="{948412E8-F2FE-47DD-9DAA-CB33A13ADF1A}"/>
    <dgm:cxn modelId="{35541152-EEFD-479B-882B-D314D59B3B84}" type="presOf" srcId="{B20C149F-23F9-4B60-8ED2-549A5B06938D}" destId="{0D9F5B9F-EB8D-40D4-816A-BED8E448DC4E}" srcOrd="0" destOrd="0" presId="urn:microsoft.com/office/officeart/2005/8/layout/cycle1"/>
    <dgm:cxn modelId="{ADDBBD55-B7F6-4D27-94CE-EDBA259FBDB6}" type="presOf" srcId="{C04CC2F8-FF8E-4D08-8A1B-324DD38C6280}" destId="{3DA3BA50-B2A9-42FB-BEBD-0BC55A4A828D}" srcOrd="0" destOrd="0" presId="urn:microsoft.com/office/officeart/2005/8/layout/cycle1"/>
    <dgm:cxn modelId="{91619F76-944C-435D-901B-55C7F41B2536}" type="presOf" srcId="{36376FB9-F941-4C09-B4A0-55DA2BB2DB75}" destId="{00AA004E-E2B1-4C79-B2C0-8CE7965A7986}" srcOrd="0" destOrd="0" presId="urn:microsoft.com/office/officeart/2005/8/layout/cycle1"/>
    <dgm:cxn modelId="{9F8A2F8D-1758-449B-A633-AE6EE71DB326}" srcId="{FAD9CACB-6562-4600-B2F9-BA5319EC2C01}" destId="{50F4B914-A91E-4D17-A7CD-7FB5D638528F}" srcOrd="3" destOrd="0" parTransId="{E0F349CC-8A8B-4695-9503-9ED68AFA643A}" sibTransId="{B20C149F-23F9-4B60-8ED2-549A5B06938D}"/>
    <dgm:cxn modelId="{7E976692-03FB-45FF-9A19-C23978064814}" type="presOf" srcId="{948412E8-F2FE-47DD-9DAA-CB33A13ADF1A}" destId="{E52BABF5-A42D-41C0-8695-9D429AD8F6BA}" srcOrd="0" destOrd="0" presId="urn:microsoft.com/office/officeart/2005/8/layout/cycle1"/>
    <dgm:cxn modelId="{DDA7A195-390F-472E-A870-272FF37FB5C0}" type="presOf" srcId="{93E92C51-6DD2-4CFA-B02D-85865144E7D3}" destId="{266129E4-1DA2-4595-B415-7BA7AED9EF60}" srcOrd="0" destOrd="0" presId="urn:microsoft.com/office/officeart/2005/8/layout/cycle1"/>
    <dgm:cxn modelId="{08EACD95-9CDA-49F3-A506-2DB0013B6AB8}" type="presOf" srcId="{FAD9CACB-6562-4600-B2F9-BA5319EC2C01}" destId="{6C41DEB1-C80B-4F23-9FD5-FD1B3E00C1A1}" srcOrd="0" destOrd="0" presId="urn:microsoft.com/office/officeart/2005/8/layout/cycle1"/>
    <dgm:cxn modelId="{9C7D48A0-6CF8-4137-8BA7-9AC2637FD96B}" srcId="{FAD9CACB-6562-4600-B2F9-BA5319EC2C01}" destId="{C04CC2F8-FF8E-4D08-8A1B-324DD38C6280}" srcOrd="0" destOrd="0" parTransId="{F72C3A53-FD3C-43B3-B150-68CE7D76B75A}" sibTransId="{44CEAE2F-79D0-4EE1-B2F1-FE23F668A1D6}"/>
    <dgm:cxn modelId="{68B3F2A2-20C8-464D-9E88-CDAA9E165B17}" type="presOf" srcId="{64267C3F-2688-4C7A-B203-23C3C307E68C}" destId="{C5149BA5-3D86-4816-B3E7-74F71D1F7921}" srcOrd="0" destOrd="0" presId="urn:microsoft.com/office/officeart/2005/8/layout/cycle1"/>
    <dgm:cxn modelId="{D22236C1-0DDB-4D46-A739-AA292CC5AA98}" type="presOf" srcId="{1E97B3FB-D720-4BDE-BD67-7D9E8F78D715}" destId="{120A310C-A5EF-43AA-AAFD-BCC701F6F00C}" srcOrd="0" destOrd="0" presId="urn:microsoft.com/office/officeart/2005/8/layout/cycle1"/>
    <dgm:cxn modelId="{C9C577E5-0C47-4D31-91CE-3B5F9CD04799}" srcId="{FAD9CACB-6562-4600-B2F9-BA5319EC2C01}" destId="{93E92C51-6DD2-4CFA-B02D-85865144E7D3}" srcOrd="5" destOrd="0" parTransId="{1DAA029E-FABD-4440-8204-7A80ADE37CD8}" sibTransId="{1E97B3FB-D720-4BDE-BD67-7D9E8F78D715}"/>
    <dgm:cxn modelId="{C535C552-350B-4210-ADCA-00DD37924A2D}" type="presParOf" srcId="{6C41DEB1-C80B-4F23-9FD5-FD1B3E00C1A1}" destId="{3D95CA17-7109-4037-B11B-6616A8D28FB9}" srcOrd="0" destOrd="0" presId="urn:microsoft.com/office/officeart/2005/8/layout/cycle1"/>
    <dgm:cxn modelId="{C52F1C90-DDEA-48E3-ADF2-2BE2E8C93ECD}" type="presParOf" srcId="{6C41DEB1-C80B-4F23-9FD5-FD1B3E00C1A1}" destId="{3DA3BA50-B2A9-42FB-BEBD-0BC55A4A828D}" srcOrd="1" destOrd="0" presId="urn:microsoft.com/office/officeart/2005/8/layout/cycle1"/>
    <dgm:cxn modelId="{D334FE6F-2323-4133-A642-7591557EF9CB}" type="presParOf" srcId="{6C41DEB1-C80B-4F23-9FD5-FD1B3E00C1A1}" destId="{495A71C1-C407-4037-836B-8EFCF786D7E3}" srcOrd="2" destOrd="0" presId="urn:microsoft.com/office/officeart/2005/8/layout/cycle1"/>
    <dgm:cxn modelId="{785B0536-2640-45A5-8786-542526F92B1F}" type="presParOf" srcId="{6C41DEB1-C80B-4F23-9FD5-FD1B3E00C1A1}" destId="{CC672ECA-4FF5-424D-BA8B-5E0E37BA04DA}" srcOrd="3" destOrd="0" presId="urn:microsoft.com/office/officeart/2005/8/layout/cycle1"/>
    <dgm:cxn modelId="{499073AA-FC9F-4044-94DA-CD089E8B2517}" type="presParOf" srcId="{6C41DEB1-C80B-4F23-9FD5-FD1B3E00C1A1}" destId="{02C1DCAF-1884-47F9-91E6-84B0C6286A43}" srcOrd="4" destOrd="0" presId="urn:microsoft.com/office/officeart/2005/8/layout/cycle1"/>
    <dgm:cxn modelId="{D74C6F53-433C-4C17-AF95-52E9920EEB80}" type="presParOf" srcId="{6C41DEB1-C80B-4F23-9FD5-FD1B3E00C1A1}" destId="{00AA004E-E2B1-4C79-B2C0-8CE7965A7986}" srcOrd="5" destOrd="0" presId="urn:microsoft.com/office/officeart/2005/8/layout/cycle1"/>
    <dgm:cxn modelId="{6475C815-E903-4F06-9EA9-D3A6E798E3E8}" type="presParOf" srcId="{6C41DEB1-C80B-4F23-9FD5-FD1B3E00C1A1}" destId="{2B91990A-FAB8-4C2F-8C8B-7DBEA021A229}" srcOrd="6" destOrd="0" presId="urn:microsoft.com/office/officeart/2005/8/layout/cycle1"/>
    <dgm:cxn modelId="{EA71C2F1-9C93-47F1-BDE9-5EE21778AFB7}" type="presParOf" srcId="{6C41DEB1-C80B-4F23-9FD5-FD1B3E00C1A1}" destId="{D1D9CF54-D83C-4999-AFBE-AC7A9EA2B860}" srcOrd="7" destOrd="0" presId="urn:microsoft.com/office/officeart/2005/8/layout/cycle1"/>
    <dgm:cxn modelId="{38C64F4A-A88D-4348-9FAB-3C1E259AF02D}" type="presParOf" srcId="{6C41DEB1-C80B-4F23-9FD5-FD1B3E00C1A1}" destId="{E52BABF5-A42D-41C0-8695-9D429AD8F6BA}" srcOrd="8" destOrd="0" presId="urn:microsoft.com/office/officeart/2005/8/layout/cycle1"/>
    <dgm:cxn modelId="{8A64EA1B-1E8D-4897-BEF3-861623DB2917}" type="presParOf" srcId="{6C41DEB1-C80B-4F23-9FD5-FD1B3E00C1A1}" destId="{BE5A639C-54C9-4844-84B7-6FC47347A0CA}" srcOrd="9" destOrd="0" presId="urn:microsoft.com/office/officeart/2005/8/layout/cycle1"/>
    <dgm:cxn modelId="{41D48165-4C1B-4FE2-8E42-3302E0A18374}" type="presParOf" srcId="{6C41DEB1-C80B-4F23-9FD5-FD1B3E00C1A1}" destId="{2C674587-6D6A-4192-9CDE-8537F51B1204}" srcOrd="10" destOrd="0" presId="urn:microsoft.com/office/officeart/2005/8/layout/cycle1"/>
    <dgm:cxn modelId="{30A776F5-45FF-40C6-B4D4-3ED0BBFE5AF8}" type="presParOf" srcId="{6C41DEB1-C80B-4F23-9FD5-FD1B3E00C1A1}" destId="{0D9F5B9F-EB8D-40D4-816A-BED8E448DC4E}" srcOrd="11" destOrd="0" presId="urn:microsoft.com/office/officeart/2005/8/layout/cycle1"/>
    <dgm:cxn modelId="{DE9CE887-B6AD-47F6-8101-096C90B9AB26}" type="presParOf" srcId="{6C41DEB1-C80B-4F23-9FD5-FD1B3E00C1A1}" destId="{E1783BA3-E70B-4572-9533-F7B5B147AE20}" srcOrd="12" destOrd="0" presId="urn:microsoft.com/office/officeart/2005/8/layout/cycle1"/>
    <dgm:cxn modelId="{499E729E-BC6F-42EE-A235-1906F8F14BBE}" type="presParOf" srcId="{6C41DEB1-C80B-4F23-9FD5-FD1B3E00C1A1}" destId="{40E2E67C-21FB-41E3-9CC7-5A7567392713}" srcOrd="13" destOrd="0" presId="urn:microsoft.com/office/officeart/2005/8/layout/cycle1"/>
    <dgm:cxn modelId="{CA751735-0654-44D5-834D-4CE81A7597F6}" type="presParOf" srcId="{6C41DEB1-C80B-4F23-9FD5-FD1B3E00C1A1}" destId="{C5149BA5-3D86-4816-B3E7-74F71D1F7921}" srcOrd="14" destOrd="0" presId="urn:microsoft.com/office/officeart/2005/8/layout/cycle1"/>
    <dgm:cxn modelId="{46E7C4A8-D53B-45BA-B9C4-49BAC21A7E7E}" type="presParOf" srcId="{6C41DEB1-C80B-4F23-9FD5-FD1B3E00C1A1}" destId="{087F4B4C-614F-40B7-B444-E388D5CB3BAD}" srcOrd="15" destOrd="0" presId="urn:microsoft.com/office/officeart/2005/8/layout/cycle1"/>
    <dgm:cxn modelId="{15AC5F22-3EB9-4094-99BC-9DB9326F7E03}" type="presParOf" srcId="{6C41DEB1-C80B-4F23-9FD5-FD1B3E00C1A1}" destId="{266129E4-1DA2-4595-B415-7BA7AED9EF60}" srcOrd="16" destOrd="0" presId="urn:microsoft.com/office/officeart/2005/8/layout/cycle1"/>
    <dgm:cxn modelId="{620FEA59-F5B8-43AC-A2B1-0AA74760DC9D}" type="presParOf" srcId="{6C41DEB1-C80B-4F23-9FD5-FD1B3E00C1A1}" destId="{120A310C-A5EF-43AA-AAFD-BCC701F6F00C}" srcOrd="17"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3449D8-B81E-4E70-A5A6-A3A3A1CC6EF8}">
      <dsp:nvSpPr>
        <dsp:cNvPr id="0" name=""/>
        <dsp:cNvSpPr/>
      </dsp:nvSpPr>
      <dsp:spPr>
        <a:xfrm>
          <a:off x="2510095" y="0"/>
          <a:ext cx="2406581" cy="2406948"/>
        </a:xfrm>
        <a:prstGeom prst="circularArrow">
          <a:avLst>
            <a:gd name="adj1" fmla="val 10980"/>
            <a:gd name="adj2" fmla="val 1142322"/>
            <a:gd name="adj3" fmla="val 4500000"/>
            <a:gd name="adj4" fmla="val 10800000"/>
            <a:gd name="adj5" fmla="val 125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5F7C08-EE56-4D85-953E-57271DF4DA56}">
      <dsp:nvSpPr>
        <dsp:cNvPr id="0" name=""/>
        <dsp:cNvSpPr/>
      </dsp:nvSpPr>
      <dsp:spPr>
        <a:xfrm>
          <a:off x="3042029" y="868981"/>
          <a:ext cx="1337291" cy="668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Contacted </a:t>
          </a:r>
          <a:r>
            <a:rPr lang="en-GB" sz="1400" kern="1200" dirty="0" err="1"/>
            <a:t>energyadvice.scot</a:t>
          </a:r>
          <a:r>
            <a:rPr lang="en-GB" sz="1400" kern="1200" dirty="0"/>
            <a:t> with an EBSS issue</a:t>
          </a:r>
        </a:p>
      </dsp:txBody>
      <dsp:txXfrm>
        <a:off x="3042029" y="868981"/>
        <a:ext cx="1337291" cy="668485"/>
      </dsp:txXfrm>
    </dsp:sp>
    <dsp:sp modelId="{8686D456-2BCD-4F32-AA26-8F21928BDB69}">
      <dsp:nvSpPr>
        <dsp:cNvPr id="0" name=""/>
        <dsp:cNvSpPr/>
      </dsp:nvSpPr>
      <dsp:spPr>
        <a:xfrm>
          <a:off x="1841676" y="1382970"/>
          <a:ext cx="2406581" cy="2406948"/>
        </a:xfrm>
        <a:prstGeom prst="leftCircularArrow">
          <a:avLst>
            <a:gd name="adj1" fmla="val 10980"/>
            <a:gd name="adj2" fmla="val 1142322"/>
            <a:gd name="adj3" fmla="val 6300000"/>
            <a:gd name="adj4" fmla="val 18900000"/>
            <a:gd name="adj5" fmla="val 125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865B74-ACEA-47BE-A0A1-B89B421A7D2D}">
      <dsp:nvSpPr>
        <dsp:cNvPr id="0" name=""/>
        <dsp:cNvSpPr/>
      </dsp:nvSpPr>
      <dsp:spPr>
        <a:xfrm>
          <a:off x="2354015" y="2181892"/>
          <a:ext cx="1337291" cy="668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Was referred to </a:t>
          </a:r>
          <a:r>
            <a:rPr lang="en-GB" sz="1400" kern="1200" dirty="0" err="1"/>
            <a:t>moneyadvice.scot</a:t>
          </a:r>
          <a:r>
            <a:rPr lang="en-GB" sz="1400" kern="1200" dirty="0"/>
            <a:t> for income maximisation advice</a:t>
          </a:r>
        </a:p>
      </dsp:txBody>
      <dsp:txXfrm>
        <a:off x="2354015" y="2181892"/>
        <a:ext cx="1337291" cy="668485"/>
      </dsp:txXfrm>
    </dsp:sp>
    <dsp:sp modelId="{B97DE945-DA44-41E9-AE60-57FE4BF08208}">
      <dsp:nvSpPr>
        <dsp:cNvPr id="0" name=""/>
        <dsp:cNvSpPr/>
      </dsp:nvSpPr>
      <dsp:spPr>
        <a:xfrm>
          <a:off x="2681381" y="2931436"/>
          <a:ext cx="2067626" cy="2068455"/>
        </a:xfrm>
        <a:prstGeom prst="blockArc">
          <a:avLst>
            <a:gd name="adj1" fmla="val 13500000"/>
            <a:gd name="adj2" fmla="val 10800000"/>
            <a:gd name="adj3" fmla="val 1274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D2CE88-30E2-4BE0-89EC-AFC533BBD3B5}">
      <dsp:nvSpPr>
        <dsp:cNvPr id="0" name=""/>
        <dsp:cNvSpPr/>
      </dsp:nvSpPr>
      <dsp:spPr>
        <a:xfrm>
          <a:off x="3045193" y="3652921"/>
          <a:ext cx="1337291" cy="668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kern="1200" dirty="0"/>
            <a:t>Helped to make an application for energy funding</a:t>
          </a:r>
        </a:p>
      </dsp:txBody>
      <dsp:txXfrm>
        <a:off x="3045193" y="3652921"/>
        <a:ext cx="1337291" cy="66848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988597-8D4B-4748-AB8B-E30FE550AE37}">
      <dsp:nvSpPr>
        <dsp:cNvPr id="0" name=""/>
        <dsp:cNvSpPr/>
      </dsp:nvSpPr>
      <dsp:spPr>
        <a:xfrm>
          <a:off x="2839" y="1390258"/>
          <a:ext cx="2482598" cy="993039"/>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56007" rIns="28004" bIns="56007" numCol="1" spcCol="1270" anchor="ctr" anchorCtr="0">
          <a:noAutofit/>
        </a:bodyPr>
        <a:lstStyle/>
        <a:p>
          <a:pPr marL="0" lvl="0" indent="0" algn="ctr" defTabSz="933450" rtl="0">
            <a:lnSpc>
              <a:spcPct val="90000"/>
            </a:lnSpc>
            <a:spcBef>
              <a:spcPct val="0"/>
            </a:spcBef>
            <a:spcAft>
              <a:spcPct val="35000"/>
            </a:spcAft>
            <a:buNone/>
          </a:pPr>
          <a:r>
            <a:rPr lang="en-GB" sz="2100" kern="1200">
              <a:latin typeface="Tahoma"/>
            </a:rPr>
            <a:t>4 Suppliers live</a:t>
          </a:r>
          <a:endParaRPr lang="en-GB" sz="2100" kern="1200"/>
        </a:p>
      </dsp:txBody>
      <dsp:txXfrm>
        <a:off x="2839" y="1390258"/>
        <a:ext cx="2234338" cy="993039"/>
      </dsp:txXfrm>
    </dsp:sp>
    <dsp:sp modelId="{8AD12320-0015-457F-B3FE-3D740CFC0D8E}">
      <dsp:nvSpPr>
        <dsp:cNvPr id="0" name=""/>
        <dsp:cNvSpPr/>
      </dsp:nvSpPr>
      <dsp:spPr>
        <a:xfrm>
          <a:off x="1988917" y="1390258"/>
          <a:ext cx="2482598" cy="993039"/>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56007" rIns="28004" bIns="56007" numCol="1" spcCol="1270" anchor="ctr" anchorCtr="0">
          <a:noAutofit/>
        </a:bodyPr>
        <a:lstStyle/>
        <a:p>
          <a:pPr marL="0" lvl="0" indent="0" algn="ctr" defTabSz="933450" rtl="0">
            <a:lnSpc>
              <a:spcPct val="90000"/>
            </a:lnSpc>
            <a:spcBef>
              <a:spcPct val="0"/>
            </a:spcBef>
            <a:spcAft>
              <a:spcPct val="35000"/>
            </a:spcAft>
            <a:buNone/>
          </a:pPr>
          <a:r>
            <a:rPr lang="en-GB" sz="2100" kern="1200">
              <a:latin typeface="Tahoma"/>
            </a:rPr>
            <a:t>2 Suppliers moving to process</a:t>
          </a:r>
          <a:endParaRPr lang="en-GB" sz="2100" kern="1200"/>
        </a:p>
      </dsp:txBody>
      <dsp:txXfrm>
        <a:off x="2485437" y="1390258"/>
        <a:ext cx="1489559" cy="993039"/>
      </dsp:txXfrm>
    </dsp:sp>
    <dsp:sp modelId="{47F202A1-0E18-42C8-B52C-8C47B1EAC673}">
      <dsp:nvSpPr>
        <dsp:cNvPr id="0" name=""/>
        <dsp:cNvSpPr/>
      </dsp:nvSpPr>
      <dsp:spPr>
        <a:xfrm>
          <a:off x="3974995" y="1390258"/>
          <a:ext cx="2482598" cy="993039"/>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56007" rIns="28004" bIns="56007" numCol="1" spcCol="1270" anchor="ctr" anchorCtr="0">
          <a:noAutofit/>
        </a:bodyPr>
        <a:lstStyle/>
        <a:p>
          <a:pPr marL="0" lvl="0" indent="0" algn="ctr" defTabSz="933450" rtl="0">
            <a:lnSpc>
              <a:spcPct val="90000"/>
            </a:lnSpc>
            <a:spcBef>
              <a:spcPct val="0"/>
            </a:spcBef>
            <a:spcAft>
              <a:spcPct val="35000"/>
            </a:spcAft>
            <a:buNone/>
          </a:pPr>
          <a:r>
            <a:rPr lang="en-GB" sz="2100" kern="1200">
              <a:latin typeface="Tahoma"/>
            </a:rPr>
            <a:t>Reduced time in call queues</a:t>
          </a:r>
          <a:endParaRPr lang="en-GB" sz="2100" kern="1200"/>
        </a:p>
      </dsp:txBody>
      <dsp:txXfrm>
        <a:off x="4471515" y="1390258"/>
        <a:ext cx="1489559" cy="9930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3E9B08-8701-4549-803B-537626B4D450}">
      <dsp:nvSpPr>
        <dsp:cNvPr id="0" name=""/>
        <dsp:cNvSpPr/>
      </dsp:nvSpPr>
      <dsp:spPr>
        <a:xfrm>
          <a:off x="2263767" y="182"/>
          <a:ext cx="1359697" cy="135969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l" defTabSz="400050" rtl="0">
            <a:lnSpc>
              <a:spcPct val="90000"/>
            </a:lnSpc>
            <a:spcBef>
              <a:spcPct val="0"/>
            </a:spcBef>
            <a:spcAft>
              <a:spcPct val="35000"/>
            </a:spcAft>
            <a:buNone/>
          </a:pPr>
          <a:r>
            <a:rPr lang="en-US" sz="900" kern="1200" dirty="0">
              <a:latin typeface="Tahoma"/>
            </a:rPr>
            <a:t>Positive outcomes for vulnerable consumers </a:t>
          </a:r>
        </a:p>
      </dsp:txBody>
      <dsp:txXfrm>
        <a:off x="2462890" y="199305"/>
        <a:ext cx="961451" cy="961451"/>
      </dsp:txXfrm>
    </dsp:sp>
    <dsp:sp modelId="{8D4F2AE8-29FA-4072-BA1F-BDA853E39BE6}">
      <dsp:nvSpPr>
        <dsp:cNvPr id="0" name=""/>
        <dsp:cNvSpPr/>
      </dsp:nvSpPr>
      <dsp:spPr>
        <a:xfrm rot="2700000">
          <a:off x="3477352" y="1164542"/>
          <a:ext cx="360447" cy="458897"/>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493188" y="1218090"/>
        <a:ext cx="252313" cy="275339"/>
      </dsp:txXfrm>
    </dsp:sp>
    <dsp:sp modelId="{B218671B-C971-4EBE-8AF1-C98DC3182D81}">
      <dsp:nvSpPr>
        <dsp:cNvPr id="0" name=""/>
        <dsp:cNvSpPr/>
      </dsp:nvSpPr>
      <dsp:spPr>
        <a:xfrm>
          <a:off x="3706114" y="1442529"/>
          <a:ext cx="1359697" cy="135969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rtl="0">
            <a:lnSpc>
              <a:spcPct val="90000"/>
            </a:lnSpc>
            <a:spcBef>
              <a:spcPct val="0"/>
            </a:spcBef>
            <a:spcAft>
              <a:spcPct val="35000"/>
            </a:spcAft>
            <a:buNone/>
          </a:pPr>
          <a:r>
            <a:rPr lang="en-US" sz="900" kern="1200" dirty="0">
              <a:latin typeface="Tahoma"/>
            </a:rPr>
            <a:t>A person centered and high quality service to consumers in vulnerable situations</a:t>
          </a:r>
          <a:endParaRPr lang="en-GB" sz="900" kern="1200" dirty="0"/>
        </a:p>
      </dsp:txBody>
      <dsp:txXfrm>
        <a:off x="3905237" y="1641652"/>
        <a:ext cx="961451" cy="961451"/>
      </dsp:txXfrm>
    </dsp:sp>
    <dsp:sp modelId="{27D05509-1AD6-42D0-8F86-DC6A561A07F3}">
      <dsp:nvSpPr>
        <dsp:cNvPr id="0" name=""/>
        <dsp:cNvSpPr/>
      </dsp:nvSpPr>
      <dsp:spPr>
        <a:xfrm rot="8100000">
          <a:off x="3491779" y="2606889"/>
          <a:ext cx="360447" cy="458897"/>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rot="10800000">
        <a:off x="3584077" y="2660437"/>
        <a:ext cx="252313" cy="275339"/>
      </dsp:txXfrm>
    </dsp:sp>
    <dsp:sp modelId="{AFA0D1D1-865F-43C4-BC36-19E14E96C9AE}">
      <dsp:nvSpPr>
        <dsp:cNvPr id="0" name=""/>
        <dsp:cNvSpPr/>
      </dsp:nvSpPr>
      <dsp:spPr>
        <a:xfrm>
          <a:off x="2263767" y="2884876"/>
          <a:ext cx="1359697" cy="135969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l" defTabSz="400050" rtl="0">
            <a:lnSpc>
              <a:spcPct val="90000"/>
            </a:lnSpc>
            <a:spcBef>
              <a:spcPct val="0"/>
            </a:spcBef>
            <a:spcAft>
              <a:spcPct val="35000"/>
            </a:spcAft>
            <a:buNone/>
          </a:pPr>
          <a:r>
            <a:rPr lang="en-US" sz="900" kern="1200">
              <a:latin typeface="Tahoma"/>
            </a:rPr>
            <a:t>Improved work flow and workload management </a:t>
          </a:r>
        </a:p>
      </dsp:txBody>
      <dsp:txXfrm>
        <a:off x="2462890" y="3083999"/>
        <a:ext cx="961451" cy="961451"/>
      </dsp:txXfrm>
    </dsp:sp>
    <dsp:sp modelId="{9C1240EB-82B4-45D2-A4AD-E1760805F287}">
      <dsp:nvSpPr>
        <dsp:cNvPr id="0" name=""/>
        <dsp:cNvSpPr/>
      </dsp:nvSpPr>
      <dsp:spPr>
        <a:xfrm rot="13500000">
          <a:off x="2049432" y="2621316"/>
          <a:ext cx="360447" cy="458897"/>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2141730" y="2751326"/>
        <a:ext cx="252313" cy="275339"/>
      </dsp:txXfrm>
    </dsp:sp>
    <dsp:sp modelId="{9D148920-9D26-4DFC-B292-7F7B0AA5B89F}">
      <dsp:nvSpPr>
        <dsp:cNvPr id="0" name=""/>
        <dsp:cNvSpPr/>
      </dsp:nvSpPr>
      <dsp:spPr>
        <a:xfrm>
          <a:off x="821420" y="1442529"/>
          <a:ext cx="1359697" cy="135969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l" defTabSz="400050" rtl="0">
            <a:lnSpc>
              <a:spcPct val="90000"/>
            </a:lnSpc>
            <a:spcBef>
              <a:spcPct val="0"/>
            </a:spcBef>
            <a:spcAft>
              <a:spcPct val="35000"/>
            </a:spcAft>
            <a:buNone/>
          </a:pPr>
          <a:r>
            <a:rPr lang="en-US" sz="900" kern="1200">
              <a:latin typeface="Tahoma"/>
            </a:rPr>
            <a:t>Increased protections to health and well-being of staff</a:t>
          </a:r>
          <a:endParaRPr lang="en-GB" sz="900" kern="1200">
            <a:latin typeface="Tahoma"/>
          </a:endParaRPr>
        </a:p>
      </dsp:txBody>
      <dsp:txXfrm>
        <a:off x="1020543" y="1641652"/>
        <a:ext cx="961451" cy="961451"/>
      </dsp:txXfrm>
    </dsp:sp>
    <dsp:sp modelId="{95C76387-9948-4881-B8C2-68129B72279D}">
      <dsp:nvSpPr>
        <dsp:cNvPr id="0" name=""/>
        <dsp:cNvSpPr/>
      </dsp:nvSpPr>
      <dsp:spPr>
        <a:xfrm rot="18900000">
          <a:off x="2035005" y="1178969"/>
          <a:ext cx="360447" cy="458897"/>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050841" y="1308979"/>
        <a:ext cx="252313" cy="2753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296894-A275-4ED1-A2F1-8AAF204CCB66}">
      <dsp:nvSpPr>
        <dsp:cNvPr id="0" name=""/>
        <dsp:cNvSpPr/>
      </dsp:nvSpPr>
      <dsp:spPr>
        <a:xfrm>
          <a:off x="366228" y="446"/>
          <a:ext cx="1828353" cy="10970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Tahoma"/>
            </a:rPr>
            <a:t>4 Caseworkers</a:t>
          </a:r>
          <a:endParaRPr lang="en-US" sz="2200" kern="1200" dirty="0"/>
        </a:p>
      </dsp:txBody>
      <dsp:txXfrm>
        <a:off x="366228" y="446"/>
        <a:ext cx="1828353" cy="1097012"/>
      </dsp:txXfrm>
    </dsp:sp>
    <dsp:sp modelId="{8289DC24-BB8B-4521-A49B-40ECDF243BAB}">
      <dsp:nvSpPr>
        <dsp:cNvPr id="0" name=""/>
        <dsp:cNvSpPr/>
      </dsp:nvSpPr>
      <dsp:spPr>
        <a:xfrm>
          <a:off x="2377417" y="446"/>
          <a:ext cx="1828353" cy="10970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dirty="0">
              <a:latin typeface="Tahoma"/>
            </a:rPr>
            <a:t>Quality Assurance Manager</a:t>
          </a:r>
          <a:endParaRPr lang="en-US" sz="2200" kern="1200" dirty="0"/>
        </a:p>
      </dsp:txBody>
      <dsp:txXfrm>
        <a:off x="2377417" y="446"/>
        <a:ext cx="1828353" cy="1097012"/>
      </dsp:txXfrm>
    </dsp:sp>
    <dsp:sp modelId="{F15E3D1D-81FD-4052-AFD0-195B5443AE82}">
      <dsp:nvSpPr>
        <dsp:cNvPr id="0" name=""/>
        <dsp:cNvSpPr/>
      </dsp:nvSpPr>
      <dsp:spPr>
        <a:xfrm>
          <a:off x="366228" y="1280293"/>
          <a:ext cx="1828353" cy="10970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Tahoma"/>
            </a:rPr>
            <a:t>Quality Assurance Officer</a:t>
          </a:r>
          <a:endParaRPr lang="en-US" sz="2200" kern="1200"/>
        </a:p>
      </dsp:txBody>
      <dsp:txXfrm>
        <a:off x="366228" y="1280293"/>
        <a:ext cx="1828353" cy="1097012"/>
      </dsp:txXfrm>
    </dsp:sp>
    <dsp:sp modelId="{931FCD78-CD51-4948-8085-D1E67199BC5F}">
      <dsp:nvSpPr>
        <dsp:cNvPr id="0" name=""/>
        <dsp:cNvSpPr/>
      </dsp:nvSpPr>
      <dsp:spPr>
        <a:xfrm>
          <a:off x="2377417" y="1280293"/>
          <a:ext cx="1828353" cy="10970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Tahoma"/>
            </a:rPr>
            <a:t>Service Delivery Manager</a:t>
          </a:r>
          <a:endParaRPr lang="en-US" sz="2200" kern="1200"/>
        </a:p>
      </dsp:txBody>
      <dsp:txXfrm>
        <a:off x="2377417" y="1280293"/>
        <a:ext cx="1828353" cy="1097012"/>
      </dsp:txXfrm>
    </dsp:sp>
    <dsp:sp modelId="{6755CCA4-763D-465B-AA1A-3E40E6E2F26E}">
      <dsp:nvSpPr>
        <dsp:cNvPr id="0" name=""/>
        <dsp:cNvSpPr/>
      </dsp:nvSpPr>
      <dsp:spPr>
        <a:xfrm>
          <a:off x="1371823" y="2560141"/>
          <a:ext cx="1828353" cy="10970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Tahoma"/>
            </a:rPr>
            <a:t>1 Lead Caseworker</a:t>
          </a:r>
        </a:p>
      </dsp:txBody>
      <dsp:txXfrm>
        <a:off x="1371823" y="2560141"/>
        <a:ext cx="1828353" cy="10970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30923B-2252-46CF-B265-BFBD54CC03D7}">
      <dsp:nvSpPr>
        <dsp:cNvPr id="0" name=""/>
        <dsp:cNvSpPr/>
      </dsp:nvSpPr>
      <dsp:spPr>
        <a:xfrm>
          <a:off x="4512" y="0"/>
          <a:ext cx="1824632" cy="1061411"/>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latin typeface="Tahoma"/>
            </a:rPr>
            <a:t>86</a:t>
          </a:r>
          <a:r>
            <a:rPr lang="en-US" sz="1200" kern="1200"/>
            <a:t>% of complaints were priorities</a:t>
          </a:r>
          <a:endParaRPr lang="en-GB" sz="1200" kern="1200"/>
        </a:p>
      </dsp:txBody>
      <dsp:txXfrm>
        <a:off x="35600" y="31088"/>
        <a:ext cx="1762456" cy="999235"/>
      </dsp:txXfrm>
    </dsp:sp>
    <dsp:sp modelId="{9C96D6F3-5EA6-452D-9E50-F48725611EF1}">
      <dsp:nvSpPr>
        <dsp:cNvPr id="0" name=""/>
        <dsp:cNvSpPr/>
      </dsp:nvSpPr>
      <dsp:spPr>
        <a:xfrm>
          <a:off x="2135683" y="0"/>
          <a:ext cx="1824632" cy="1061411"/>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latin typeface="Tahoma"/>
            </a:rPr>
            <a:t>March</a:t>
          </a:r>
          <a:r>
            <a:rPr lang="en-US" sz="1200" kern="1200"/>
            <a:t> highest month ever for </a:t>
          </a:r>
          <a:r>
            <a:rPr lang="en-US" sz="1200" kern="1200">
              <a:latin typeface="Tahoma"/>
            </a:rPr>
            <a:t>self-disconnection</a:t>
          </a:r>
          <a:r>
            <a:rPr lang="en-US" sz="1200" kern="1200"/>
            <a:t> complaints (</a:t>
          </a:r>
          <a:r>
            <a:rPr lang="en-US" sz="1200" kern="1200">
              <a:latin typeface="Tahoma"/>
            </a:rPr>
            <a:t>2607</a:t>
          </a:r>
          <a:r>
            <a:rPr lang="en-US" sz="1200" kern="1200"/>
            <a:t>)</a:t>
          </a:r>
          <a:endParaRPr lang="en-GB" sz="1200" kern="1200"/>
        </a:p>
      </dsp:txBody>
      <dsp:txXfrm>
        <a:off x="2166771" y="31088"/>
        <a:ext cx="1762456" cy="999235"/>
      </dsp:txXfrm>
    </dsp:sp>
    <dsp:sp modelId="{CE1631B7-F0F9-45DF-BFF0-88D813EE5CD8}">
      <dsp:nvSpPr>
        <dsp:cNvPr id="0" name=""/>
        <dsp:cNvSpPr/>
      </dsp:nvSpPr>
      <dsp:spPr>
        <a:xfrm>
          <a:off x="4266854" y="0"/>
          <a:ext cx="1824632" cy="1061411"/>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97% of EHU work was domestic related</a:t>
          </a:r>
        </a:p>
        <a:p>
          <a:pPr marL="0" lvl="0" indent="0" algn="ctr" defTabSz="533400">
            <a:lnSpc>
              <a:spcPct val="90000"/>
            </a:lnSpc>
            <a:spcBef>
              <a:spcPct val="0"/>
            </a:spcBef>
            <a:spcAft>
              <a:spcPct val="35000"/>
            </a:spcAft>
            <a:buNone/>
          </a:pPr>
          <a:endParaRPr lang="en-GB" sz="1000" kern="1200"/>
        </a:p>
      </dsp:txBody>
      <dsp:txXfrm>
        <a:off x="4297942" y="31088"/>
        <a:ext cx="1762456" cy="9992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6ADFC7-6AC3-4E84-BD2C-FEBDC8F65F4D}">
      <dsp:nvSpPr>
        <dsp:cNvPr id="0" name=""/>
        <dsp:cNvSpPr/>
      </dsp:nvSpPr>
      <dsp:spPr>
        <a:xfrm rot="10800000">
          <a:off x="833309" y="793"/>
          <a:ext cx="2832577" cy="479361"/>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1385" tIns="45720" rIns="85344" bIns="45720" numCol="1" spcCol="1270" anchor="ctr" anchorCtr="0">
          <a:noAutofit/>
        </a:bodyPr>
        <a:lstStyle/>
        <a:p>
          <a:pPr marL="0" lvl="0" indent="0" algn="ctr" defTabSz="533400">
            <a:lnSpc>
              <a:spcPct val="90000"/>
            </a:lnSpc>
            <a:spcBef>
              <a:spcPct val="0"/>
            </a:spcBef>
            <a:spcAft>
              <a:spcPct val="35000"/>
            </a:spcAft>
            <a:buNone/>
          </a:pPr>
          <a:r>
            <a:rPr lang="en-US" sz="1200" kern="1200"/>
            <a:t>Total complaints = </a:t>
          </a:r>
          <a:r>
            <a:rPr lang="en-US" sz="1200" kern="1200">
              <a:latin typeface="Tahoma"/>
            </a:rPr>
            <a:t>10,043</a:t>
          </a:r>
          <a:endParaRPr lang="en-US" sz="1200" kern="1200"/>
        </a:p>
        <a:p>
          <a:pPr marL="0" lvl="0" indent="0" algn="ctr" defTabSz="533400">
            <a:lnSpc>
              <a:spcPct val="90000"/>
            </a:lnSpc>
            <a:spcBef>
              <a:spcPct val="0"/>
            </a:spcBef>
            <a:spcAft>
              <a:spcPct val="35000"/>
            </a:spcAft>
            <a:buNone/>
          </a:pPr>
          <a:r>
            <a:rPr lang="en-US" sz="1200" kern="1200">
              <a:latin typeface="Tahoma"/>
              <a:ea typeface="Tahoma"/>
              <a:cs typeface="Tahoma"/>
            </a:rPr>
            <a:t>↑3% from Q3</a:t>
          </a:r>
          <a:endParaRPr lang="en-GB" sz="1200" kern="1200"/>
        </a:p>
      </dsp:txBody>
      <dsp:txXfrm rot="10800000">
        <a:off x="953149" y="793"/>
        <a:ext cx="2712737" cy="479361"/>
      </dsp:txXfrm>
    </dsp:sp>
    <dsp:sp modelId="{835A9F94-2508-432B-86AC-DD6AF10273C1}">
      <dsp:nvSpPr>
        <dsp:cNvPr id="0" name=""/>
        <dsp:cNvSpPr/>
      </dsp:nvSpPr>
      <dsp:spPr>
        <a:xfrm>
          <a:off x="801096" y="1798856"/>
          <a:ext cx="479361" cy="47936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00D5E0-E858-4CFC-B6B6-FC0FE2293A95}">
      <dsp:nvSpPr>
        <dsp:cNvPr id="0" name=""/>
        <dsp:cNvSpPr/>
      </dsp:nvSpPr>
      <dsp:spPr>
        <a:xfrm rot="10800000">
          <a:off x="833309" y="623248"/>
          <a:ext cx="2832577" cy="479361"/>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1385" tIns="45720" rIns="85344" bIns="45720" numCol="1" spcCol="1270" anchor="ctr" anchorCtr="0">
          <a:noAutofit/>
        </a:bodyPr>
        <a:lstStyle/>
        <a:p>
          <a:pPr marL="0" lvl="0" indent="0" algn="ctr" defTabSz="533400">
            <a:lnSpc>
              <a:spcPct val="90000"/>
            </a:lnSpc>
            <a:spcBef>
              <a:spcPct val="0"/>
            </a:spcBef>
            <a:spcAft>
              <a:spcPct val="35000"/>
            </a:spcAft>
            <a:buNone/>
          </a:pPr>
          <a:r>
            <a:rPr lang="en-US" sz="1200" kern="1200"/>
            <a:t>Priority Complaints = </a:t>
          </a:r>
          <a:r>
            <a:rPr lang="en-US" sz="1200" kern="1200">
              <a:latin typeface="Tahoma"/>
            </a:rPr>
            <a:t>8,551</a:t>
          </a:r>
          <a:endParaRPr lang="en-US" sz="1200" kern="1200"/>
        </a:p>
        <a:p>
          <a:pPr marL="0" lvl="0" indent="0" algn="ctr" defTabSz="533400">
            <a:lnSpc>
              <a:spcPct val="90000"/>
            </a:lnSpc>
            <a:spcBef>
              <a:spcPct val="0"/>
            </a:spcBef>
            <a:spcAft>
              <a:spcPct val="35000"/>
            </a:spcAft>
            <a:buNone/>
          </a:pPr>
          <a:r>
            <a:rPr lang="en-US" sz="1200" kern="1200">
              <a:latin typeface="Tahoma"/>
              <a:ea typeface="Tahoma"/>
              <a:cs typeface="Tahoma"/>
            </a:rPr>
            <a:t>↑4% from Q3</a:t>
          </a:r>
          <a:endParaRPr lang="en-GB" sz="1200" kern="1200">
            <a:latin typeface="Tahoma"/>
            <a:ea typeface="Tahoma"/>
            <a:cs typeface="Tahoma"/>
          </a:endParaRPr>
        </a:p>
      </dsp:txBody>
      <dsp:txXfrm rot="10800000">
        <a:off x="953149" y="623248"/>
        <a:ext cx="2712737" cy="479361"/>
      </dsp:txXfrm>
    </dsp:sp>
    <dsp:sp modelId="{94823B14-C09A-4452-B2F0-03F3B6281970}">
      <dsp:nvSpPr>
        <dsp:cNvPr id="0" name=""/>
        <dsp:cNvSpPr/>
      </dsp:nvSpPr>
      <dsp:spPr>
        <a:xfrm>
          <a:off x="593628" y="623248"/>
          <a:ext cx="479361" cy="47936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741122-55E9-4F2B-9485-5198BA064EB3}">
      <dsp:nvSpPr>
        <dsp:cNvPr id="0" name=""/>
        <dsp:cNvSpPr/>
      </dsp:nvSpPr>
      <dsp:spPr>
        <a:xfrm rot="10800000">
          <a:off x="833309" y="1245703"/>
          <a:ext cx="2832577" cy="479361"/>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1385" tIns="45720" rIns="85344" bIns="45720" numCol="1" spcCol="1270" anchor="ctr" anchorCtr="0">
          <a:noAutofit/>
        </a:bodyPr>
        <a:lstStyle/>
        <a:p>
          <a:pPr marL="0" lvl="0" indent="0" algn="ctr" defTabSz="533400">
            <a:lnSpc>
              <a:spcPct val="90000"/>
            </a:lnSpc>
            <a:spcBef>
              <a:spcPct val="0"/>
            </a:spcBef>
            <a:spcAft>
              <a:spcPct val="35000"/>
            </a:spcAft>
            <a:buNone/>
          </a:pPr>
          <a:r>
            <a:rPr lang="en-US" sz="1200" kern="1200"/>
            <a:t>Self Disconnection = </a:t>
          </a:r>
          <a:r>
            <a:rPr lang="en-US" sz="1200" kern="1200">
              <a:latin typeface="Tahoma"/>
            </a:rPr>
            <a:t>6,688</a:t>
          </a:r>
          <a:endParaRPr lang="en-US" sz="1200" kern="1200"/>
        </a:p>
        <a:p>
          <a:pPr marL="0" lvl="0" indent="0" algn="ctr" defTabSz="533400" rtl="0">
            <a:lnSpc>
              <a:spcPct val="90000"/>
            </a:lnSpc>
            <a:spcBef>
              <a:spcPct val="0"/>
            </a:spcBef>
            <a:spcAft>
              <a:spcPct val="35000"/>
            </a:spcAft>
            <a:buNone/>
          </a:pPr>
          <a:r>
            <a:rPr lang="en-US" sz="1200" kern="1200">
              <a:latin typeface="Tahoma"/>
              <a:ea typeface="Tahoma"/>
              <a:cs typeface="Tahoma"/>
            </a:rPr>
            <a:t>↑10% from Q3</a:t>
          </a:r>
          <a:endParaRPr lang="en-GB" sz="1200" kern="1200">
            <a:latin typeface="Tahoma"/>
            <a:ea typeface="Tahoma"/>
            <a:cs typeface="Tahoma"/>
          </a:endParaRPr>
        </a:p>
      </dsp:txBody>
      <dsp:txXfrm rot="10800000">
        <a:off x="953149" y="1245703"/>
        <a:ext cx="2712737" cy="479361"/>
      </dsp:txXfrm>
    </dsp:sp>
    <dsp:sp modelId="{0007710D-1AB3-48FF-AF05-62B96FACCCB5}">
      <dsp:nvSpPr>
        <dsp:cNvPr id="0" name=""/>
        <dsp:cNvSpPr/>
      </dsp:nvSpPr>
      <dsp:spPr>
        <a:xfrm>
          <a:off x="593628" y="1245703"/>
          <a:ext cx="479361" cy="47936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339A41-4CBB-4F04-89EB-A432C460C152}">
      <dsp:nvSpPr>
        <dsp:cNvPr id="0" name=""/>
        <dsp:cNvSpPr/>
      </dsp:nvSpPr>
      <dsp:spPr>
        <a:xfrm rot="10800000">
          <a:off x="833309" y="1868158"/>
          <a:ext cx="2832577" cy="490406"/>
        </a:xfrm>
        <a:prstGeom prst="homePlat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1385" tIns="45720" rIns="85344" bIns="45720" numCol="1" spcCol="1270" anchor="ctr" anchorCtr="0">
          <a:noAutofit/>
        </a:bodyPr>
        <a:lstStyle/>
        <a:p>
          <a:pPr marL="0" lvl="0" indent="0" algn="ctr" defTabSz="533400" rtl="0">
            <a:lnSpc>
              <a:spcPct val="90000"/>
            </a:lnSpc>
            <a:spcBef>
              <a:spcPct val="0"/>
            </a:spcBef>
            <a:spcAft>
              <a:spcPct val="35000"/>
            </a:spcAft>
            <a:buNone/>
          </a:pPr>
          <a:r>
            <a:rPr lang="en-US" sz="1200" kern="1200"/>
            <a:t>Self Disconnection cases </a:t>
          </a:r>
          <a:r>
            <a:rPr lang="en-US" sz="1200" kern="1200">
              <a:latin typeface="Tahoma"/>
            </a:rPr>
            <a:t>273</a:t>
          </a:r>
          <a:r>
            <a:rPr lang="en-US" sz="1200" kern="1200"/>
            <a:t>% higher in </a:t>
          </a:r>
          <a:r>
            <a:rPr lang="en-US" sz="1200" kern="1200">
              <a:latin typeface="Tahoma"/>
            </a:rPr>
            <a:t>Q4 2022/23</a:t>
          </a:r>
          <a:r>
            <a:rPr lang="en-US" sz="1200" kern="1200"/>
            <a:t> </a:t>
          </a:r>
          <a:r>
            <a:rPr lang="en-US" sz="1200" kern="1200">
              <a:latin typeface="Tahoma"/>
            </a:rPr>
            <a:t>compared to Q4 2021/22</a:t>
          </a:r>
          <a:endParaRPr lang="en-GB" sz="1200" kern="1200"/>
        </a:p>
      </dsp:txBody>
      <dsp:txXfrm rot="10800000">
        <a:off x="955910" y="1868158"/>
        <a:ext cx="2709976" cy="490406"/>
      </dsp:txXfrm>
    </dsp:sp>
    <dsp:sp modelId="{E9DD532A-538E-41A9-882C-B65B6BEF99AC}">
      <dsp:nvSpPr>
        <dsp:cNvPr id="0" name=""/>
        <dsp:cNvSpPr/>
      </dsp:nvSpPr>
      <dsp:spPr>
        <a:xfrm>
          <a:off x="593628" y="1873680"/>
          <a:ext cx="479361" cy="47936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CDCC31-4044-46A2-8E84-086DB168AF4B}">
      <dsp:nvSpPr>
        <dsp:cNvPr id="0" name=""/>
        <dsp:cNvSpPr/>
      </dsp:nvSpPr>
      <dsp:spPr>
        <a:xfrm rot="10800000">
          <a:off x="835907" y="987"/>
          <a:ext cx="2459880" cy="865253"/>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553" tIns="45720" rIns="85344" bIns="457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latin typeface="Tahoma" panose="020B0604030504040204" pitchFamily="34" charset="0"/>
              <a:ea typeface="Tahoma" panose="020B0604030504040204" pitchFamily="34" charset="0"/>
              <a:cs typeface="Tahoma" panose="020B0604030504040204" pitchFamily="34" charset="0"/>
            </a:rPr>
            <a:t>Financial redress </a:t>
          </a:r>
        </a:p>
        <a:p>
          <a:pPr marL="0" lvl="0" indent="0" algn="ctr" defTabSz="533400" rtl="0">
            <a:lnSpc>
              <a:spcPct val="90000"/>
            </a:lnSpc>
            <a:spcBef>
              <a:spcPct val="0"/>
            </a:spcBef>
            <a:spcAft>
              <a:spcPct val="35000"/>
            </a:spcAft>
            <a:buNone/>
          </a:pPr>
          <a:r>
            <a:rPr lang="en-GB" sz="1200" kern="1200">
              <a:solidFill>
                <a:schemeClr val="tx1"/>
              </a:solidFill>
              <a:latin typeface="Tahoma"/>
              <a:ea typeface="Tahoma"/>
              <a:cs typeface="Tahoma"/>
            </a:rPr>
            <a:t> £1,209,635</a:t>
          </a:r>
          <a:endParaRPr lang="en-GB" sz="1000" kern="120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lvl="0" indent="0" algn="ctr" defTabSz="533400">
            <a:lnSpc>
              <a:spcPct val="90000"/>
            </a:lnSpc>
            <a:spcBef>
              <a:spcPct val="0"/>
            </a:spcBef>
            <a:spcAft>
              <a:spcPct val="35000"/>
            </a:spcAft>
            <a:buNone/>
          </a:pPr>
          <a:endParaRPr lang="en-GB" sz="1000" kern="1200"/>
        </a:p>
      </dsp:txBody>
      <dsp:txXfrm rot="10800000">
        <a:off x="1052220" y="987"/>
        <a:ext cx="2243567" cy="865253"/>
      </dsp:txXfrm>
    </dsp:sp>
    <dsp:sp modelId="{FEB3DA11-1192-485A-BDAB-44F4B6F4D9BA}">
      <dsp:nvSpPr>
        <dsp:cNvPr id="0" name=""/>
        <dsp:cNvSpPr/>
      </dsp:nvSpPr>
      <dsp:spPr>
        <a:xfrm>
          <a:off x="403280" y="987"/>
          <a:ext cx="865253" cy="86525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5329EC-6C55-4DCC-A56E-706FB9634045}">
      <dsp:nvSpPr>
        <dsp:cNvPr id="0" name=""/>
        <dsp:cNvSpPr/>
      </dsp:nvSpPr>
      <dsp:spPr>
        <a:xfrm rot="10800000">
          <a:off x="861201" y="1124525"/>
          <a:ext cx="2426155" cy="1305304"/>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553" tIns="45720" rIns="85344" bIns="45720" numCol="1" spcCol="1270" anchor="ctr" anchorCtr="0">
          <a:noAutofit/>
        </a:bodyPr>
        <a:lstStyle/>
        <a:p>
          <a:pPr marL="0" lvl="0" indent="0" algn="ctr" defTabSz="533400" rtl="0">
            <a:lnSpc>
              <a:spcPct val="90000"/>
            </a:lnSpc>
            <a:spcBef>
              <a:spcPct val="0"/>
            </a:spcBef>
            <a:spcAft>
              <a:spcPct val="35000"/>
            </a:spcAft>
            <a:buNone/>
          </a:pPr>
          <a:r>
            <a:rPr lang="en-GB" sz="1200" kern="1200">
              <a:latin typeface="Tahoma"/>
              <a:ea typeface="Tahoma"/>
              <a:cs typeface="Tahoma"/>
            </a:rPr>
            <a:t>Fuel Bank Foundation Partnership </a:t>
          </a:r>
        </a:p>
        <a:p>
          <a:pPr marL="0" lvl="0" indent="0" algn="ctr" defTabSz="533400" rtl="0">
            <a:lnSpc>
              <a:spcPct val="90000"/>
            </a:lnSpc>
            <a:spcBef>
              <a:spcPct val="0"/>
            </a:spcBef>
            <a:spcAft>
              <a:spcPct val="35000"/>
            </a:spcAft>
            <a:buNone/>
          </a:pPr>
          <a:r>
            <a:rPr lang="en-GB" sz="1200" kern="1200">
              <a:latin typeface="Tahoma"/>
              <a:ea typeface="Tahoma"/>
              <a:cs typeface="Tahoma"/>
            </a:rPr>
            <a:t>297 Fuel Bank Vouchers</a:t>
          </a:r>
        </a:p>
        <a:p>
          <a:pPr marL="0" lvl="0" indent="0" algn="ctr" defTabSz="533400" rtl="0">
            <a:lnSpc>
              <a:spcPct val="90000"/>
            </a:lnSpc>
            <a:spcBef>
              <a:spcPct val="0"/>
            </a:spcBef>
            <a:spcAft>
              <a:spcPct val="35000"/>
            </a:spcAft>
            <a:buNone/>
          </a:pPr>
          <a:r>
            <a:rPr lang="en-GB" sz="1200" kern="1200">
              <a:latin typeface="Tahoma"/>
              <a:ea typeface="Tahoma"/>
              <a:cs typeface="Tahoma"/>
            </a:rPr>
            <a:t>Supporting 717 people in households</a:t>
          </a:r>
        </a:p>
        <a:p>
          <a:pPr marL="0" lvl="0" indent="0" algn="ctr" defTabSz="533400" rtl="0">
            <a:lnSpc>
              <a:spcPct val="90000"/>
            </a:lnSpc>
            <a:spcBef>
              <a:spcPct val="0"/>
            </a:spcBef>
            <a:spcAft>
              <a:spcPct val="35000"/>
            </a:spcAft>
            <a:buNone/>
          </a:pPr>
          <a:r>
            <a:rPr lang="en-GB" sz="1200" kern="1200">
              <a:latin typeface="Tahoma"/>
              <a:ea typeface="Tahoma"/>
              <a:cs typeface="Tahoma"/>
            </a:rPr>
            <a:t>totalling over £14,553k</a:t>
          </a:r>
        </a:p>
      </dsp:txBody>
      <dsp:txXfrm rot="10800000">
        <a:off x="1187527" y="1124525"/>
        <a:ext cx="2099829" cy="1305304"/>
      </dsp:txXfrm>
    </dsp:sp>
    <dsp:sp modelId="{01743982-89C3-4921-A61F-71EB6EF42F09}">
      <dsp:nvSpPr>
        <dsp:cNvPr id="0" name=""/>
        <dsp:cNvSpPr/>
      </dsp:nvSpPr>
      <dsp:spPr>
        <a:xfrm>
          <a:off x="411711" y="1344551"/>
          <a:ext cx="865253" cy="865253"/>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AC00EA-D77C-46A1-82F5-997EC112386A}">
      <dsp:nvSpPr>
        <dsp:cNvPr id="0" name=""/>
        <dsp:cNvSpPr/>
      </dsp:nvSpPr>
      <dsp:spPr>
        <a:xfrm rot="10800000">
          <a:off x="835907" y="2688114"/>
          <a:ext cx="2459880" cy="865253"/>
        </a:xfrm>
        <a:prstGeom prst="homePlate">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553" tIns="45720" rIns="85344" bIns="45720" numCol="1" spcCol="1270" anchor="ctr" anchorCtr="0">
          <a:noAutofit/>
        </a:bodyPr>
        <a:lstStyle/>
        <a:p>
          <a:pPr marL="0" lvl="0" indent="0" algn="ctr" defTabSz="533400">
            <a:lnSpc>
              <a:spcPct val="90000"/>
            </a:lnSpc>
            <a:spcBef>
              <a:spcPct val="0"/>
            </a:spcBef>
            <a:spcAft>
              <a:spcPct val="35000"/>
            </a:spcAft>
            <a:buNone/>
          </a:pPr>
          <a:r>
            <a:rPr lang="en-GB" sz="1200" kern="1200">
              <a:latin typeface="Tahoma"/>
              <a:ea typeface="Tahoma"/>
              <a:cs typeface="Tahoma"/>
            </a:rPr>
            <a:t>Answered 87% of calls (19,680)</a:t>
          </a:r>
        </a:p>
      </dsp:txBody>
      <dsp:txXfrm rot="10800000">
        <a:off x="1052220" y="2688114"/>
        <a:ext cx="2243567" cy="865253"/>
      </dsp:txXfrm>
    </dsp:sp>
    <dsp:sp modelId="{EAC94943-CAB3-4219-BACE-23FB77193859}">
      <dsp:nvSpPr>
        <dsp:cNvPr id="0" name=""/>
        <dsp:cNvSpPr/>
      </dsp:nvSpPr>
      <dsp:spPr>
        <a:xfrm>
          <a:off x="395597" y="2688832"/>
          <a:ext cx="865253" cy="865253"/>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3DAA5A-3682-418F-A254-3FC045F2984D}">
      <dsp:nvSpPr>
        <dsp:cNvPr id="0" name=""/>
        <dsp:cNvSpPr/>
      </dsp:nvSpPr>
      <dsp:spPr>
        <a:xfrm>
          <a:off x="0" y="179266"/>
          <a:ext cx="1522732" cy="913639"/>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a:latin typeface="Tahoma" panose="020B0604030504040204" pitchFamily="34" charset="0"/>
              <a:ea typeface="Tahoma" panose="020B0604030504040204" pitchFamily="34" charset="0"/>
              <a:cs typeface="Tahoma" panose="020B0604030504040204" pitchFamily="34" charset="0"/>
            </a:rPr>
            <a:t>93% satisfied or very satisfied with overall quality of service</a:t>
          </a:r>
        </a:p>
      </dsp:txBody>
      <dsp:txXfrm>
        <a:off x="0" y="179266"/>
        <a:ext cx="1522732" cy="913639"/>
      </dsp:txXfrm>
    </dsp:sp>
    <dsp:sp modelId="{D630099E-7BE2-4872-88F0-AE2C26269174}">
      <dsp:nvSpPr>
        <dsp:cNvPr id="0" name=""/>
        <dsp:cNvSpPr/>
      </dsp:nvSpPr>
      <dsp:spPr>
        <a:xfrm>
          <a:off x="1675006" y="179266"/>
          <a:ext cx="1522732" cy="913639"/>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a:latin typeface="Tahoma" panose="020B0604030504040204" pitchFamily="34" charset="0"/>
              <a:ea typeface="Tahoma" panose="020B0604030504040204" pitchFamily="34" charset="0"/>
              <a:cs typeface="Tahoma" panose="020B0604030504040204" pitchFamily="34" charset="0"/>
            </a:rPr>
            <a:t>92% happy with length of time to deal with problem</a:t>
          </a:r>
        </a:p>
      </dsp:txBody>
      <dsp:txXfrm>
        <a:off x="1675006" y="179266"/>
        <a:ext cx="1522732" cy="913639"/>
      </dsp:txXfrm>
    </dsp:sp>
    <dsp:sp modelId="{C7853EEE-3FE1-43CF-8E09-1377705E6A00}">
      <dsp:nvSpPr>
        <dsp:cNvPr id="0" name=""/>
        <dsp:cNvSpPr/>
      </dsp:nvSpPr>
      <dsp:spPr>
        <a:xfrm>
          <a:off x="3350012" y="179266"/>
          <a:ext cx="1522732" cy="913639"/>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latin typeface="Tahoma" panose="020B0604030504040204" pitchFamily="34" charset="0"/>
              <a:ea typeface="Tahoma" panose="020B0604030504040204" pitchFamily="34" charset="0"/>
              <a:cs typeface="Tahoma" panose="020B0604030504040204" pitchFamily="34" charset="0"/>
            </a:rPr>
            <a:t>89% satisfied with outcome</a:t>
          </a:r>
        </a:p>
      </dsp:txBody>
      <dsp:txXfrm>
        <a:off x="3350012" y="179266"/>
        <a:ext cx="1522732" cy="913639"/>
      </dsp:txXfrm>
    </dsp:sp>
    <dsp:sp modelId="{99C97201-847E-4CAE-AB3B-D34AC900B04C}">
      <dsp:nvSpPr>
        <dsp:cNvPr id="0" name=""/>
        <dsp:cNvSpPr/>
      </dsp:nvSpPr>
      <dsp:spPr>
        <a:xfrm>
          <a:off x="837503" y="1245179"/>
          <a:ext cx="1522732" cy="913639"/>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a:latin typeface="Tahoma" panose="020B0604030504040204" pitchFamily="34" charset="0"/>
              <a:ea typeface="Tahoma" panose="020B0604030504040204" pitchFamily="34" charset="0"/>
              <a:cs typeface="Tahoma" panose="020B0604030504040204" pitchFamily="34" charset="0"/>
            </a:rPr>
            <a:t>79% felt EHU helped them find a way forward </a:t>
          </a:r>
        </a:p>
      </dsp:txBody>
      <dsp:txXfrm>
        <a:off x="837503" y="1245179"/>
        <a:ext cx="1522732" cy="913639"/>
      </dsp:txXfrm>
    </dsp:sp>
    <dsp:sp modelId="{F86FB8D0-38FA-4F81-9D29-19897F136315}">
      <dsp:nvSpPr>
        <dsp:cNvPr id="0" name=""/>
        <dsp:cNvSpPr/>
      </dsp:nvSpPr>
      <dsp:spPr>
        <a:xfrm>
          <a:off x="2512509" y="1245179"/>
          <a:ext cx="1522732" cy="913639"/>
        </a:xfrm>
        <a:prstGeom prst="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a:latin typeface="Tahoma" panose="020B0604030504040204" pitchFamily="34" charset="0"/>
              <a:ea typeface="Tahoma" panose="020B0604030504040204" pitchFamily="34" charset="0"/>
              <a:cs typeface="Tahoma" panose="020B0604030504040204" pitchFamily="34" charset="0"/>
            </a:rPr>
            <a:t>51% felt their mental health and well being improved after support </a:t>
          </a:r>
        </a:p>
      </dsp:txBody>
      <dsp:txXfrm>
        <a:off x="2512509" y="1245179"/>
        <a:ext cx="1522732" cy="9136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828D8F-3FF2-45EC-B116-3CA2C516E625}">
      <dsp:nvSpPr>
        <dsp:cNvPr id="0" name=""/>
        <dsp:cNvSpPr/>
      </dsp:nvSpPr>
      <dsp:spPr>
        <a:xfrm>
          <a:off x="0" y="0"/>
          <a:ext cx="2894319" cy="3778354"/>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Tahoma"/>
              <a:ea typeface="Tahoma"/>
              <a:cs typeface="Tahoma"/>
            </a:rPr>
            <a:t>Developments</a:t>
          </a:r>
          <a:endParaRPr lang="en-GB" sz="2400" kern="1200">
            <a:latin typeface="Tahoma"/>
            <a:ea typeface="Tahoma"/>
            <a:cs typeface="Tahoma"/>
          </a:endParaRPr>
        </a:p>
      </dsp:txBody>
      <dsp:txXfrm>
        <a:off x="0" y="0"/>
        <a:ext cx="2894319" cy="1133506"/>
      </dsp:txXfrm>
    </dsp:sp>
    <dsp:sp modelId="{6D0679CE-C466-47FD-B1C2-E760D2E61921}">
      <dsp:nvSpPr>
        <dsp:cNvPr id="0" name=""/>
        <dsp:cNvSpPr/>
      </dsp:nvSpPr>
      <dsp:spPr>
        <a:xfrm>
          <a:off x="289431" y="1134221"/>
          <a:ext cx="2315455" cy="437102"/>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latin typeface="Tahoma"/>
              <a:ea typeface="Tahoma"/>
              <a:cs typeface="Tahoma"/>
            </a:rPr>
            <a:t>Home Heat Fund</a:t>
          </a:r>
          <a:endParaRPr lang="en-GB" sz="1000" kern="1200">
            <a:latin typeface="Tahoma"/>
            <a:ea typeface="Tahoma"/>
            <a:cs typeface="Tahoma"/>
          </a:endParaRPr>
        </a:p>
      </dsp:txBody>
      <dsp:txXfrm>
        <a:off x="302233" y="1147023"/>
        <a:ext cx="2289851" cy="411498"/>
      </dsp:txXfrm>
    </dsp:sp>
    <dsp:sp modelId="{01581502-1839-4729-94D8-C1090D0B2558}">
      <dsp:nvSpPr>
        <dsp:cNvPr id="0" name=""/>
        <dsp:cNvSpPr/>
      </dsp:nvSpPr>
      <dsp:spPr>
        <a:xfrm>
          <a:off x="289431" y="1638570"/>
          <a:ext cx="2315455" cy="437102"/>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latin typeface="Tahoma"/>
              <a:ea typeface="Tahoma"/>
              <a:cs typeface="Tahoma"/>
            </a:rPr>
            <a:t>Home Energy Scotland</a:t>
          </a:r>
          <a:endParaRPr lang="en-GB" sz="1000" kern="1200">
            <a:latin typeface="Tahoma"/>
            <a:ea typeface="Tahoma"/>
            <a:cs typeface="Tahoma"/>
          </a:endParaRPr>
        </a:p>
      </dsp:txBody>
      <dsp:txXfrm>
        <a:off x="302233" y="1651372"/>
        <a:ext cx="2289851" cy="411498"/>
      </dsp:txXfrm>
    </dsp:sp>
    <dsp:sp modelId="{7F6F335E-1DCE-4ED2-BFC9-47F184B3C36D}">
      <dsp:nvSpPr>
        <dsp:cNvPr id="0" name=""/>
        <dsp:cNvSpPr/>
      </dsp:nvSpPr>
      <dsp:spPr>
        <a:xfrm>
          <a:off x="289431" y="2142919"/>
          <a:ext cx="2315455" cy="437102"/>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latin typeface="Tahoma"/>
              <a:ea typeface="Tahoma"/>
              <a:cs typeface="Tahoma"/>
            </a:rPr>
            <a:t>Clarifying potential financial gain and increased number of outcomes log</a:t>
          </a:r>
          <a:endParaRPr lang="en-GB" sz="1000" kern="1200">
            <a:latin typeface="Tahoma"/>
            <a:ea typeface="Tahoma"/>
            <a:cs typeface="Tahoma"/>
          </a:endParaRPr>
        </a:p>
      </dsp:txBody>
      <dsp:txXfrm>
        <a:off x="302233" y="2155721"/>
        <a:ext cx="2289851" cy="411498"/>
      </dsp:txXfrm>
    </dsp:sp>
    <dsp:sp modelId="{F20C50E5-1BDF-4D5B-B460-FF9094F70993}">
      <dsp:nvSpPr>
        <dsp:cNvPr id="0" name=""/>
        <dsp:cNvSpPr/>
      </dsp:nvSpPr>
      <dsp:spPr>
        <a:xfrm>
          <a:off x="289431" y="2647269"/>
          <a:ext cx="2315455" cy="437102"/>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latin typeface="Tahoma"/>
              <a:ea typeface="Tahoma"/>
              <a:cs typeface="Tahoma"/>
            </a:rPr>
            <a:t>Trussell Trust partnership – food vouchers</a:t>
          </a:r>
          <a:endParaRPr lang="en-GB" sz="1000" kern="1200">
            <a:latin typeface="Tahoma"/>
            <a:ea typeface="Tahoma"/>
            <a:cs typeface="Tahoma"/>
          </a:endParaRPr>
        </a:p>
      </dsp:txBody>
      <dsp:txXfrm>
        <a:off x="302233" y="2660071"/>
        <a:ext cx="2289851" cy="411498"/>
      </dsp:txXfrm>
    </dsp:sp>
    <dsp:sp modelId="{5A56762A-C02F-4F38-92A1-44B5A6F9AD96}">
      <dsp:nvSpPr>
        <dsp:cNvPr id="0" name=""/>
        <dsp:cNvSpPr/>
      </dsp:nvSpPr>
      <dsp:spPr>
        <a:xfrm>
          <a:off x="289431" y="3151618"/>
          <a:ext cx="2315455" cy="437102"/>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n-US" sz="1000" kern="1200">
              <a:latin typeface="Tahoma"/>
              <a:ea typeface="Tahoma"/>
              <a:cs typeface="Tahoma"/>
            </a:rPr>
            <a:t>Supplier Support packages</a:t>
          </a:r>
          <a:endParaRPr lang="en-GB" sz="1000" kern="1200">
            <a:latin typeface="Tahoma"/>
            <a:ea typeface="Tahoma"/>
            <a:cs typeface="Tahoma"/>
          </a:endParaRPr>
        </a:p>
      </dsp:txBody>
      <dsp:txXfrm>
        <a:off x="302233" y="3164420"/>
        <a:ext cx="2289851" cy="41149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A3BA50-B2A9-42FB-BEBD-0BC55A4A828D}">
      <dsp:nvSpPr>
        <dsp:cNvPr id="0" name=""/>
        <dsp:cNvSpPr/>
      </dsp:nvSpPr>
      <dsp:spPr>
        <a:xfrm>
          <a:off x="3525861" y="8380"/>
          <a:ext cx="774237" cy="774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l" defTabSz="222250" rtl="0">
            <a:lnSpc>
              <a:spcPct val="90000"/>
            </a:lnSpc>
            <a:spcBef>
              <a:spcPct val="0"/>
            </a:spcBef>
            <a:spcAft>
              <a:spcPct val="35000"/>
            </a:spcAft>
            <a:buNone/>
          </a:pPr>
          <a:r>
            <a:rPr lang="en-GB" sz="500" kern="1200">
              <a:latin typeface="Tahoma"/>
            </a:rPr>
            <a:t>Too many requests needed across cases for additional information/explanation</a:t>
          </a:r>
          <a:endParaRPr lang="en-US" sz="500" kern="1200">
            <a:latin typeface="Tahoma"/>
          </a:endParaRPr>
        </a:p>
      </dsp:txBody>
      <dsp:txXfrm>
        <a:off x="3525861" y="8380"/>
        <a:ext cx="774237" cy="774237"/>
      </dsp:txXfrm>
    </dsp:sp>
    <dsp:sp modelId="{495A71C1-C407-4037-836B-8EFCF786D7E3}">
      <dsp:nvSpPr>
        <dsp:cNvPr id="0" name=""/>
        <dsp:cNvSpPr/>
      </dsp:nvSpPr>
      <dsp:spPr>
        <a:xfrm>
          <a:off x="1158394" y="520"/>
          <a:ext cx="3781819" cy="3781819"/>
        </a:xfrm>
        <a:prstGeom prst="circularArrow">
          <a:avLst>
            <a:gd name="adj1" fmla="val 3992"/>
            <a:gd name="adj2" fmla="val 250447"/>
            <a:gd name="adj3" fmla="val 20572516"/>
            <a:gd name="adj4" fmla="val 18983697"/>
            <a:gd name="adj5" fmla="val 465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C1DCAF-1884-47F9-91E6-84B0C6286A43}">
      <dsp:nvSpPr>
        <dsp:cNvPr id="0" name=""/>
        <dsp:cNvSpPr/>
      </dsp:nvSpPr>
      <dsp:spPr>
        <a:xfrm>
          <a:off x="4389537" y="1504311"/>
          <a:ext cx="774237" cy="774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rtl="0">
            <a:lnSpc>
              <a:spcPct val="90000"/>
            </a:lnSpc>
            <a:spcBef>
              <a:spcPct val="0"/>
            </a:spcBef>
            <a:spcAft>
              <a:spcPct val="35000"/>
            </a:spcAft>
            <a:buNone/>
          </a:pPr>
          <a:r>
            <a:rPr lang="en-GB" sz="500" kern="1200">
              <a:latin typeface="Tahoma"/>
            </a:rPr>
            <a:t>Background to complaints often not explained</a:t>
          </a:r>
          <a:endParaRPr lang="en-GB" sz="500" kern="1200"/>
        </a:p>
      </dsp:txBody>
      <dsp:txXfrm>
        <a:off x="4389537" y="1504311"/>
        <a:ext cx="774237" cy="774237"/>
      </dsp:txXfrm>
    </dsp:sp>
    <dsp:sp modelId="{00AA004E-E2B1-4C79-B2C0-8CE7965A7986}">
      <dsp:nvSpPr>
        <dsp:cNvPr id="0" name=""/>
        <dsp:cNvSpPr/>
      </dsp:nvSpPr>
      <dsp:spPr>
        <a:xfrm>
          <a:off x="1158394" y="520"/>
          <a:ext cx="3781819" cy="3781819"/>
        </a:xfrm>
        <a:prstGeom prst="circularArrow">
          <a:avLst>
            <a:gd name="adj1" fmla="val 3992"/>
            <a:gd name="adj2" fmla="val 250447"/>
            <a:gd name="adj3" fmla="val 2365855"/>
            <a:gd name="adj4" fmla="val 777037"/>
            <a:gd name="adj5" fmla="val 465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D9CF54-D83C-4999-AFBE-AC7A9EA2B860}">
      <dsp:nvSpPr>
        <dsp:cNvPr id="0" name=""/>
        <dsp:cNvSpPr/>
      </dsp:nvSpPr>
      <dsp:spPr>
        <a:xfrm>
          <a:off x="3525861" y="3000241"/>
          <a:ext cx="774237" cy="774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rtl="0">
            <a:lnSpc>
              <a:spcPct val="90000"/>
            </a:lnSpc>
            <a:spcBef>
              <a:spcPct val="0"/>
            </a:spcBef>
            <a:spcAft>
              <a:spcPct val="35000"/>
            </a:spcAft>
            <a:buNone/>
          </a:pPr>
          <a:r>
            <a:rPr lang="en-GB" sz="500" kern="1200">
              <a:latin typeface="Tahoma"/>
            </a:rPr>
            <a:t>Short and direct answers to questions, leads to more questions</a:t>
          </a:r>
          <a:endParaRPr lang="en-GB" sz="500" kern="1200"/>
        </a:p>
      </dsp:txBody>
      <dsp:txXfrm>
        <a:off x="3525861" y="3000241"/>
        <a:ext cx="774237" cy="774237"/>
      </dsp:txXfrm>
    </dsp:sp>
    <dsp:sp modelId="{E52BABF5-A42D-41C0-8695-9D429AD8F6BA}">
      <dsp:nvSpPr>
        <dsp:cNvPr id="0" name=""/>
        <dsp:cNvSpPr/>
      </dsp:nvSpPr>
      <dsp:spPr>
        <a:xfrm>
          <a:off x="1158394" y="520"/>
          <a:ext cx="3781819" cy="3781819"/>
        </a:xfrm>
        <a:prstGeom prst="circularArrow">
          <a:avLst>
            <a:gd name="adj1" fmla="val 3992"/>
            <a:gd name="adj2" fmla="val 250447"/>
            <a:gd name="adj3" fmla="val 6110452"/>
            <a:gd name="adj4" fmla="val 4439100"/>
            <a:gd name="adj5" fmla="val 465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674587-6D6A-4192-9CDE-8537F51B1204}">
      <dsp:nvSpPr>
        <dsp:cNvPr id="0" name=""/>
        <dsp:cNvSpPr/>
      </dsp:nvSpPr>
      <dsp:spPr>
        <a:xfrm>
          <a:off x="1798509" y="3000241"/>
          <a:ext cx="774237" cy="774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l" defTabSz="222250" rtl="0">
            <a:lnSpc>
              <a:spcPct val="90000"/>
            </a:lnSpc>
            <a:spcBef>
              <a:spcPct val="0"/>
            </a:spcBef>
            <a:spcAft>
              <a:spcPct val="35000"/>
            </a:spcAft>
            <a:buNone/>
          </a:pPr>
          <a:r>
            <a:rPr lang="en-GB" sz="500" kern="1200">
              <a:latin typeface="Tahoma"/>
            </a:rPr>
            <a:t>Unnecessary 3 way conversations</a:t>
          </a:r>
        </a:p>
      </dsp:txBody>
      <dsp:txXfrm>
        <a:off x="1798509" y="3000241"/>
        <a:ext cx="774237" cy="774237"/>
      </dsp:txXfrm>
    </dsp:sp>
    <dsp:sp modelId="{0D9F5B9F-EB8D-40D4-816A-BED8E448DC4E}">
      <dsp:nvSpPr>
        <dsp:cNvPr id="0" name=""/>
        <dsp:cNvSpPr/>
      </dsp:nvSpPr>
      <dsp:spPr>
        <a:xfrm>
          <a:off x="1158394" y="520"/>
          <a:ext cx="3781819" cy="3781819"/>
        </a:xfrm>
        <a:prstGeom prst="circularArrow">
          <a:avLst>
            <a:gd name="adj1" fmla="val 3992"/>
            <a:gd name="adj2" fmla="val 250447"/>
            <a:gd name="adj3" fmla="val 9772516"/>
            <a:gd name="adj4" fmla="val 8183697"/>
            <a:gd name="adj5" fmla="val 465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E2E67C-21FB-41E3-9CC7-5A7567392713}">
      <dsp:nvSpPr>
        <dsp:cNvPr id="0" name=""/>
        <dsp:cNvSpPr/>
      </dsp:nvSpPr>
      <dsp:spPr>
        <a:xfrm>
          <a:off x="934833" y="1504311"/>
          <a:ext cx="774237" cy="774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rtl="0">
            <a:lnSpc>
              <a:spcPct val="90000"/>
            </a:lnSpc>
            <a:spcBef>
              <a:spcPct val="0"/>
            </a:spcBef>
            <a:spcAft>
              <a:spcPct val="35000"/>
            </a:spcAft>
            <a:buNone/>
          </a:pPr>
          <a:r>
            <a:rPr lang="en-GB" sz="500" kern="1200">
              <a:latin typeface="Tahoma"/>
            </a:rPr>
            <a:t>Obligations missed e.g. GS payments</a:t>
          </a:r>
          <a:endParaRPr lang="en-GB" sz="500" kern="1200"/>
        </a:p>
      </dsp:txBody>
      <dsp:txXfrm>
        <a:off x="934833" y="1504311"/>
        <a:ext cx="774237" cy="774237"/>
      </dsp:txXfrm>
    </dsp:sp>
    <dsp:sp modelId="{C5149BA5-3D86-4816-B3E7-74F71D1F7921}">
      <dsp:nvSpPr>
        <dsp:cNvPr id="0" name=""/>
        <dsp:cNvSpPr/>
      </dsp:nvSpPr>
      <dsp:spPr>
        <a:xfrm>
          <a:off x="1158394" y="520"/>
          <a:ext cx="3781819" cy="3781819"/>
        </a:xfrm>
        <a:prstGeom prst="circularArrow">
          <a:avLst>
            <a:gd name="adj1" fmla="val 3992"/>
            <a:gd name="adj2" fmla="val 250447"/>
            <a:gd name="adj3" fmla="val 13165855"/>
            <a:gd name="adj4" fmla="val 11577037"/>
            <a:gd name="adj5" fmla="val 465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6129E4-1DA2-4595-B415-7BA7AED9EF60}">
      <dsp:nvSpPr>
        <dsp:cNvPr id="0" name=""/>
        <dsp:cNvSpPr/>
      </dsp:nvSpPr>
      <dsp:spPr>
        <a:xfrm>
          <a:off x="1798509" y="8380"/>
          <a:ext cx="774237" cy="774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rtl="0">
            <a:lnSpc>
              <a:spcPct val="90000"/>
            </a:lnSpc>
            <a:spcBef>
              <a:spcPct val="0"/>
            </a:spcBef>
            <a:spcAft>
              <a:spcPct val="35000"/>
            </a:spcAft>
            <a:buNone/>
          </a:pPr>
          <a:r>
            <a:rPr lang="en-GB" sz="500" kern="1200">
              <a:latin typeface="Tahoma"/>
            </a:rPr>
            <a:t>Suggestion of licence condition breaches</a:t>
          </a:r>
          <a:endParaRPr lang="en-GB" sz="500" kern="1200"/>
        </a:p>
      </dsp:txBody>
      <dsp:txXfrm>
        <a:off x="1798509" y="8380"/>
        <a:ext cx="774237" cy="774237"/>
      </dsp:txXfrm>
    </dsp:sp>
    <dsp:sp modelId="{120A310C-A5EF-43AA-AAFD-BCC701F6F00C}">
      <dsp:nvSpPr>
        <dsp:cNvPr id="0" name=""/>
        <dsp:cNvSpPr/>
      </dsp:nvSpPr>
      <dsp:spPr>
        <a:xfrm>
          <a:off x="1158394" y="520"/>
          <a:ext cx="3781819" cy="3781819"/>
        </a:xfrm>
        <a:prstGeom prst="circularArrow">
          <a:avLst>
            <a:gd name="adj1" fmla="val 3992"/>
            <a:gd name="adj2" fmla="val 250447"/>
            <a:gd name="adj3" fmla="val 16910452"/>
            <a:gd name="adj4" fmla="val 15239100"/>
            <a:gd name="adj5" fmla="val 465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0.0571</cdr:x>
      <cdr:y>0.08707</cdr:y>
    </cdr:from>
    <cdr:to>
      <cdr:x>0.59191</cdr:x>
      <cdr:y>0.85424</cdr:y>
    </cdr:to>
    <cdr:sp macro="" textlink="">
      <cdr:nvSpPr>
        <cdr:cNvPr id="4" name="TextBox 3">
          <a:extLst xmlns:a="http://schemas.openxmlformats.org/drawingml/2006/main">
            <a:ext uri="{FF2B5EF4-FFF2-40B4-BE49-F238E27FC236}">
              <a16:creationId xmlns:a16="http://schemas.microsoft.com/office/drawing/2014/main" id="{2D3F798A-2C2A-89C1-0F37-D60E51AC4718}"/>
            </a:ext>
          </a:extLst>
        </cdr:cNvPr>
        <cdr:cNvSpPr txBox="1"/>
      </cdr:nvSpPr>
      <cdr:spPr>
        <a:xfrm xmlns:a="http://schemas.openxmlformats.org/drawingml/2006/main">
          <a:off x="512541" y="332166"/>
          <a:ext cx="4800561" cy="29266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2000" b="1" dirty="0">
              <a:solidFill>
                <a:srgbClr val="008037"/>
              </a:solidFill>
            </a:rPr>
            <a:t>1. Company Contact Details ( Non – Complaint)</a:t>
          </a:r>
        </a:p>
        <a:p xmlns:a="http://schemas.openxmlformats.org/drawingml/2006/main">
          <a:r>
            <a:rPr lang="en-GB" sz="2000" b="1" dirty="0">
              <a:solidFill>
                <a:srgbClr val="008037"/>
              </a:solidFill>
            </a:rPr>
            <a:t>2. Customer Outside of Scotland</a:t>
          </a:r>
        </a:p>
        <a:p xmlns:a="http://schemas.openxmlformats.org/drawingml/2006/main">
          <a:r>
            <a:rPr lang="en-GB" sz="2000" b="1" dirty="0">
              <a:solidFill>
                <a:srgbClr val="008037"/>
              </a:solidFill>
            </a:rPr>
            <a:t>3. EBSS Enquiry</a:t>
          </a:r>
        </a:p>
        <a:p xmlns:a="http://schemas.openxmlformats.org/drawingml/2006/main">
          <a:r>
            <a:rPr lang="en-GB" sz="2000" b="1" dirty="0">
              <a:solidFill>
                <a:srgbClr val="008037"/>
              </a:solidFill>
            </a:rPr>
            <a:t>4. Disputed Bill</a:t>
          </a:r>
        </a:p>
        <a:p xmlns:a="http://schemas.openxmlformats.org/drawingml/2006/main">
          <a:r>
            <a:rPr lang="en-GB" sz="2000" b="1" dirty="0">
              <a:solidFill>
                <a:srgbClr val="008037"/>
              </a:solidFill>
            </a:rPr>
            <a:t>5. Warm Home Discount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dd54d4e39b_0_38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g1dd54d4e39b_0_389: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44791c933a_0_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g244791c933a_0_8: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dirty="0">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44791c933a_0_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g244791c933a_0_14: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dirty="0">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63d1b659b2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g63d1b659b2_0_0: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0733fd41e7_0_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g20733fd41e7_0_7: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0733fd41e7_0_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0733fd41e7_0_19:notes"/>
          <p:cNvSpPr txBox="1">
            <a:spLocks noGrp="1"/>
          </p:cNvSpPr>
          <p:nvPr>
            <p:ph type="body" idx="1"/>
          </p:nvPr>
        </p:nvSpPr>
        <p:spPr>
          <a:xfrm>
            <a:off x="679768" y="4715153"/>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3fe581ac34_0_2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3fe581ac34_0_21:notes"/>
          <p:cNvSpPr txBox="1">
            <a:spLocks noGrp="1"/>
          </p:cNvSpPr>
          <p:nvPr>
            <p:ph type="body" idx="1"/>
          </p:nvPr>
        </p:nvSpPr>
        <p:spPr>
          <a:xfrm>
            <a:off x="679768" y="4715153"/>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3fe581ac34_0_2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3fe581ac34_0_28:notes"/>
          <p:cNvSpPr txBox="1">
            <a:spLocks noGrp="1"/>
          </p:cNvSpPr>
          <p:nvPr>
            <p:ph type="body" idx="1"/>
          </p:nvPr>
        </p:nvSpPr>
        <p:spPr>
          <a:xfrm>
            <a:off x="679768" y="4715153"/>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41e35b2222_1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41e35b2222_1_0:notes"/>
          <p:cNvSpPr txBox="1">
            <a:spLocks noGrp="1"/>
          </p:cNvSpPr>
          <p:nvPr>
            <p:ph type="body" idx="1"/>
          </p:nvPr>
        </p:nvSpPr>
        <p:spPr>
          <a:xfrm>
            <a:off x="679768" y="4715153"/>
            <a:ext cx="5438100" cy="4467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p13:notes"/>
          <p:cNvSpPr txBox="1">
            <a:spLocks noGrp="1"/>
          </p:cNvSpPr>
          <p:nvPr>
            <p:ph type="body" idx="1"/>
          </p:nvPr>
        </p:nvSpPr>
        <p:spPr>
          <a:xfrm>
            <a:off x="679768" y="4715153"/>
            <a:ext cx="5438139" cy="446698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dirty="0"/>
          </a:p>
          <a:p>
            <a:pPr marL="0" marR="0" lvl="0" indent="0" algn="l" rtl="0">
              <a:lnSpc>
                <a:spcPct val="100000"/>
              </a:lnSpc>
              <a:spcBef>
                <a:spcPts val="0"/>
              </a:spcBef>
              <a:spcAft>
                <a:spcPts val="0"/>
              </a:spcAft>
              <a:buClr>
                <a:schemeClr val="dk1"/>
              </a:buClr>
              <a:buSzPts val="1400"/>
              <a:buFont typeface="Arial"/>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p14:notes"/>
          <p:cNvSpPr txBox="1">
            <a:spLocks noGrp="1"/>
          </p:cNvSpPr>
          <p:nvPr>
            <p:ph type="body" idx="1"/>
          </p:nvPr>
        </p:nvSpPr>
        <p:spPr>
          <a:xfrm>
            <a:off x="679768" y="4715153"/>
            <a:ext cx="5438139" cy="446698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dirty="0"/>
          </a:p>
          <a:p>
            <a:pPr marL="0" marR="0" lvl="0" indent="0" algn="l" rtl="0">
              <a:lnSpc>
                <a:spcPct val="100000"/>
              </a:lnSpc>
              <a:spcBef>
                <a:spcPts val="0"/>
              </a:spcBef>
              <a:spcAft>
                <a:spcPts val="0"/>
              </a:spcAft>
              <a:buClr>
                <a:schemeClr val="dk1"/>
              </a:buClr>
              <a:buSzPts val="1400"/>
              <a:buFont typeface="Arial"/>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3de38b2f2e_0_1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g23de38b2f2e_0_10: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400"/>
              </a:spcBef>
              <a:spcAft>
                <a:spcPts val="0"/>
              </a:spcAft>
              <a:buNone/>
            </a:pPr>
            <a:endParaRPr sz="900" dirty="0">
              <a:solidFill>
                <a:srgbClr val="004888"/>
              </a:solidFill>
              <a:latin typeface="Open Sans"/>
              <a:ea typeface="Open Sans"/>
              <a:cs typeface="Open Sans"/>
              <a:sym typeface="Open Sans"/>
            </a:endParaRPr>
          </a:p>
          <a:p>
            <a:pPr marL="914400" marR="0" lvl="0" indent="0" algn="l" rtl="0">
              <a:lnSpc>
                <a:spcPct val="100000"/>
              </a:lnSpc>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17: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0872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05514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286589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27192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15079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28656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21352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57475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68182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3de38b2f2e_0_1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g23de38b2f2e_0_15: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400"/>
              </a:spcBef>
              <a:spcAft>
                <a:spcPts val="0"/>
              </a:spcAft>
              <a:buNone/>
            </a:pPr>
            <a:endParaRPr sz="900" dirty="0">
              <a:solidFill>
                <a:srgbClr val="004888"/>
              </a:solidFill>
              <a:latin typeface="Open Sans"/>
              <a:ea typeface="Open Sans"/>
              <a:cs typeface="Open Sans"/>
              <a:sym typeface="Open Sans"/>
            </a:endParaRPr>
          </a:p>
          <a:p>
            <a:pPr marL="914400" marR="0" lvl="0" indent="0" algn="l" rtl="0">
              <a:lnSpc>
                <a:spcPct val="100000"/>
              </a:lnSpc>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24534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5787050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362951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52867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524866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48357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25106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GB" dirty="0"/>
          </a:p>
        </p:txBody>
      </p:sp>
      <p:sp>
        <p:nvSpPr>
          <p:cNvPr id="4" name="Slide Number Placeholder 3"/>
          <p:cNvSpPr>
            <a:spLocks noGrp="1"/>
          </p:cNvSpPr>
          <p:nvPr>
            <p:ph type="sldNum" sz="quarter" idx="5"/>
          </p:nvPr>
        </p:nvSpPr>
        <p:spPr/>
        <p:txBody>
          <a:bodyPr/>
          <a:lstStyle/>
          <a:p>
            <a:fld id="{4DD72725-2DDB-4B3B-A3E2-A57102D7B1EA}" type="slidenum">
              <a:rPr lang="en-GB" smtClean="0"/>
              <a:t>43</a:t>
            </a:fld>
            <a:endParaRPr lang="en-GB"/>
          </a:p>
        </p:txBody>
      </p:sp>
    </p:spTree>
    <p:extLst>
      <p:ext uri="{BB962C8B-B14F-4D97-AF65-F5344CB8AC3E}">
        <p14:creationId xmlns:p14="http://schemas.microsoft.com/office/powerpoint/2010/main" val="15966791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cs typeface="Calibri"/>
            </a:endParaRPr>
          </a:p>
        </p:txBody>
      </p:sp>
      <p:sp>
        <p:nvSpPr>
          <p:cNvPr id="4" name="Slide Number Placeholder 3"/>
          <p:cNvSpPr>
            <a:spLocks noGrp="1"/>
          </p:cNvSpPr>
          <p:nvPr>
            <p:ph type="sldNum" sz="quarter" idx="5"/>
          </p:nvPr>
        </p:nvSpPr>
        <p:spPr/>
        <p:txBody>
          <a:bodyPr/>
          <a:lstStyle/>
          <a:p>
            <a:fld id="{4DD72725-2DDB-4B3B-A3E2-A57102D7B1EA}" type="slidenum">
              <a:rPr lang="en-GB" smtClean="0"/>
              <a:t>44</a:t>
            </a:fld>
            <a:endParaRPr lang="en-GB"/>
          </a:p>
        </p:txBody>
      </p:sp>
    </p:spTree>
    <p:extLst>
      <p:ext uri="{BB962C8B-B14F-4D97-AF65-F5344CB8AC3E}">
        <p14:creationId xmlns:p14="http://schemas.microsoft.com/office/powerpoint/2010/main" val="32310351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66043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3de38b2f2e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g23de38b2f2e_0_0: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356204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DD72725-2DDB-4B3B-A3E2-A57102D7B1EA}" type="slidenum">
              <a:rPr lang="en-GB" smtClean="0"/>
              <a:t>47</a:t>
            </a:fld>
            <a:endParaRPr lang="en-GB"/>
          </a:p>
        </p:txBody>
      </p:sp>
    </p:spTree>
    <p:extLst>
      <p:ext uri="{BB962C8B-B14F-4D97-AF65-F5344CB8AC3E}">
        <p14:creationId xmlns:p14="http://schemas.microsoft.com/office/powerpoint/2010/main" val="861833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D72725-2DDB-4B3B-A3E2-A57102D7B1E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40803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359425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9111655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D72725-2DDB-4B3B-A3E2-A57102D7B1EA}" type="slidenum">
              <a:rPr lang="en-GB" smtClean="0"/>
              <a:t>51</a:t>
            </a:fld>
            <a:endParaRPr lang="en-GB"/>
          </a:p>
        </p:txBody>
      </p:sp>
    </p:spTree>
    <p:extLst>
      <p:ext uri="{BB962C8B-B14F-4D97-AF65-F5344CB8AC3E}">
        <p14:creationId xmlns:p14="http://schemas.microsoft.com/office/powerpoint/2010/main" val="4905639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601428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004691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GB" dirty="0"/>
          </a:p>
        </p:txBody>
      </p:sp>
      <p:sp>
        <p:nvSpPr>
          <p:cNvPr id="4" name="Slide Number Placeholder 3"/>
          <p:cNvSpPr>
            <a:spLocks noGrp="1"/>
          </p:cNvSpPr>
          <p:nvPr>
            <p:ph type="sldNum" sz="quarter" idx="5"/>
          </p:nvPr>
        </p:nvSpPr>
        <p:spPr/>
        <p:txBody>
          <a:bodyPr/>
          <a:lstStyle/>
          <a:p>
            <a:fld id="{4DD72725-2DDB-4B3B-A3E2-A57102D7B1EA}" type="slidenum">
              <a:rPr lang="en-GB" smtClean="0"/>
              <a:t>54</a:t>
            </a:fld>
            <a:endParaRPr lang="en-GB"/>
          </a:p>
        </p:txBody>
      </p:sp>
    </p:spTree>
    <p:extLst>
      <p:ext uri="{BB962C8B-B14F-4D97-AF65-F5344CB8AC3E}">
        <p14:creationId xmlns:p14="http://schemas.microsoft.com/office/powerpoint/2010/main" val="685571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D72725-2DDB-4B3B-A3E2-A57102D7B1EA}" type="slidenum">
              <a:rPr lang="en-GB" smtClean="0"/>
              <a:t>55</a:t>
            </a:fld>
            <a:endParaRPr lang="en-GB"/>
          </a:p>
        </p:txBody>
      </p:sp>
    </p:spTree>
    <p:extLst>
      <p:ext uri="{BB962C8B-B14F-4D97-AF65-F5344CB8AC3E}">
        <p14:creationId xmlns:p14="http://schemas.microsoft.com/office/powerpoint/2010/main" val="375057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3de38b2f2e_0_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g23de38b2f2e_0_5: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400"/>
              </a:spcBef>
              <a:spcAft>
                <a:spcPts val="0"/>
              </a:spcAft>
              <a:buNone/>
            </a:pPr>
            <a:endParaRPr sz="900" dirty="0">
              <a:solidFill>
                <a:srgbClr val="004888"/>
              </a:solidFill>
              <a:latin typeface="Open Sans"/>
              <a:ea typeface="Open Sans"/>
              <a:cs typeface="Open Sans"/>
              <a:sym typeface="Open Sans"/>
            </a:endParaRPr>
          </a:p>
          <a:p>
            <a:pPr marL="914400" marR="0" lvl="0" indent="0" algn="l" rtl="0">
              <a:lnSpc>
                <a:spcPct val="100000"/>
              </a:lnSpc>
              <a:spcBef>
                <a:spcPts val="0"/>
              </a:spcBef>
              <a:spcAft>
                <a:spcPts val="0"/>
              </a:spcAft>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534128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191109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5926165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691020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790609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223475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060504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974177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649811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650419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2: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914400" marR="0" lvl="0" indent="0" algn="l" rtl="0">
              <a:lnSpc>
                <a:spcPct val="100000"/>
              </a:lnSpc>
              <a:spcBef>
                <a:spcPts val="0"/>
              </a:spcBef>
              <a:spcAft>
                <a:spcPts val="0"/>
              </a:spcAft>
              <a:buNone/>
            </a:pPr>
            <a:endParaRPr sz="1200"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93771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440162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349054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424146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762625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894464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ef99bc71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100">
              <a:latin typeface="Open Sans"/>
              <a:ea typeface="Open Sans"/>
              <a:cs typeface="Open Sans"/>
              <a:sym typeface="Open Sans"/>
            </a:endParaRPr>
          </a:p>
        </p:txBody>
      </p:sp>
      <p:sp>
        <p:nvSpPr>
          <p:cNvPr id="71" name="Google Shape;71;g2ef99bc71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7decf19018_4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8" name="Google Shape;78;g7decf19018_4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00"/>
              </a:spcBef>
              <a:spcAft>
                <a:spcPts val="1000"/>
              </a:spcAft>
              <a:buClr>
                <a:srgbClr val="000000"/>
              </a:buClr>
              <a:buSzPts val="1100"/>
              <a:buFont typeface="Arial"/>
              <a:buNone/>
            </a:pPr>
            <a:endParaRPr sz="1100" dirty="0">
              <a:latin typeface="Open Sans"/>
              <a:ea typeface="Open Sans"/>
              <a:cs typeface="Open Sans"/>
              <a:sym typeface="Open Sans"/>
            </a:endParaRPr>
          </a:p>
        </p:txBody>
      </p:sp>
      <p:sp>
        <p:nvSpPr>
          <p:cNvPr id="79" name="Google Shape;79;g7decf19018_4_3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74</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7dd75641a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85" name="Google Shape;85;g7dd75641a8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00"/>
              </a:spcBef>
              <a:spcAft>
                <a:spcPts val="1000"/>
              </a:spcAft>
              <a:buClr>
                <a:srgbClr val="000000"/>
              </a:buClr>
              <a:buSzPts val="1100"/>
              <a:buFont typeface="Arial"/>
              <a:buNone/>
            </a:pPr>
            <a:endParaRPr sz="1100" dirty="0">
              <a:latin typeface="Open Sans"/>
              <a:ea typeface="Open Sans"/>
              <a:cs typeface="Open Sans"/>
              <a:sym typeface="Open Sans"/>
            </a:endParaRPr>
          </a:p>
        </p:txBody>
      </p:sp>
      <p:sp>
        <p:nvSpPr>
          <p:cNvPr id="86" name="Google Shape;86;g7dd75641a8_0_6: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75</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d78668a9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d78668a9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8:notes"/>
          <p:cNvSpPr txBox="1">
            <a:spLocks noGrp="1"/>
          </p:cNvSpPr>
          <p:nvPr>
            <p:ph type="body" idx="1"/>
          </p:nvPr>
        </p:nvSpPr>
        <p:spPr>
          <a:xfrm>
            <a:off x="679768" y="4715153"/>
            <a:ext cx="5438139" cy="446698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endParaRPr dirty="0"/>
          </a:p>
          <a:p>
            <a:pPr marL="0" marR="0" lvl="0" indent="0" algn="l" rtl="0">
              <a:lnSpc>
                <a:spcPct val="100000"/>
              </a:lnSpc>
              <a:spcBef>
                <a:spcPts val="0"/>
              </a:spcBef>
              <a:spcAft>
                <a:spcPts val="0"/>
              </a:spcAft>
              <a:buClr>
                <a:schemeClr val="dk1"/>
              </a:buClr>
              <a:buSzPts val="1400"/>
              <a:buFont typeface="Arial"/>
              <a:buNone/>
            </a:pPr>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7e0b5a5aa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7e0b5a5aa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45bf97544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45bf97544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ef99bc713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endParaRPr sz="1200" dirty="0">
              <a:latin typeface="Open Sans"/>
              <a:ea typeface="Open Sans"/>
              <a:cs typeface="Open Sans"/>
              <a:sym typeface="Open Sans"/>
            </a:endParaRPr>
          </a:p>
        </p:txBody>
      </p:sp>
      <p:sp>
        <p:nvSpPr>
          <p:cNvPr id="109" name="Google Shape;109;g2ef99bc713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ef99bc713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endParaRPr sz="1100">
              <a:latin typeface="Open Sans"/>
              <a:ea typeface="Open Sans"/>
              <a:cs typeface="Open Sans"/>
              <a:sym typeface="Open Sans"/>
            </a:endParaRPr>
          </a:p>
        </p:txBody>
      </p:sp>
      <p:sp>
        <p:nvSpPr>
          <p:cNvPr id="117" name="Google Shape;117;g2ef99bc713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f1d62f9a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f1d62f9a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endParaRPr dirty="0">
              <a:solidFill>
                <a:schemeClr val="dk1"/>
              </a:solidFill>
              <a:latin typeface="Open Sans"/>
              <a:ea typeface="Open Sans"/>
              <a:cs typeface="Open Sans"/>
              <a:sym typeface="Open San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24509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04ff85e306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04ff85e306_0_0:notes"/>
          <p:cNvSpPr txBox="1">
            <a:spLocks noGrp="1"/>
          </p:cNvSpPr>
          <p:nvPr>
            <p:ph type="body" idx="1"/>
          </p:nvPr>
        </p:nvSpPr>
        <p:spPr>
          <a:xfrm>
            <a:off x="679768" y="4715153"/>
            <a:ext cx="5438100" cy="446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0: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dirty="0">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39B460-265C-D8C5-AE11-4067C67D50A5}"/>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162451D-0142-28A9-E838-138D9726113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C86C0F-FD05-2F80-FAD7-C754A5121DD0}"/>
              </a:ext>
            </a:extLst>
          </p:cNvPr>
          <p:cNvSpPr>
            <a:spLocks noGrp="1"/>
          </p:cNvSpPr>
          <p:nvPr>
            <p:ph type="dt" sz="half" idx="10"/>
          </p:nvPr>
        </p:nvSpPr>
        <p:spPr/>
        <p:txBody>
          <a:bodyPr/>
          <a:lstStyle/>
          <a:p>
            <a:fld id="{715D97FA-3A85-4F0E-8394-77D3B3EB067F}" type="datetimeFigureOut">
              <a:rPr lang="en-GB" smtClean="0"/>
              <a:t>24/05/2023</a:t>
            </a:fld>
            <a:endParaRPr lang="en-GB"/>
          </a:p>
        </p:txBody>
      </p:sp>
      <p:sp>
        <p:nvSpPr>
          <p:cNvPr id="5" name="Footer Placeholder 4">
            <a:extLst>
              <a:ext uri="{FF2B5EF4-FFF2-40B4-BE49-F238E27FC236}">
                <a16:creationId xmlns:a16="http://schemas.microsoft.com/office/drawing/2014/main" id="{FE7BB6E0-AAEF-7DA0-8D0B-4407379C69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0EB561-A2A4-AA50-1062-306C5226420B}"/>
              </a:ext>
            </a:extLst>
          </p:cNvPr>
          <p:cNvSpPr>
            <a:spLocks noGrp="1"/>
          </p:cNvSpPr>
          <p:nvPr>
            <p:ph type="sldNum" sz="quarter" idx="12"/>
          </p:nvPr>
        </p:nvSpPr>
        <p:spPr/>
        <p:txBody>
          <a:bodyPr/>
          <a:lstStyle/>
          <a:p>
            <a:fld id="{C398CA01-E596-4211-BD71-82AF359F942A}" type="slidenum">
              <a:rPr lang="en-GB" smtClean="0"/>
              <a:t>‹#›</a:t>
            </a:fld>
            <a:endParaRPr lang="en-GB"/>
          </a:p>
        </p:txBody>
      </p:sp>
    </p:spTree>
    <p:extLst>
      <p:ext uri="{BB962C8B-B14F-4D97-AF65-F5344CB8AC3E}">
        <p14:creationId xmlns:p14="http://schemas.microsoft.com/office/powerpoint/2010/main" val="2927835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eritage cover slide">
  <p:cSld name="Heritage cover slide">
    <p:spTree>
      <p:nvGrpSpPr>
        <p:cNvPr id="1" name="Shape 53"/>
        <p:cNvGrpSpPr/>
        <p:nvPr/>
      </p:nvGrpSpPr>
      <p:grpSpPr>
        <a:xfrm>
          <a:off x="0" y="0"/>
          <a:ext cx="0" cy="0"/>
          <a:chOff x="0" y="0"/>
          <a:chExt cx="0" cy="0"/>
        </a:xfrm>
      </p:grpSpPr>
      <p:sp>
        <p:nvSpPr>
          <p:cNvPr id="54" name="Google Shape;54;p14"/>
          <p:cNvSpPr txBox="1">
            <a:spLocks noGrp="1"/>
          </p:cNvSpPr>
          <p:nvPr>
            <p:ph type="title"/>
          </p:nvPr>
        </p:nvSpPr>
        <p:spPr>
          <a:xfrm>
            <a:off x="157162" y="215900"/>
            <a:ext cx="5424600" cy="22701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1pPr>
            <a:lvl2pPr marL="0" marR="0" lvl="1"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2pPr>
            <a:lvl3pPr marL="0" marR="0" lvl="2"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3pPr>
            <a:lvl4pPr marL="0" marR="0" lvl="3"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4pPr>
            <a:lvl5pPr marL="0" marR="0" lvl="4"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5pPr>
            <a:lvl6pPr marL="457200" marR="0" lvl="5"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6pPr>
            <a:lvl7pPr marL="914400" marR="0" lvl="6"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7pPr>
            <a:lvl8pPr marL="1371600" marR="0" lvl="7"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8pPr>
            <a:lvl9pPr marL="1828800" marR="0" lvl="8"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9pPr>
          </a:lstStyle>
          <a:p>
            <a:endParaRPr/>
          </a:p>
        </p:txBody>
      </p:sp>
      <p:sp>
        <p:nvSpPr>
          <p:cNvPr id="55" name="Google Shape;55;p14"/>
          <p:cNvSpPr txBox="1">
            <a:spLocks noGrp="1"/>
          </p:cNvSpPr>
          <p:nvPr>
            <p:ph type="body" idx="1"/>
          </p:nvPr>
        </p:nvSpPr>
        <p:spPr>
          <a:xfrm>
            <a:off x="5775160" y="3923632"/>
            <a:ext cx="3195000" cy="10383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 content slide">
  <p:cSld name="Text content slide">
    <p:spTree>
      <p:nvGrpSpPr>
        <p:cNvPr id="1" name="Shape 59"/>
        <p:cNvGrpSpPr/>
        <p:nvPr/>
      </p:nvGrpSpPr>
      <p:grpSpPr>
        <a:xfrm>
          <a:off x="0" y="0"/>
          <a:ext cx="0" cy="0"/>
          <a:chOff x="0" y="0"/>
          <a:chExt cx="0" cy="0"/>
        </a:xfrm>
      </p:grpSpPr>
      <p:sp>
        <p:nvSpPr>
          <p:cNvPr id="60" name="Google Shape;60;p16"/>
          <p:cNvSpPr txBox="1">
            <a:spLocks noGrp="1"/>
          </p:cNvSpPr>
          <p:nvPr>
            <p:ph type="title"/>
          </p:nvPr>
        </p:nvSpPr>
        <p:spPr>
          <a:xfrm>
            <a:off x="214610" y="206375"/>
            <a:ext cx="8229600" cy="857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1pPr>
            <a:lvl2pPr marL="0" marR="0" lvl="1"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2pPr>
            <a:lvl3pPr marL="0" marR="0" lvl="2"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3pPr>
            <a:lvl4pPr marL="0" marR="0" lvl="3"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4pPr>
            <a:lvl5pPr marL="0" marR="0" lvl="4"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5pPr>
            <a:lvl6pPr marL="457200" marR="0" lvl="5"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6pPr>
            <a:lvl7pPr marL="914400" marR="0" lvl="6"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7pPr>
            <a:lvl8pPr marL="1371600" marR="0" lvl="7"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8pPr>
            <a:lvl9pPr marL="1828800" marR="0" lvl="8"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9pPr>
          </a:lstStyle>
          <a:p>
            <a:endParaRPr/>
          </a:p>
        </p:txBody>
      </p:sp>
      <p:sp>
        <p:nvSpPr>
          <p:cNvPr id="61" name="Google Shape;61;p16"/>
          <p:cNvSpPr txBox="1">
            <a:spLocks noGrp="1"/>
          </p:cNvSpPr>
          <p:nvPr>
            <p:ph type="body" idx="1"/>
          </p:nvPr>
        </p:nvSpPr>
        <p:spPr>
          <a:xfrm>
            <a:off x="214610" y="1200150"/>
            <a:ext cx="4109100" cy="33942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1pPr>
            <a:lvl2pPr marL="914400" marR="0" lvl="1"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2pPr>
            <a:lvl3pPr marL="1371600" marR="0" lvl="2"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3pPr>
            <a:lvl4pPr marL="1828800" marR="0" lvl="3"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4pPr>
            <a:lvl5pPr marL="2286000" marR="0" lvl="4"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nfographic or graph content slide">
  <p:cSld name="Infographic or graph content slide">
    <p:spTree>
      <p:nvGrpSpPr>
        <p:cNvPr id="1" name="Shape 62"/>
        <p:cNvGrpSpPr/>
        <p:nvPr/>
      </p:nvGrpSpPr>
      <p:grpSpPr>
        <a:xfrm>
          <a:off x="0" y="0"/>
          <a:ext cx="0" cy="0"/>
          <a:chOff x="0" y="0"/>
          <a:chExt cx="0" cy="0"/>
        </a:xfrm>
      </p:grpSpPr>
      <p:sp>
        <p:nvSpPr>
          <p:cNvPr id="63" name="Google Shape;63;p17"/>
          <p:cNvSpPr txBox="1">
            <a:spLocks noGrp="1"/>
          </p:cNvSpPr>
          <p:nvPr>
            <p:ph type="title"/>
          </p:nvPr>
        </p:nvSpPr>
        <p:spPr>
          <a:xfrm>
            <a:off x="214610" y="206375"/>
            <a:ext cx="8229600" cy="857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1pPr>
            <a:lvl2pPr marL="0" marR="0" lvl="1"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2pPr>
            <a:lvl3pPr marL="0" marR="0" lvl="2"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3pPr>
            <a:lvl4pPr marL="0" marR="0" lvl="3"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4pPr>
            <a:lvl5pPr marL="0" marR="0" lvl="4"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5pPr>
            <a:lvl6pPr marL="457200" marR="0" lvl="5"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6pPr>
            <a:lvl7pPr marL="914400" marR="0" lvl="6"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7pPr>
            <a:lvl8pPr marL="1371600" marR="0" lvl="7"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8pPr>
            <a:lvl9pPr marL="1828800" marR="0" lvl="8"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9pPr>
          </a:lstStyle>
          <a:p>
            <a:endParaRPr/>
          </a:p>
        </p:txBody>
      </p:sp>
      <p:sp>
        <p:nvSpPr>
          <p:cNvPr id="64" name="Google Shape;64;p17"/>
          <p:cNvSpPr txBox="1">
            <a:spLocks noGrp="1"/>
          </p:cNvSpPr>
          <p:nvPr>
            <p:ph type="body" idx="1"/>
          </p:nvPr>
        </p:nvSpPr>
        <p:spPr>
          <a:xfrm>
            <a:off x="214313" y="1143000"/>
            <a:ext cx="8704200" cy="38799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1pPr>
            <a:lvl2pPr marL="914400" marR="0" lvl="1"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2pPr>
            <a:lvl3pPr marL="1371600" marR="0" lvl="2"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3pPr>
            <a:lvl4pPr marL="1828800" marR="0" lvl="3"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4pPr>
            <a:lvl5pPr marL="2286000" marR="0" lvl="4"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5"/>
        <p:cNvGrpSpPr/>
        <p:nvPr/>
      </p:nvGrpSpPr>
      <p:grpSpPr>
        <a:xfrm>
          <a:off x="0" y="0"/>
          <a:ext cx="0" cy="0"/>
          <a:chOff x="0" y="0"/>
          <a:chExt cx="0" cy="0"/>
        </a:xfrm>
      </p:grpSpPr>
      <p:sp>
        <p:nvSpPr>
          <p:cNvPr id="66" name="Google Shape;66;p1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300"/>
              <a:buNone/>
              <a:defRPr sz="5300"/>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endParaRPr/>
          </a:p>
        </p:txBody>
      </p:sp>
      <p:sp>
        <p:nvSpPr>
          <p:cNvPr id="67" name="Google Shape;67;p1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SzPts val="2900"/>
              <a:buNone/>
              <a:defRPr sz="2900"/>
            </a:lvl1pPr>
            <a:lvl2pPr lvl="1" algn="ctr" rtl="0">
              <a:lnSpc>
                <a:spcPct val="100000"/>
              </a:lnSpc>
              <a:spcBef>
                <a:spcPts val="400"/>
              </a:spcBef>
              <a:spcAft>
                <a:spcPts val="0"/>
              </a:spcAft>
              <a:buSzPts val="2900"/>
              <a:buNone/>
              <a:defRPr sz="2900"/>
            </a:lvl2pPr>
            <a:lvl3pPr lvl="2" algn="ctr" rtl="0">
              <a:lnSpc>
                <a:spcPct val="100000"/>
              </a:lnSpc>
              <a:spcBef>
                <a:spcPts val="400"/>
              </a:spcBef>
              <a:spcAft>
                <a:spcPts val="0"/>
              </a:spcAft>
              <a:buSzPts val="2900"/>
              <a:buNone/>
              <a:defRPr sz="2900"/>
            </a:lvl3pPr>
            <a:lvl4pPr lvl="3" algn="ctr" rtl="0">
              <a:lnSpc>
                <a:spcPct val="100000"/>
              </a:lnSpc>
              <a:spcBef>
                <a:spcPts val="400"/>
              </a:spcBef>
              <a:spcAft>
                <a:spcPts val="0"/>
              </a:spcAft>
              <a:buSzPts val="2900"/>
              <a:buNone/>
              <a:defRPr sz="2900"/>
            </a:lvl4pPr>
            <a:lvl5pPr lvl="4" algn="ctr" rtl="0">
              <a:lnSpc>
                <a:spcPct val="100000"/>
              </a:lnSpc>
              <a:spcBef>
                <a:spcPts val="400"/>
              </a:spcBef>
              <a:spcAft>
                <a:spcPts val="0"/>
              </a:spcAft>
              <a:buSzPts val="2900"/>
              <a:buNone/>
              <a:defRPr sz="2900"/>
            </a:lvl5pPr>
            <a:lvl6pPr lvl="5" algn="ctr" rtl="0">
              <a:lnSpc>
                <a:spcPct val="100000"/>
              </a:lnSpc>
              <a:spcBef>
                <a:spcPts val="400"/>
              </a:spcBef>
              <a:spcAft>
                <a:spcPts val="0"/>
              </a:spcAft>
              <a:buSzPts val="2900"/>
              <a:buNone/>
              <a:defRPr sz="2900"/>
            </a:lvl6pPr>
            <a:lvl7pPr lvl="6" algn="ctr" rtl="0">
              <a:lnSpc>
                <a:spcPct val="100000"/>
              </a:lnSpc>
              <a:spcBef>
                <a:spcPts val="400"/>
              </a:spcBef>
              <a:spcAft>
                <a:spcPts val="0"/>
              </a:spcAft>
              <a:buSzPts val="2900"/>
              <a:buNone/>
              <a:defRPr sz="2900"/>
            </a:lvl7pPr>
            <a:lvl8pPr lvl="7" algn="ctr" rtl="0">
              <a:lnSpc>
                <a:spcPct val="100000"/>
              </a:lnSpc>
              <a:spcBef>
                <a:spcPts val="400"/>
              </a:spcBef>
              <a:spcAft>
                <a:spcPts val="0"/>
              </a:spcAft>
              <a:buSzPts val="2900"/>
              <a:buNone/>
              <a:defRPr sz="2900"/>
            </a:lvl8pPr>
            <a:lvl9pPr lvl="8" algn="ctr" rtl="0">
              <a:lnSpc>
                <a:spcPct val="100000"/>
              </a:lnSpc>
              <a:spcBef>
                <a:spcPts val="400"/>
              </a:spcBef>
              <a:spcAft>
                <a:spcPts val="0"/>
              </a:spcAft>
              <a:buSzPts val="2900"/>
              <a:buNone/>
              <a:defRPr sz="2900"/>
            </a:lvl9pPr>
          </a:lstStyle>
          <a:p>
            <a:endParaRPr/>
          </a:p>
        </p:txBody>
      </p:sp>
      <p:sp>
        <p:nvSpPr>
          <p:cNvPr id="68" name="Google Shape;68;p18"/>
          <p:cNvSpPr txBox="1">
            <a:spLocks noGrp="1"/>
          </p:cNvSpPr>
          <p:nvPr>
            <p:ph type="sldNum" idx="12"/>
          </p:nvPr>
        </p:nvSpPr>
        <p:spPr>
          <a:xfrm>
            <a:off x="8472458" y="4663217"/>
            <a:ext cx="548700" cy="393600"/>
          </a:xfrm>
          <a:prstGeom prst="rect">
            <a:avLst/>
          </a:prstGeom>
          <a:noFill/>
          <a:ln>
            <a:noFill/>
          </a:ln>
        </p:spPr>
        <p:txBody>
          <a:bodyPr spcFirstLastPara="1" wrap="square" lIns="72850" tIns="72850" rIns="72850" bIns="72850" anchor="ctr" anchorCtr="0">
            <a:noAutofit/>
          </a:bodyPr>
          <a:lstStyle>
            <a:lvl1pPr lvl="0" rtl="0">
              <a:buNone/>
              <a:defRPr sz="1100"/>
            </a:lvl1pPr>
            <a:lvl2pPr lvl="1" rtl="0">
              <a:buNone/>
              <a:defRPr sz="1100"/>
            </a:lvl2pPr>
            <a:lvl3pPr lvl="2" rtl="0">
              <a:buNone/>
              <a:defRPr sz="1100"/>
            </a:lvl3pPr>
            <a:lvl4pPr lvl="3" rtl="0">
              <a:buNone/>
              <a:defRPr sz="1100"/>
            </a:lvl4pPr>
            <a:lvl5pPr lvl="4" rtl="0">
              <a:buNone/>
              <a:defRPr sz="1100"/>
            </a:lvl5pPr>
            <a:lvl6pPr lvl="5" rtl="0">
              <a:buNone/>
              <a:defRPr sz="1100"/>
            </a:lvl6pPr>
            <a:lvl7pPr lvl="6" rtl="0">
              <a:buNone/>
              <a:defRPr sz="1100"/>
            </a:lvl7pPr>
            <a:lvl8pPr lvl="7" rtl="0">
              <a:buNone/>
              <a:defRPr sz="1100"/>
            </a:lvl8pPr>
            <a:lvl9pPr lvl="8" rtl="0">
              <a:buNone/>
              <a:defRPr sz="1100"/>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AEB24D1-11B2-4EF8-83B8-AFC5395828AD}"/>
              </a:ext>
            </a:extLst>
          </p:cNvPr>
          <p:cNvSpPr>
            <a:spLocks noGrp="1"/>
          </p:cNvSpPr>
          <p:nvPr>
            <p:ph type="pic" sz="quarter" idx="13"/>
          </p:nvPr>
        </p:nvSpPr>
        <p:spPr>
          <a:xfrm>
            <a:off x="-263" y="0"/>
            <a:ext cx="9108000" cy="51840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15586 w 9159586"/>
              <a:gd name="connsiteY3" fmla="*/ 6858000 h 6858000"/>
              <a:gd name="connsiteX4" fmla="*/ 0 w 9159586"/>
              <a:gd name="connsiteY4" fmla="*/ 1963882 h 6858000"/>
              <a:gd name="connsiteX5" fmla="*/ 15586 w 9159586"/>
              <a:gd name="connsiteY5"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15586 w 9159586"/>
              <a:gd name="connsiteY3" fmla="*/ 6858000 h 6858000"/>
              <a:gd name="connsiteX4" fmla="*/ 0 w 9159586"/>
              <a:gd name="connsiteY4" fmla="*/ 1963882 h 6858000"/>
              <a:gd name="connsiteX5" fmla="*/ 15586 w 9159586"/>
              <a:gd name="connsiteY5"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15586 w 9159586"/>
              <a:gd name="connsiteY4" fmla="*/ 68580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15586 w 9159586"/>
              <a:gd name="connsiteY4" fmla="*/ 68580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78559 w 9159586"/>
              <a:gd name="connsiteY4" fmla="*/ 4294314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78559 w 9159586"/>
              <a:gd name="connsiteY4" fmla="*/ 4294314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01151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3481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1799507 w 9159586"/>
              <a:gd name="connsiteY5" fmla="*/ 2344903 h 6858000"/>
              <a:gd name="connsiteX6" fmla="*/ 0 w 9159586"/>
              <a:gd name="connsiteY6" fmla="*/ 1963882 h 6858000"/>
              <a:gd name="connsiteX7" fmla="*/ 15586 w 9159586"/>
              <a:gd name="connsiteY7"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2921471 w 9159586"/>
              <a:gd name="connsiteY5" fmla="*/ 2737590 h 6858000"/>
              <a:gd name="connsiteX6" fmla="*/ 0 w 9159586"/>
              <a:gd name="connsiteY6" fmla="*/ 1963882 h 6858000"/>
              <a:gd name="connsiteX7" fmla="*/ 15586 w 9159586"/>
              <a:gd name="connsiteY7"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2921471 w 9159586"/>
              <a:gd name="connsiteY5" fmla="*/ 2737590 h 6858000"/>
              <a:gd name="connsiteX6" fmla="*/ 0 w 9159586"/>
              <a:gd name="connsiteY6" fmla="*/ 1963882 h 6858000"/>
              <a:gd name="connsiteX7" fmla="*/ 15586 w 9159586"/>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2910252 w 9148367"/>
              <a:gd name="connsiteY5" fmla="*/ 2737590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2910252 w 9148367"/>
              <a:gd name="connsiteY5" fmla="*/ 2737590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2910252 w 9148367"/>
              <a:gd name="connsiteY5" fmla="*/ 2737590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2910252 w 9148367"/>
              <a:gd name="connsiteY5" fmla="*/ 2737590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5322473 w 9148367"/>
              <a:gd name="connsiteY5" fmla="*/ 3410768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5322473 w 9148367"/>
              <a:gd name="connsiteY5" fmla="*/ 3410768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5322473 w 9148367"/>
              <a:gd name="connsiteY5" fmla="*/ 3410768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5322473 w 9148367"/>
              <a:gd name="connsiteY5" fmla="*/ 3410768 h 6858000"/>
              <a:gd name="connsiteX6" fmla="*/ 0 w 9148367"/>
              <a:gd name="connsiteY6" fmla="*/ 1941443 h 6858000"/>
              <a:gd name="connsiteX7" fmla="*/ 4367 w 9148367"/>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5318369 w 9144263"/>
              <a:gd name="connsiteY5" fmla="*/ 3410768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5318369 w 9144263"/>
              <a:gd name="connsiteY5" fmla="*/ 3410768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5318369 w 9144263"/>
              <a:gd name="connsiteY5" fmla="*/ 3410768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5318369 w 9144263"/>
              <a:gd name="connsiteY5" fmla="*/ 3410768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119880 w 9144263"/>
              <a:gd name="connsiteY5" fmla="*/ 3625257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119880 w 9144263"/>
              <a:gd name="connsiteY5" fmla="*/ 3625257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119880 w 9144263"/>
              <a:gd name="connsiteY5" fmla="*/ 3625257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119880 w 9144263"/>
              <a:gd name="connsiteY5" fmla="*/ 3625257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64768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263" h="6858000">
                <a:moveTo>
                  <a:pt x="263" y="0"/>
                </a:moveTo>
                <a:lnTo>
                  <a:pt x="9144263" y="0"/>
                </a:lnTo>
                <a:lnTo>
                  <a:pt x="9144263" y="6858000"/>
                </a:lnTo>
                <a:lnTo>
                  <a:pt x="5365366" y="6858000"/>
                </a:lnTo>
                <a:cubicBezTo>
                  <a:pt x="6638252" y="5247409"/>
                  <a:pt x="6420205" y="5566467"/>
                  <a:pt x="6795918" y="5057249"/>
                </a:cubicBezTo>
                <a:cubicBezTo>
                  <a:pt x="7102054" y="4514075"/>
                  <a:pt x="6794009" y="3825146"/>
                  <a:pt x="6255347" y="3659124"/>
                </a:cubicBezTo>
                <a:lnTo>
                  <a:pt x="2499" y="1961249"/>
                </a:lnTo>
                <a:cubicBezTo>
                  <a:pt x="3955" y="1314101"/>
                  <a:pt x="-1193" y="647148"/>
                  <a:pt x="263" y="0"/>
                </a:cubicBezTo>
                <a:close/>
              </a:path>
            </a:pathLst>
          </a:custGeom>
          <a:solidFill>
            <a:schemeClr val="bg1">
              <a:lumMod val="85000"/>
            </a:schemeClr>
          </a:solidFill>
        </p:spPr>
        <p:txBody>
          <a:bodyPr/>
          <a:lstStyle>
            <a:lvl1pPr algn="r">
              <a:defRPr sz="1200"/>
            </a:lvl1pPr>
          </a:lstStyle>
          <a:p>
            <a:r>
              <a:rPr lang="en-US"/>
              <a:t>Click icon to add picture</a:t>
            </a:r>
            <a:endParaRPr lang="en-GB"/>
          </a:p>
        </p:txBody>
      </p:sp>
      <p:sp>
        <p:nvSpPr>
          <p:cNvPr id="2" name="Title 1"/>
          <p:cNvSpPr>
            <a:spLocks noGrp="1"/>
          </p:cNvSpPr>
          <p:nvPr>
            <p:ph type="ctrTitle"/>
          </p:nvPr>
        </p:nvSpPr>
        <p:spPr>
          <a:xfrm>
            <a:off x="792000" y="2640108"/>
            <a:ext cx="4176000" cy="618562"/>
          </a:xfrm>
        </p:spPr>
        <p:txBody>
          <a:bodyPr anchor="b" anchorCtr="0"/>
          <a:lstStyle>
            <a:lvl1pPr algn="l">
              <a:defRPr sz="3000"/>
            </a:lvl1pPr>
          </a:lstStyle>
          <a:p>
            <a:r>
              <a:rPr lang="en-US"/>
              <a:t>Click to edit Master title style</a:t>
            </a:r>
            <a:endParaRPr lang="en-GB"/>
          </a:p>
        </p:txBody>
      </p:sp>
      <p:sp>
        <p:nvSpPr>
          <p:cNvPr id="3" name="Subtitle 2"/>
          <p:cNvSpPr>
            <a:spLocks noGrp="1"/>
          </p:cNvSpPr>
          <p:nvPr>
            <p:ph type="subTitle" idx="1"/>
          </p:nvPr>
        </p:nvSpPr>
        <p:spPr>
          <a:xfrm>
            <a:off x="792001" y="3574172"/>
            <a:ext cx="4176000" cy="618561"/>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08CDCF25-D7EC-4BC0-988F-AB2E28759953}"/>
              </a:ext>
            </a:extLst>
          </p:cNvPr>
          <p:cNvSpPr>
            <a:spLocks noGrp="1"/>
          </p:cNvSpPr>
          <p:nvPr>
            <p:ph type="body" sz="quarter" idx="14"/>
          </p:nvPr>
        </p:nvSpPr>
        <p:spPr>
          <a:xfrm>
            <a:off x="792001" y="4252501"/>
            <a:ext cx="3047441" cy="353270"/>
          </a:xfrm>
        </p:spPr>
        <p:txBody>
          <a:bodyPr/>
          <a:lstStyle>
            <a:lvl1pPr>
              <a:spcAft>
                <a:spcPts val="0"/>
              </a:spcAft>
              <a:defRPr sz="1200"/>
            </a:lvl1pPr>
          </a:lstStyle>
          <a:p>
            <a:pPr lvl="0"/>
            <a:r>
              <a:rPr lang="en-US"/>
              <a:t>Click to edit Master text styles</a:t>
            </a:r>
          </a:p>
        </p:txBody>
      </p:sp>
      <p:cxnSp>
        <p:nvCxnSpPr>
          <p:cNvPr id="11" name="Straight Connector 10">
            <a:extLst>
              <a:ext uri="{FF2B5EF4-FFF2-40B4-BE49-F238E27FC236}">
                <a16:creationId xmlns:a16="http://schemas.microsoft.com/office/drawing/2014/main" id="{B9DBEFCF-17D2-4B4F-9CCB-D86F53AA7277}"/>
              </a:ext>
            </a:extLst>
          </p:cNvPr>
          <p:cNvCxnSpPr/>
          <p:nvPr userDrawn="1"/>
        </p:nvCxnSpPr>
        <p:spPr>
          <a:xfrm>
            <a:off x="792000" y="34074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A1ABBF-00DF-4E17-8D1B-B2E7DC6D41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6266" y="2938399"/>
            <a:ext cx="1108667" cy="1108667"/>
          </a:xfrm>
          <a:prstGeom prst="rect">
            <a:avLst/>
          </a:prstGeom>
        </p:spPr>
      </p:pic>
    </p:spTree>
    <p:extLst>
      <p:ext uri="{BB962C8B-B14F-4D97-AF65-F5344CB8AC3E}">
        <p14:creationId xmlns:p14="http://schemas.microsoft.com/office/powerpoint/2010/main" val="371547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bwMode="ltGray">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D5B482-99FC-46D1-9967-0EBFF52E6B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72176"/>
            <a:ext cx="6948000" cy="3687538"/>
          </a:xfrm>
          <a:prstGeom prst="rect">
            <a:avLst/>
          </a:prstGeom>
        </p:spPr>
      </p:pic>
      <p:sp>
        <p:nvSpPr>
          <p:cNvPr id="10" name="Text Placeholder 9">
            <a:extLst>
              <a:ext uri="{FF2B5EF4-FFF2-40B4-BE49-F238E27FC236}">
                <a16:creationId xmlns:a16="http://schemas.microsoft.com/office/drawing/2014/main" id="{08CDCF25-D7EC-4BC0-988F-AB2E28759953}"/>
              </a:ext>
            </a:extLst>
          </p:cNvPr>
          <p:cNvSpPr>
            <a:spLocks noGrp="1"/>
          </p:cNvSpPr>
          <p:nvPr>
            <p:ph type="body" sz="quarter" idx="14"/>
          </p:nvPr>
        </p:nvSpPr>
        <p:spPr>
          <a:xfrm>
            <a:off x="792001" y="4252501"/>
            <a:ext cx="3047441" cy="353270"/>
          </a:xfrm>
        </p:spPr>
        <p:txBody>
          <a:bodyPr/>
          <a:lstStyle>
            <a:lvl1pPr>
              <a:spcAft>
                <a:spcPts val="0"/>
              </a:spcAft>
              <a:defRPr sz="1200"/>
            </a:lvl1pPr>
          </a:lstStyle>
          <a:p>
            <a:pPr lvl="0"/>
            <a:r>
              <a:rPr lang="en-US"/>
              <a:t>Click to edit Master text styles</a:t>
            </a:r>
          </a:p>
        </p:txBody>
      </p:sp>
      <p:cxnSp>
        <p:nvCxnSpPr>
          <p:cNvPr id="11" name="Straight Connector 10">
            <a:extLst>
              <a:ext uri="{FF2B5EF4-FFF2-40B4-BE49-F238E27FC236}">
                <a16:creationId xmlns:a16="http://schemas.microsoft.com/office/drawing/2014/main" id="{B9DBEFCF-17D2-4B4F-9CCB-D86F53AA7277}"/>
              </a:ext>
            </a:extLst>
          </p:cNvPr>
          <p:cNvCxnSpPr/>
          <p:nvPr userDrawn="1"/>
        </p:nvCxnSpPr>
        <p:spPr>
          <a:xfrm>
            <a:off x="792000" y="34074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BEF9F3E1-6781-4525-A226-91583605D5CC}"/>
              </a:ext>
            </a:extLst>
          </p:cNvPr>
          <p:cNvSpPr>
            <a:spLocks noGrp="1"/>
          </p:cNvSpPr>
          <p:nvPr>
            <p:ph type="ctrTitle"/>
          </p:nvPr>
        </p:nvSpPr>
        <p:spPr>
          <a:xfrm>
            <a:off x="792000" y="2640108"/>
            <a:ext cx="4176000" cy="618562"/>
          </a:xfrm>
        </p:spPr>
        <p:txBody>
          <a:bodyPr anchor="b" anchorCtr="0"/>
          <a:lstStyle>
            <a:lvl1pPr algn="l">
              <a:defRPr sz="3000"/>
            </a:lvl1pPr>
          </a:lstStyle>
          <a:p>
            <a:r>
              <a:rPr lang="en-US"/>
              <a:t>Click to edit Master title style</a:t>
            </a:r>
            <a:endParaRPr lang="en-GB"/>
          </a:p>
        </p:txBody>
      </p:sp>
      <p:sp>
        <p:nvSpPr>
          <p:cNvPr id="9" name="Subtitle 2">
            <a:extLst>
              <a:ext uri="{FF2B5EF4-FFF2-40B4-BE49-F238E27FC236}">
                <a16:creationId xmlns:a16="http://schemas.microsoft.com/office/drawing/2014/main" id="{B1898ED8-05A6-45CF-96B5-C6A38570BD17}"/>
              </a:ext>
            </a:extLst>
          </p:cNvPr>
          <p:cNvSpPr>
            <a:spLocks noGrp="1"/>
          </p:cNvSpPr>
          <p:nvPr>
            <p:ph type="subTitle" idx="1"/>
          </p:nvPr>
        </p:nvSpPr>
        <p:spPr>
          <a:xfrm>
            <a:off x="792001" y="3574172"/>
            <a:ext cx="4176000" cy="618561"/>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3" name="Picture 12">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6266" y="2938399"/>
            <a:ext cx="1108667" cy="1108667"/>
          </a:xfrm>
          <a:prstGeom prst="rect">
            <a:avLst/>
          </a:prstGeom>
        </p:spPr>
      </p:pic>
    </p:spTree>
    <p:extLst>
      <p:ext uri="{BB962C8B-B14F-4D97-AF65-F5344CB8AC3E}">
        <p14:creationId xmlns:p14="http://schemas.microsoft.com/office/powerpoint/2010/main" val="2517436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Turquoise">
    <p:bg bwMode="ltGray">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D5B482-99FC-46D1-9967-0EBFF52E6B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72176"/>
            <a:ext cx="6948000" cy="3687538"/>
          </a:xfrm>
          <a:prstGeom prst="rect">
            <a:avLst/>
          </a:prstGeom>
        </p:spPr>
      </p:pic>
      <p:sp>
        <p:nvSpPr>
          <p:cNvPr id="10" name="Text Placeholder 9">
            <a:extLst>
              <a:ext uri="{FF2B5EF4-FFF2-40B4-BE49-F238E27FC236}">
                <a16:creationId xmlns:a16="http://schemas.microsoft.com/office/drawing/2014/main" id="{08CDCF25-D7EC-4BC0-988F-AB2E28759953}"/>
              </a:ext>
            </a:extLst>
          </p:cNvPr>
          <p:cNvSpPr>
            <a:spLocks noGrp="1"/>
          </p:cNvSpPr>
          <p:nvPr>
            <p:ph type="body" sz="quarter" idx="14"/>
          </p:nvPr>
        </p:nvSpPr>
        <p:spPr>
          <a:xfrm>
            <a:off x="792001" y="4252501"/>
            <a:ext cx="3047441" cy="353270"/>
          </a:xfrm>
        </p:spPr>
        <p:txBody>
          <a:bodyPr/>
          <a:lstStyle>
            <a:lvl1pPr>
              <a:spcAft>
                <a:spcPts val="0"/>
              </a:spcAft>
              <a:defRPr sz="1200"/>
            </a:lvl1pPr>
          </a:lstStyle>
          <a:p>
            <a:pPr lvl="0"/>
            <a:r>
              <a:rPr lang="en-US"/>
              <a:t>Click to edit Master text styles</a:t>
            </a:r>
          </a:p>
        </p:txBody>
      </p:sp>
      <p:cxnSp>
        <p:nvCxnSpPr>
          <p:cNvPr id="11" name="Straight Connector 10">
            <a:extLst>
              <a:ext uri="{FF2B5EF4-FFF2-40B4-BE49-F238E27FC236}">
                <a16:creationId xmlns:a16="http://schemas.microsoft.com/office/drawing/2014/main" id="{B9DBEFCF-17D2-4B4F-9CCB-D86F53AA7277}"/>
              </a:ext>
            </a:extLst>
          </p:cNvPr>
          <p:cNvCxnSpPr/>
          <p:nvPr userDrawn="1"/>
        </p:nvCxnSpPr>
        <p:spPr>
          <a:xfrm>
            <a:off x="792000" y="34074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52607B7E-2055-414F-A33B-0E2289E3ABE3}"/>
              </a:ext>
            </a:extLst>
          </p:cNvPr>
          <p:cNvSpPr>
            <a:spLocks noGrp="1"/>
          </p:cNvSpPr>
          <p:nvPr>
            <p:ph type="ctrTitle"/>
          </p:nvPr>
        </p:nvSpPr>
        <p:spPr>
          <a:xfrm>
            <a:off x="792000" y="2640108"/>
            <a:ext cx="4176000" cy="618562"/>
          </a:xfrm>
        </p:spPr>
        <p:txBody>
          <a:bodyPr anchor="b" anchorCtr="0"/>
          <a:lstStyle>
            <a:lvl1pPr algn="l">
              <a:defRPr sz="3000"/>
            </a:lvl1pPr>
          </a:lstStyle>
          <a:p>
            <a:r>
              <a:rPr lang="en-US"/>
              <a:t>Click to edit Master title style</a:t>
            </a:r>
            <a:endParaRPr lang="en-GB"/>
          </a:p>
        </p:txBody>
      </p:sp>
      <p:sp>
        <p:nvSpPr>
          <p:cNvPr id="9" name="Subtitle 2">
            <a:extLst>
              <a:ext uri="{FF2B5EF4-FFF2-40B4-BE49-F238E27FC236}">
                <a16:creationId xmlns:a16="http://schemas.microsoft.com/office/drawing/2014/main" id="{0D1C1C5B-96DC-46A4-AD20-40757B580105}"/>
              </a:ext>
            </a:extLst>
          </p:cNvPr>
          <p:cNvSpPr>
            <a:spLocks noGrp="1"/>
          </p:cNvSpPr>
          <p:nvPr>
            <p:ph type="subTitle" idx="1"/>
          </p:nvPr>
        </p:nvSpPr>
        <p:spPr>
          <a:xfrm>
            <a:off x="792001" y="3574172"/>
            <a:ext cx="4176000" cy="618561"/>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6266" y="2938399"/>
            <a:ext cx="1108667" cy="1108667"/>
          </a:xfrm>
          <a:prstGeom prst="rect">
            <a:avLst/>
          </a:prstGeom>
        </p:spPr>
      </p:pic>
    </p:spTree>
    <p:extLst>
      <p:ext uri="{BB962C8B-B14F-4D97-AF65-F5344CB8AC3E}">
        <p14:creationId xmlns:p14="http://schemas.microsoft.com/office/powerpoint/2010/main" val="3768750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Teal">
    <p:bg bwMode="ltGray">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D5B482-99FC-46D1-9967-0EBFF52E6B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72176"/>
            <a:ext cx="6948000" cy="3687538"/>
          </a:xfrm>
          <a:prstGeom prst="rect">
            <a:avLst/>
          </a:prstGeom>
        </p:spPr>
      </p:pic>
      <p:sp>
        <p:nvSpPr>
          <p:cNvPr id="10" name="Text Placeholder 9">
            <a:extLst>
              <a:ext uri="{FF2B5EF4-FFF2-40B4-BE49-F238E27FC236}">
                <a16:creationId xmlns:a16="http://schemas.microsoft.com/office/drawing/2014/main" id="{08CDCF25-D7EC-4BC0-988F-AB2E28759953}"/>
              </a:ext>
            </a:extLst>
          </p:cNvPr>
          <p:cNvSpPr>
            <a:spLocks noGrp="1"/>
          </p:cNvSpPr>
          <p:nvPr>
            <p:ph type="body" sz="quarter" idx="14"/>
          </p:nvPr>
        </p:nvSpPr>
        <p:spPr>
          <a:xfrm>
            <a:off x="792001" y="4252501"/>
            <a:ext cx="3047441" cy="353270"/>
          </a:xfrm>
        </p:spPr>
        <p:txBody>
          <a:bodyPr/>
          <a:lstStyle>
            <a:lvl1pPr>
              <a:spcAft>
                <a:spcPts val="0"/>
              </a:spcAft>
              <a:defRPr sz="1200"/>
            </a:lvl1pPr>
          </a:lstStyle>
          <a:p>
            <a:pPr lvl="0"/>
            <a:r>
              <a:rPr lang="en-US"/>
              <a:t>Click to edit Master text styles</a:t>
            </a:r>
          </a:p>
        </p:txBody>
      </p:sp>
      <p:cxnSp>
        <p:nvCxnSpPr>
          <p:cNvPr id="11" name="Straight Connector 10">
            <a:extLst>
              <a:ext uri="{FF2B5EF4-FFF2-40B4-BE49-F238E27FC236}">
                <a16:creationId xmlns:a16="http://schemas.microsoft.com/office/drawing/2014/main" id="{B9DBEFCF-17D2-4B4F-9CCB-D86F53AA7277}"/>
              </a:ext>
            </a:extLst>
          </p:cNvPr>
          <p:cNvCxnSpPr/>
          <p:nvPr userDrawn="1"/>
        </p:nvCxnSpPr>
        <p:spPr>
          <a:xfrm>
            <a:off x="792000" y="34074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68DF000-7C80-486C-9EDE-C2FBC677BD5C}"/>
              </a:ext>
            </a:extLst>
          </p:cNvPr>
          <p:cNvSpPr>
            <a:spLocks noGrp="1"/>
          </p:cNvSpPr>
          <p:nvPr>
            <p:ph type="ctrTitle"/>
          </p:nvPr>
        </p:nvSpPr>
        <p:spPr>
          <a:xfrm>
            <a:off x="792000" y="2640108"/>
            <a:ext cx="4176000" cy="618562"/>
          </a:xfrm>
        </p:spPr>
        <p:txBody>
          <a:bodyPr anchor="b" anchorCtr="0"/>
          <a:lstStyle>
            <a:lvl1pPr algn="l">
              <a:defRPr sz="3000"/>
            </a:lvl1pPr>
          </a:lstStyle>
          <a:p>
            <a:r>
              <a:rPr lang="en-US"/>
              <a:t>Click to edit Master title style</a:t>
            </a:r>
            <a:endParaRPr lang="en-GB"/>
          </a:p>
        </p:txBody>
      </p:sp>
      <p:sp>
        <p:nvSpPr>
          <p:cNvPr id="9" name="Subtitle 2">
            <a:extLst>
              <a:ext uri="{FF2B5EF4-FFF2-40B4-BE49-F238E27FC236}">
                <a16:creationId xmlns:a16="http://schemas.microsoft.com/office/drawing/2014/main" id="{9D231C22-49E4-4709-9D0B-F8BE0778AA77}"/>
              </a:ext>
            </a:extLst>
          </p:cNvPr>
          <p:cNvSpPr>
            <a:spLocks noGrp="1"/>
          </p:cNvSpPr>
          <p:nvPr>
            <p:ph type="subTitle" idx="1"/>
          </p:nvPr>
        </p:nvSpPr>
        <p:spPr>
          <a:xfrm>
            <a:off x="792001" y="3574172"/>
            <a:ext cx="4176000" cy="618561"/>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2" name="Picture 11">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6266" y="2938399"/>
            <a:ext cx="1108667" cy="1108667"/>
          </a:xfrm>
          <a:prstGeom prst="rect">
            <a:avLst/>
          </a:prstGeom>
        </p:spPr>
      </p:pic>
    </p:spTree>
    <p:extLst>
      <p:ext uri="{BB962C8B-B14F-4D97-AF65-F5344CB8AC3E}">
        <p14:creationId xmlns:p14="http://schemas.microsoft.com/office/powerpoint/2010/main" val="2219597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55634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4">
            <a:extLst>
              <a:ext uri="{FF2B5EF4-FFF2-40B4-BE49-F238E27FC236}">
                <a16:creationId xmlns:a16="http://schemas.microsoft.com/office/drawing/2014/main" id="{DC170A6A-0483-48FF-8067-4AD43A3E59BD}"/>
              </a:ext>
            </a:extLst>
          </p:cNvPr>
          <p:cNvSpPr>
            <a:spLocks noGrp="1"/>
          </p:cNvSpPr>
          <p:nvPr>
            <p:ph type="pic" sz="quarter" idx="10"/>
          </p:nvPr>
        </p:nvSpPr>
        <p:spPr>
          <a:xfrm>
            <a:off x="5387975" y="0"/>
            <a:ext cx="3744000" cy="5184000"/>
          </a:xfrm>
          <a:custGeom>
            <a:avLst/>
            <a:gdLst>
              <a:gd name="connsiteX0" fmla="*/ 0 w 3756025"/>
              <a:gd name="connsiteY0" fmla="*/ 0 h 6858000"/>
              <a:gd name="connsiteX1" fmla="*/ 3756025 w 3756025"/>
              <a:gd name="connsiteY1" fmla="*/ 0 h 6858000"/>
              <a:gd name="connsiteX2" fmla="*/ 3756025 w 3756025"/>
              <a:gd name="connsiteY2" fmla="*/ 6858000 h 6858000"/>
              <a:gd name="connsiteX3" fmla="*/ 0 w 3756025"/>
              <a:gd name="connsiteY3" fmla="*/ 6858000 h 6858000"/>
              <a:gd name="connsiteX4" fmla="*/ 0 w 3756025"/>
              <a:gd name="connsiteY4" fmla="*/ 0 h 6858000"/>
              <a:gd name="connsiteX0" fmla="*/ 1517073 w 3756025"/>
              <a:gd name="connsiteY0" fmla="*/ 0 h 6858000"/>
              <a:gd name="connsiteX1" fmla="*/ 3756025 w 3756025"/>
              <a:gd name="connsiteY1" fmla="*/ 0 h 6858000"/>
              <a:gd name="connsiteX2" fmla="*/ 3756025 w 3756025"/>
              <a:gd name="connsiteY2" fmla="*/ 6858000 h 6858000"/>
              <a:gd name="connsiteX3" fmla="*/ 0 w 3756025"/>
              <a:gd name="connsiteY3" fmla="*/ 6858000 h 6858000"/>
              <a:gd name="connsiteX4" fmla="*/ 1517073 w 3756025"/>
              <a:gd name="connsiteY4" fmla="*/ 0 h 6858000"/>
              <a:gd name="connsiteX0" fmla="*/ 1787237 w 3756025"/>
              <a:gd name="connsiteY0" fmla="*/ 0 h 6858000"/>
              <a:gd name="connsiteX1" fmla="*/ 3756025 w 3756025"/>
              <a:gd name="connsiteY1" fmla="*/ 0 h 6858000"/>
              <a:gd name="connsiteX2" fmla="*/ 3756025 w 3756025"/>
              <a:gd name="connsiteY2" fmla="*/ 6858000 h 6858000"/>
              <a:gd name="connsiteX3" fmla="*/ 0 w 3756025"/>
              <a:gd name="connsiteY3" fmla="*/ 6858000 h 6858000"/>
              <a:gd name="connsiteX4" fmla="*/ 1787237 w 3756025"/>
              <a:gd name="connsiteY4" fmla="*/ 0 h 6858000"/>
              <a:gd name="connsiteX0" fmla="*/ 1652155 w 3756025"/>
              <a:gd name="connsiteY0" fmla="*/ 0 h 6858000"/>
              <a:gd name="connsiteX1" fmla="*/ 3756025 w 3756025"/>
              <a:gd name="connsiteY1" fmla="*/ 0 h 6858000"/>
              <a:gd name="connsiteX2" fmla="*/ 3756025 w 3756025"/>
              <a:gd name="connsiteY2" fmla="*/ 6858000 h 6858000"/>
              <a:gd name="connsiteX3" fmla="*/ 0 w 3756025"/>
              <a:gd name="connsiteY3" fmla="*/ 6858000 h 6858000"/>
              <a:gd name="connsiteX4" fmla="*/ 1652155 w 375602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025" h="6858000">
                <a:moveTo>
                  <a:pt x="1652155" y="0"/>
                </a:moveTo>
                <a:lnTo>
                  <a:pt x="3756025" y="0"/>
                </a:lnTo>
                <a:lnTo>
                  <a:pt x="3756025" y="6858000"/>
                </a:lnTo>
                <a:lnTo>
                  <a:pt x="0" y="6858000"/>
                </a:lnTo>
                <a:lnTo>
                  <a:pt x="1652155" y="0"/>
                </a:lnTo>
                <a:close/>
              </a:path>
            </a:pathLst>
          </a:custGeom>
          <a:solidFill>
            <a:schemeClr val="bg1">
              <a:lumMod val="85000"/>
            </a:schemeClr>
          </a:solidFill>
        </p:spPr>
        <p:txBody>
          <a:bodyPr/>
          <a:lstStyle>
            <a:lvl1pPr algn="r">
              <a:defRPr sz="1200"/>
            </a:lvl1pPr>
          </a:lstStyle>
          <a:p>
            <a:r>
              <a:rPr lang="en-US"/>
              <a:t>Click icon to add picture</a:t>
            </a:r>
            <a:endParaRPr lang="en-GB"/>
          </a:p>
        </p:txBody>
      </p:sp>
    </p:spTree>
    <p:extLst>
      <p:ext uri="{BB962C8B-B14F-4D97-AF65-F5344CB8AC3E}">
        <p14:creationId xmlns:p14="http://schemas.microsoft.com/office/powerpoint/2010/main" val="3448062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and Imag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792000" y="1819800"/>
            <a:ext cx="5400000" cy="255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4">
            <a:extLst>
              <a:ext uri="{FF2B5EF4-FFF2-40B4-BE49-F238E27FC236}">
                <a16:creationId xmlns:a16="http://schemas.microsoft.com/office/drawing/2014/main" id="{369600F4-98FE-4136-9969-034185ABC336}"/>
              </a:ext>
            </a:extLst>
          </p:cNvPr>
          <p:cNvSpPr>
            <a:spLocks noGrp="1"/>
          </p:cNvSpPr>
          <p:nvPr>
            <p:ph type="pic" sz="quarter" idx="10"/>
          </p:nvPr>
        </p:nvSpPr>
        <p:spPr>
          <a:xfrm>
            <a:off x="5540745" y="1854994"/>
            <a:ext cx="3564000" cy="3276000"/>
          </a:xfrm>
          <a:custGeom>
            <a:avLst/>
            <a:gdLst>
              <a:gd name="connsiteX0" fmla="*/ 0 w 1833562"/>
              <a:gd name="connsiteY0" fmla="*/ 0 h 4384675"/>
              <a:gd name="connsiteX1" fmla="*/ 1833562 w 1833562"/>
              <a:gd name="connsiteY1" fmla="*/ 0 h 4384675"/>
              <a:gd name="connsiteX2" fmla="*/ 1833562 w 1833562"/>
              <a:gd name="connsiteY2" fmla="*/ 4384675 h 4384675"/>
              <a:gd name="connsiteX3" fmla="*/ 0 w 1833562"/>
              <a:gd name="connsiteY3" fmla="*/ 4384675 h 4384675"/>
              <a:gd name="connsiteX4" fmla="*/ 0 w 1833562"/>
              <a:gd name="connsiteY4" fmla="*/ 0 h 4384675"/>
              <a:gd name="connsiteX0" fmla="*/ 0 w 3080472"/>
              <a:gd name="connsiteY0" fmla="*/ 1995055 h 4384675"/>
              <a:gd name="connsiteX1" fmla="*/ 3080472 w 3080472"/>
              <a:gd name="connsiteY1" fmla="*/ 0 h 4384675"/>
              <a:gd name="connsiteX2" fmla="*/ 3080472 w 3080472"/>
              <a:gd name="connsiteY2" fmla="*/ 4384675 h 4384675"/>
              <a:gd name="connsiteX3" fmla="*/ 1246910 w 3080472"/>
              <a:gd name="connsiteY3" fmla="*/ 4384675 h 4384675"/>
              <a:gd name="connsiteX4" fmla="*/ 0 w 3080472"/>
              <a:gd name="connsiteY4" fmla="*/ 1995055 h 4384675"/>
              <a:gd name="connsiteX0" fmla="*/ 0 w 3080472"/>
              <a:gd name="connsiteY0" fmla="*/ 1995055 h 4384675"/>
              <a:gd name="connsiteX1" fmla="*/ 3080472 w 3080472"/>
              <a:gd name="connsiteY1" fmla="*/ 0 h 4384675"/>
              <a:gd name="connsiteX2" fmla="*/ 3080472 w 3080472"/>
              <a:gd name="connsiteY2" fmla="*/ 4384675 h 4384675"/>
              <a:gd name="connsiteX3" fmla="*/ 1246910 w 3080472"/>
              <a:gd name="connsiteY3" fmla="*/ 4384675 h 4384675"/>
              <a:gd name="connsiteX4" fmla="*/ 529504 w 3080472"/>
              <a:gd name="connsiteY4" fmla="*/ 2997489 h 4384675"/>
              <a:gd name="connsiteX5" fmla="*/ 0 w 3080472"/>
              <a:gd name="connsiteY5" fmla="*/ 1995055 h 4384675"/>
              <a:gd name="connsiteX0" fmla="*/ 114733 w 3195205"/>
              <a:gd name="connsiteY0" fmla="*/ 1995055 h 4384675"/>
              <a:gd name="connsiteX1" fmla="*/ 3195205 w 3195205"/>
              <a:gd name="connsiteY1" fmla="*/ 0 h 4384675"/>
              <a:gd name="connsiteX2" fmla="*/ 3195205 w 3195205"/>
              <a:gd name="connsiteY2" fmla="*/ 4384675 h 4384675"/>
              <a:gd name="connsiteX3" fmla="*/ 1361643 w 3195205"/>
              <a:gd name="connsiteY3" fmla="*/ 4384675 h 4384675"/>
              <a:gd name="connsiteX4" fmla="*/ 0 w 3195205"/>
              <a:gd name="connsiteY4" fmla="*/ 3506643 h 4384675"/>
              <a:gd name="connsiteX5" fmla="*/ 114733 w 3195205"/>
              <a:gd name="connsiteY5" fmla="*/ 1995055 h 4384675"/>
              <a:gd name="connsiteX0" fmla="*/ 445870 w 3526342"/>
              <a:gd name="connsiteY0" fmla="*/ 1995055 h 4384675"/>
              <a:gd name="connsiteX1" fmla="*/ 3526342 w 3526342"/>
              <a:gd name="connsiteY1" fmla="*/ 0 h 4384675"/>
              <a:gd name="connsiteX2" fmla="*/ 3526342 w 3526342"/>
              <a:gd name="connsiteY2" fmla="*/ 4384675 h 4384675"/>
              <a:gd name="connsiteX3" fmla="*/ 1692780 w 3526342"/>
              <a:gd name="connsiteY3" fmla="*/ 4384675 h 4384675"/>
              <a:gd name="connsiteX4" fmla="*/ 331137 w 3526342"/>
              <a:gd name="connsiteY4" fmla="*/ 3506643 h 4384675"/>
              <a:gd name="connsiteX5" fmla="*/ 445870 w 3526342"/>
              <a:gd name="connsiteY5" fmla="*/ 1995055 h 4384675"/>
              <a:gd name="connsiteX0" fmla="*/ 455078 w 3535550"/>
              <a:gd name="connsiteY0" fmla="*/ 1995055 h 4384675"/>
              <a:gd name="connsiteX1" fmla="*/ 3535550 w 3535550"/>
              <a:gd name="connsiteY1" fmla="*/ 0 h 4384675"/>
              <a:gd name="connsiteX2" fmla="*/ 3535550 w 3535550"/>
              <a:gd name="connsiteY2" fmla="*/ 4384675 h 4384675"/>
              <a:gd name="connsiteX3" fmla="*/ 1701988 w 3535550"/>
              <a:gd name="connsiteY3" fmla="*/ 4384675 h 4384675"/>
              <a:gd name="connsiteX4" fmla="*/ 340345 w 3535550"/>
              <a:gd name="connsiteY4" fmla="*/ 3506643 h 4384675"/>
              <a:gd name="connsiteX5" fmla="*/ 455078 w 3535550"/>
              <a:gd name="connsiteY5" fmla="*/ 1995055 h 4384675"/>
              <a:gd name="connsiteX0" fmla="*/ 603704 w 3684176"/>
              <a:gd name="connsiteY0" fmla="*/ 1995055 h 4384675"/>
              <a:gd name="connsiteX1" fmla="*/ 3684176 w 3684176"/>
              <a:gd name="connsiteY1" fmla="*/ 0 h 4384675"/>
              <a:gd name="connsiteX2" fmla="*/ 3684176 w 3684176"/>
              <a:gd name="connsiteY2" fmla="*/ 4384675 h 4384675"/>
              <a:gd name="connsiteX3" fmla="*/ 1850614 w 3684176"/>
              <a:gd name="connsiteY3" fmla="*/ 4384675 h 4384675"/>
              <a:gd name="connsiteX4" fmla="*/ 488971 w 3684176"/>
              <a:gd name="connsiteY4" fmla="*/ 3506643 h 4384675"/>
              <a:gd name="connsiteX5" fmla="*/ 603704 w 3684176"/>
              <a:gd name="connsiteY5" fmla="*/ 1995055 h 4384675"/>
              <a:gd name="connsiteX0" fmla="*/ 489914 w 3570386"/>
              <a:gd name="connsiteY0" fmla="*/ 1995055 h 4384675"/>
              <a:gd name="connsiteX1" fmla="*/ 3570386 w 3570386"/>
              <a:gd name="connsiteY1" fmla="*/ 0 h 4384675"/>
              <a:gd name="connsiteX2" fmla="*/ 3570386 w 3570386"/>
              <a:gd name="connsiteY2" fmla="*/ 4384675 h 4384675"/>
              <a:gd name="connsiteX3" fmla="*/ 1736824 w 3570386"/>
              <a:gd name="connsiteY3" fmla="*/ 4384675 h 4384675"/>
              <a:gd name="connsiteX4" fmla="*/ 375181 w 3570386"/>
              <a:gd name="connsiteY4" fmla="*/ 3506643 h 4384675"/>
              <a:gd name="connsiteX5" fmla="*/ 489914 w 3570386"/>
              <a:gd name="connsiteY5" fmla="*/ 1995055 h 4384675"/>
              <a:gd name="connsiteX0" fmla="*/ 521381 w 3601853"/>
              <a:gd name="connsiteY0" fmla="*/ 1995055 h 4384675"/>
              <a:gd name="connsiteX1" fmla="*/ 3601853 w 3601853"/>
              <a:gd name="connsiteY1" fmla="*/ 0 h 4384675"/>
              <a:gd name="connsiteX2" fmla="*/ 3601853 w 3601853"/>
              <a:gd name="connsiteY2" fmla="*/ 4384675 h 4384675"/>
              <a:gd name="connsiteX3" fmla="*/ 1768291 w 3601853"/>
              <a:gd name="connsiteY3" fmla="*/ 4384675 h 4384675"/>
              <a:gd name="connsiteX4" fmla="*/ 406648 w 3601853"/>
              <a:gd name="connsiteY4" fmla="*/ 3506643 h 4384675"/>
              <a:gd name="connsiteX5" fmla="*/ 521381 w 3601853"/>
              <a:gd name="connsiteY5" fmla="*/ 1995055 h 4384675"/>
              <a:gd name="connsiteX0" fmla="*/ 521381 w 3601853"/>
              <a:gd name="connsiteY0" fmla="*/ 1995055 h 4384675"/>
              <a:gd name="connsiteX1" fmla="*/ 3601853 w 3601853"/>
              <a:gd name="connsiteY1" fmla="*/ 0 h 4384675"/>
              <a:gd name="connsiteX2" fmla="*/ 3601853 w 3601853"/>
              <a:gd name="connsiteY2" fmla="*/ 4384675 h 4384675"/>
              <a:gd name="connsiteX3" fmla="*/ 1768291 w 3601853"/>
              <a:gd name="connsiteY3" fmla="*/ 4384675 h 4384675"/>
              <a:gd name="connsiteX4" fmla="*/ 406648 w 3601853"/>
              <a:gd name="connsiteY4" fmla="*/ 3506643 h 4384675"/>
              <a:gd name="connsiteX5" fmla="*/ 521381 w 3601853"/>
              <a:gd name="connsiteY5" fmla="*/ 1995055 h 4384675"/>
              <a:gd name="connsiteX0" fmla="*/ 513835 w 3594307"/>
              <a:gd name="connsiteY0" fmla="*/ 1995055 h 4384675"/>
              <a:gd name="connsiteX1" fmla="*/ 3594307 w 3594307"/>
              <a:gd name="connsiteY1" fmla="*/ 0 h 4384675"/>
              <a:gd name="connsiteX2" fmla="*/ 3594307 w 3594307"/>
              <a:gd name="connsiteY2" fmla="*/ 4384675 h 4384675"/>
              <a:gd name="connsiteX3" fmla="*/ 1760745 w 3594307"/>
              <a:gd name="connsiteY3" fmla="*/ 4384675 h 4384675"/>
              <a:gd name="connsiteX4" fmla="*/ 399102 w 3594307"/>
              <a:gd name="connsiteY4" fmla="*/ 3506643 h 4384675"/>
              <a:gd name="connsiteX5" fmla="*/ 513835 w 3594307"/>
              <a:gd name="connsiteY5" fmla="*/ 1995055 h 4384675"/>
              <a:gd name="connsiteX0" fmla="*/ 505807 w 3586279"/>
              <a:gd name="connsiteY0" fmla="*/ 1995055 h 4384675"/>
              <a:gd name="connsiteX1" fmla="*/ 3586279 w 3586279"/>
              <a:gd name="connsiteY1" fmla="*/ 0 h 4384675"/>
              <a:gd name="connsiteX2" fmla="*/ 3586279 w 3586279"/>
              <a:gd name="connsiteY2" fmla="*/ 4384675 h 4384675"/>
              <a:gd name="connsiteX3" fmla="*/ 1752717 w 3586279"/>
              <a:gd name="connsiteY3" fmla="*/ 4384675 h 4384675"/>
              <a:gd name="connsiteX4" fmla="*/ 391074 w 3586279"/>
              <a:gd name="connsiteY4" fmla="*/ 3506643 h 4384675"/>
              <a:gd name="connsiteX5" fmla="*/ 505807 w 3586279"/>
              <a:gd name="connsiteY5" fmla="*/ 1995055 h 4384675"/>
              <a:gd name="connsiteX0" fmla="*/ 513419 w 3593891"/>
              <a:gd name="connsiteY0" fmla="*/ 1995055 h 4384675"/>
              <a:gd name="connsiteX1" fmla="*/ 3593891 w 3593891"/>
              <a:gd name="connsiteY1" fmla="*/ 0 h 4384675"/>
              <a:gd name="connsiteX2" fmla="*/ 3593891 w 3593891"/>
              <a:gd name="connsiteY2" fmla="*/ 4384675 h 4384675"/>
              <a:gd name="connsiteX3" fmla="*/ 1760329 w 3593891"/>
              <a:gd name="connsiteY3" fmla="*/ 4384675 h 4384675"/>
              <a:gd name="connsiteX4" fmla="*/ 398686 w 3593891"/>
              <a:gd name="connsiteY4" fmla="*/ 3506643 h 4384675"/>
              <a:gd name="connsiteX5" fmla="*/ 513419 w 3593891"/>
              <a:gd name="connsiteY5" fmla="*/ 1995055 h 4384675"/>
              <a:gd name="connsiteX0" fmla="*/ 521103 w 3601575"/>
              <a:gd name="connsiteY0" fmla="*/ 1995055 h 4384675"/>
              <a:gd name="connsiteX1" fmla="*/ 3601575 w 3601575"/>
              <a:gd name="connsiteY1" fmla="*/ 0 h 4384675"/>
              <a:gd name="connsiteX2" fmla="*/ 3601575 w 3601575"/>
              <a:gd name="connsiteY2" fmla="*/ 4384675 h 4384675"/>
              <a:gd name="connsiteX3" fmla="*/ 1768013 w 3601575"/>
              <a:gd name="connsiteY3" fmla="*/ 4384675 h 4384675"/>
              <a:gd name="connsiteX4" fmla="*/ 406370 w 3601575"/>
              <a:gd name="connsiteY4" fmla="*/ 3506643 h 4384675"/>
              <a:gd name="connsiteX5" fmla="*/ 521103 w 3601575"/>
              <a:gd name="connsiteY5" fmla="*/ 1995055 h 4384675"/>
              <a:gd name="connsiteX0" fmla="*/ 336124 w 3416596"/>
              <a:gd name="connsiteY0" fmla="*/ 2051784 h 4441404"/>
              <a:gd name="connsiteX1" fmla="*/ 3416596 w 3416596"/>
              <a:gd name="connsiteY1" fmla="*/ 56729 h 4441404"/>
              <a:gd name="connsiteX2" fmla="*/ 3416596 w 3416596"/>
              <a:gd name="connsiteY2" fmla="*/ 4441404 h 4441404"/>
              <a:gd name="connsiteX3" fmla="*/ 1583034 w 3416596"/>
              <a:gd name="connsiteY3" fmla="*/ 4441404 h 4441404"/>
              <a:gd name="connsiteX4" fmla="*/ 221391 w 3416596"/>
              <a:gd name="connsiteY4" fmla="*/ 3563372 h 4441404"/>
              <a:gd name="connsiteX5" fmla="*/ 336124 w 3416596"/>
              <a:gd name="connsiteY5" fmla="*/ 2051784 h 4441404"/>
              <a:gd name="connsiteX0" fmla="*/ 389542 w 3470014"/>
              <a:gd name="connsiteY0" fmla="*/ 2047783 h 4437403"/>
              <a:gd name="connsiteX1" fmla="*/ 3470014 w 3470014"/>
              <a:gd name="connsiteY1" fmla="*/ 52728 h 4437403"/>
              <a:gd name="connsiteX2" fmla="*/ 3470014 w 3470014"/>
              <a:gd name="connsiteY2" fmla="*/ 4437403 h 4437403"/>
              <a:gd name="connsiteX3" fmla="*/ 1636452 w 3470014"/>
              <a:gd name="connsiteY3" fmla="*/ 4437403 h 4437403"/>
              <a:gd name="connsiteX4" fmla="*/ 274809 w 3470014"/>
              <a:gd name="connsiteY4" fmla="*/ 3559371 h 4437403"/>
              <a:gd name="connsiteX5" fmla="*/ 389542 w 3470014"/>
              <a:gd name="connsiteY5" fmla="*/ 2047783 h 4437403"/>
              <a:gd name="connsiteX0" fmla="*/ 512816 w 3593288"/>
              <a:gd name="connsiteY0" fmla="*/ 2047881 h 4437501"/>
              <a:gd name="connsiteX1" fmla="*/ 3593288 w 3593288"/>
              <a:gd name="connsiteY1" fmla="*/ 52826 h 4437501"/>
              <a:gd name="connsiteX2" fmla="*/ 3593288 w 3593288"/>
              <a:gd name="connsiteY2" fmla="*/ 4437501 h 4437501"/>
              <a:gd name="connsiteX3" fmla="*/ 1759726 w 3593288"/>
              <a:gd name="connsiteY3" fmla="*/ 4437501 h 4437501"/>
              <a:gd name="connsiteX4" fmla="*/ 398083 w 3593288"/>
              <a:gd name="connsiteY4" fmla="*/ 3559469 h 4437501"/>
              <a:gd name="connsiteX5" fmla="*/ 512816 w 3593288"/>
              <a:gd name="connsiteY5" fmla="*/ 2047881 h 4437501"/>
              <a:gd name="connsiteX0" fmla="*/ 512816 w 3593288"/>
              <a:gd name="connsiteY0" fmla="*/ 1995055 h 4384675"/>
              <a:gd name="connsiteX1" fmla="*/ 3593288 w 3593288"/>
              <a:gd name="connsiteY1" fmla="*/ 0 h 4384675"/>
              <a:gd name="connsiteX2" fmla="*/ 3593288 w 3593288"/>
              <a:gd name="connsiteY2" fmla="*/ 4384675 h 4384675"/>
              <a:gd name="connsiteX3" fmla="*/ 1759726 w 3593288"/>
              <a:gd name="connsiteY3" fmla="*/ 4384675 h 4384675"/>
              <a:gd name="connsiteX4" fmla="*/ 398083 w 3593288"/>
              <a:gd name="connsiteY4" fmla="*/ 3506643 h 4384675"/>
              <a:gd name="connsiteX5" fmla="*/ 512816 w 3593288"/>
              <a:gd name="connsiteY5" fmla="*/ 1995055 h 4384675"/>
              <a:gd name="connsiteX0" fmla="*/ 512816 w 3593288"/>
              <a:gd name="connsiteY0" fmla="*/ 1995055 h 4384675"/>
              <a:gd name="connsiteX1" fmla="*/ 3593288 w 3593288"/>
              <a:gd name="connsiteY1" fmla="*/ 0 h 4384675"/>
              <a:gd name="connsiteX2" fmla="*/ 3593288 w 3593288"/>
              <a:gd name="connsiteY2" fmla="*/ 4384675 h 4384675"/>
              <a:gd name="connsiteX3" fmla="*/ 1759726 w 3593288"/>
              <a:gd name="connsiteY3" fmla="*/ 4384675 h 4384675"/>
              <a:gd name="connsiteX4" fmla="*/ 398083 w 3593288"/>
              <a:gd name="connsiteY4" fmla="*/ 3506643 h 4384675"/>
              <a:gd name="connsiteX5" fmla="*/ 512816 w 3593288"/>
              <a:gd name="connsiteY5" fmla="*/ 1995055 h 4384675"/>
              <a:gd name="connsiteX0" fmla="*/ 512816 w 3593288"/>
              <a:gd name="connsiteY0" fmla="*/ 1995055 h 4384675"/>
              <a:gd name="connsiteX1" fmla="*/ 3593288 w 3593288"/>
              <a:gd name="connsiteY1" fmla="*/ 0 h 4384675"/>
              <a:gd name="connsiteX2" fmla="*/ 3593288 w 3593288"/>
              <a:gd name="connsiteY2" fmla="*/ 4384675 h 4384675"/>
              <a:gd name="connsiteX3" fmla="*/ 1759726 w 3593288"/>
              <a:gd name="connsiteY3" fmla="*/ 4384675 h 4384675"/>
              <a:gd name="connsiteX4" fmla="*/ 398083 w 3593288"/>
              <a:gd name="connsiteY4" fmla="*/ 3506643 h 4384675"/>
              <a:gd name="connsiteX5" fmla="*/ 512816 w 3593288"/>
              <a:gd name="connsiteY5" fmla="*/ 1995055 h 4384675"/>
              <a:gd name="connsiteX0" fmla="*/ 512816 w 3593288"/>
              <a:gd name="connsiteY0" fmla="*/ 1984664 h 4384675"/>
              <a:gd name="connsiteX1" fmla="*/ 3593288 w 3593288"/>
              <a:gd name="connsiteY1" fmla="*/ 0 h 4384675"/>
              <a:gd name="connsiteX2" fmla="*/ 3593288 w 3593288"/>
              <a:gd name="connsiteY2" fmla="*/ 4384675 h 4384675"/>
              <a:gd name="connsiteX3" fmla="*/ 1759726 w 3593288"/>
              <a:gd name="connsiteY3" fmla="*/ 4384675 h 4384675"/>
              <a:gd name="connsiteX4" fmla="*/ 398083 w 3593288"/>
              <a:gd name="connsiteY4" fmla="*/ 3506643 h 4384675"/>
              <a:gd name="connsiteX5" fmla="*/ 512816 w 3593288"/>
              <a:gd name="connsiteY5" fmla="*/ 1984664 h 4384675"/>
              <a:gd name="connsiteX0" fmla="*/ 336124 w 3416596"/>
              <a:gd name="connsiteY0" fmla="*/ 1984664 h 4384675"/>
              <a:gd name="connsiteX1" fmla="*/ 3416596 w 3416596"/>
              <a:gd name="connsiteY1" fmla="*/ 0 h 4384675"/>
              <a:gd name="connsiteX2" fmla="*/ 3416596 w 3416596"/>
              <a:gd name="connsiteY2" fmla="*/ 4384675 h 4384675"/>
              <a:gd name="connsiteX3" fmla="*/ 1583034 w 3416596"/>
              <a:gd name="connsiteY3" fmla="*/ 4384675 h 4384675"/>
              <a:gd name="connsiteX4" fmla="*/ 221391 w 3416596"/>
              <a:gd name="connsiteY4" fmla="*/ 3506643 h 4384675"/>
              <a:gd name="connsiteX5" fmla="*/ 336124 w 3416596"/>
              <a:gd name="connsiteY5" fmla="*/ 1984664 h 4384675"/>
              <a:gd name="connsiteX0" fmla="*/ 336124 w 3416596"/>
              <a:gd name="connsiteY0" fmla="*/ 1984664 h 4384675"/>
              <a:gd name="connsiteX1" fmla="*/ 3416596 w 3416596"/>
              <a:gd name="connsiteY1" fmla="*/ 0 h 4384675"/>
              <a:gd name="connsiteX2" fmla="*/ 3416596 w 3416596"/>
              <a:gd name="connsiteY2" fmla="*/ 4384675 h 4384675"/>
              <a:gd name="connsiteX3" fmla="*/ 1583034 w 3416596"/>
              <a:gd name="connsiteY3" fmla="*/ 4384675 h 4384675"/>
              <a:gd name="connsiteX4" fmla="*/ 221391 w 3416596"/>
              <a:gd name="connsiteY4" fmla="*/ 3506643 h 4384675"/>
              <a:gd name="connsiteX5" fmla="*/ 336124 w 3416596"/>
              <a:gd name="connsiteY5" fmla="*/ 1984664 h 4384675"/>
              <a:gd name="connsiteX0" fmla="*/ 336124 w 3416596"/>
              <a:gd name="connsiteY0" fmla="*/ 1984664 h 4384675"/>
              <a:gd name="connsiteX1" fmla="*/ 3416596 w 3416596"/>
              <a:gd name="connsiteY1" fmla="*/ 0 h 4384675"/>
              <a:gd name="connsiteX2" fmla="*/ 3416596 w 3416596"/>
              <a:gd name="connsiteY2" fmla="*/ 4384675 h 4384675"/>
              <a:gd name="connsiteX3" fmla="*/ 1583034 w 3416596"/>
              <a:gd name="connsiteY3" fmla="*/ 4384675 h 4384675"/>
              <a:gd name="connsiteX4" fmla="*/ 221391 w 3416596"/>
              <a:gd name="connsiteY4" fmla="*/ 3506643 h 4384675"/>
              <a:gd name="connsiteX5" fmla="*/ 336124 w 3416596"/>
              <a:gd name="connsiteY5" fmla="*/ 1984664 h 4384675"/>
              <a:gd name="connsiteX0" fmla="*/ 499026 w 3579498"/>
              <a:gd name="connsiteY0" fmla="*/ 1984664 h 4384675"/>
              <a:gd name="connsiteX1" fmla="*/ 3579498 w 3579498"/>
              <a:gd name="connsiteY1" fmla="*/ 0 h 4384675"/>
              <a:gd name="connsiteX2" fmla="*/ 3579498 w 3579498"/>
              <a:gd name="connsiteY2" fmla="*/ 4384675 h 4384675"/>
              <a:gd name="connsiteX3" fmla="*/ 1745936 w 3579498"/>
              <a:gd name="connsiteY3" fmla="*/ 4384675 h 4384675"/>
              <a:gd name="connsiteX4" fmla="*/ 384293 w 3579498"/>
              <a:gd name="connsiteY4" fmla="*/ 3506643 h 4384675"/>
              <a:gd name="connsiteX5" fmla="*/ 499026 w 3579498"/>
              <a:gd name="connsiteY5" fmla="*/ 1984664 h 4384675"/>
              <a:gd name="connsiteX0" fmla="*/ 522782 w 3603254"/>
              <a:gd name="connsiteY0" fmla="*/ 1984664 h 4384675"/>
              <a:gd name="connsiteX1" fmla="*/ 3603254 w 3603254"/>
              <a:gd name="connsiteY1" fmla="*/ 0 h 4384675"/>
              <a:gd name="connsiteX2" fmla="*/ 3603254 w 3603254"/>
              <a:gd name="connsiteY2" fmla="*/ 4384675 h 4384675"/>
              <a:gd name="connsiteX3" fmla="*/ 1769692 w 3603254"/>
              <a:gd name="connsiteY3" fmla="*/ 4384675 h 4384675"/>
              <a:gd name="connsiteX4" fmla="*/ 408049 w 3603254"/>
              <a:gd name="connsiteY4" fmla="*/ 3506643 h 4384675"/>
              <a:gd name="connsiteX5" fmla="*/ 522782 w 3603254"/>
              <a:gd name="connsiteY5" fmla="*/ 1984664 h 4384675"/>
              <a:gd name="connsiteX0" fmla="*/ 365407 w 3445879"/>
              <a:gd name="connsiteY0" fmla="*/ 1963882 h 4384675"/>
              <a:gd name="connsiteX1" fmla="*/ 3445879 w 3445879"/>
              <a:gd name="connsiteY1" fmla="*/ 0 h 4384675"/>
              <a:gd name="connsiteX2" fmla="*/ 3445879 w 3445879"/>
              <a:gd name="connsiteY2" fmla="*/ 4384675 h 4384675"/>
              <a:gd name="connsiteX3" fmla="*/ 1612317 w 3445879"/>
              <a:gd name="connsiteY3" fmla="*/ 4384675 h 4384675"/>
              <a:gd name="connsiteX4" fmla="*/ 250674 w 3445879"/>
              <a:gd name="connsiteY4" fmla="*/ 3506643 h 4384675"/>
              <a:gd name="connsiteX5" fmla="*/ 365407 w 3445879"/>
              <a:gd name="connsiteY5" fmla="*/ 1963882 h 4384675"/>
              <a:gd name="connsiteX0" fmla="*/ 365407 w 3445879"/>
              <a:gd name="connsiteY0" fmla="*/ 1963882 h 4384675"/>
              <a:gd name="connsiteX1" fmla="*/ 3445879 w 3445879"/>
              <a:gd name="connsiteY1" fmla="*/ 0 h 4384675"/>
              <a:gd name="connsiteX2" fmla="*/ 3445879 w 3445879"/>
              <a:gd name="connsiteY2" fmla="*/ 4384675 h 4384675"/>
              <a:gd name="connsiteX3" fmla="*/ 1612317 w 3445879"/>
              <a:gd name="connsiteY3" fmla="*/ 4384675 h 4384675"/>
              <a:gd name="connsiteX4" fmla="*/ 250674 w 3445879"/>
              <a:gd name="connsiteY4" fmla="*/ 3506643 h 4384675"/>
              <a:gd name="connsiteX5" fmla="*/ 365407 w 3445879"/>
              <a:gd name="connsiteY5" fmla="*/ 1963882 h 4384675"/>
              <a:gd name="connsiteX0" fmla="*/ 522782 w 3603254"/>
              <a:gd name="connsiteY0" fmla="*/ 1963882 h 4384675"/>
              <a:gd name="connsiteX1" fmla="*/ 3603254 w 3603254"/>
              <a:gd name="connsiteY1" fmla="*/ 0 h 4384675"/>
              <a:gd name="connsiteX2" fmla="*/ 3603254 w 3603254"/>
              <a:gd name="connsiteY2" fmla="*/ 4384675 h 4384675"/>
              <a:gd name="connsiteX3" fmla="*/ 1769692 w 3603254"/>
              <a:gd name="connsiteY3" fmla="*/ 4384675 h 4384675"/>
              <a:gd name="connsiteX4" fmla="*/ 408049 w 3603254"/>
              <a:gd name="connsiteY4" fmla="*/ 3506643 h 4384675"/>
              <a:gd name="connsiteX5" fmla="*/ 522782 w 3603254"/>
              <a:gd name="connsiteY5" fmla="*/ 1963882 h 4384675"/>
              <a:gd name="connsiteX0" fmla="*/ 522782 w 3603254"/>
              <a:gd name="connsiteY0" fmla="*/ 1963882 h 4384675"/>
              <a:gd name="connsiteX1" fmla="*/ 3603254 w 3603254"/>
              <a:gd name="connsiteY1" fmla="*/ 0 h 4384675"/>
              <a:gd name="connsiteX2" fmla="*/ 3603254 w 3603254"/>
              <a:gd name="connsiteY2" fmla="*/ 4384675 h 4384675"/>
              <a:gd name="connsiteX3" fmla="*/ 1769692 w 3603254"/>
              <a:gd name="connsiteY3" fmla="*/ 4384675 h 4384675"/>
              <a:gd name="connsiteX4" fmla="*/ 408049 w 3603254"/>
              <a:gd name="connsiteY4" fmla="*/ 3506643 h 4384675"/>
              <a:gd name="connsiteX5" fmla="*/ 522782 w 3603254"/>
              <a:gd name="connsiteY5" fmla="*/ 1963882 h 438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3254" h="4384675">
                <a:moveTo>
                  <a:pt x="522782" y="1963882"/>
                </a:moveTo>
                <a:cubicBezTo>
                  <a:pt x="1559884" y="1318559"/>
                  <a:pt x="2576430" y="661555"/>
                  <a:pt x="3603254" y="0"/>
                </a:cubicBezTo>
                <a:lnTo>
                  <a:pt x="3603254" y="4384675"/>
                </a:lnTo>
                <a:lnTo>
                  <a:pt x="1769692" y="4384675"/>
                </a:lnTo>
                <a:cubicBezTo>
                  <a:pt x="1070903" y="3926608"/>
                  <a:pt x="780349" y="3766190"/>
                  <a:pt x="408049" y="3506643"/>
                </a:cubicBezTo>
                <a:cubicBezTo>
                  <a:pt x="-215405" y="3072005"/>
                  <a:pt x="-82489" y="2340504"/>
                  <a:pt x="522782" y="1963882"/>
                </a:cubicBezTo>
                <a:close/>
              </a:path>
            </a:pathLst>
          </a:custGeom>
          <a:solidFill>
            <a:schemeClr val="bg1">
              <a:lumMod val="85000"/>
            </a:schemeClr>
          </a:solidFill>
        </p:spPr>
        <p:txBody>
          <a:bodyPr anchor="b"/>
          <a:lstStyle>
            <a:lvl1pPr algn="r">
              <a:defRPr sz="1200"/>
            </a:lvl1pPr>
          </a:lstStyle>
          <a:p>
            <a:r>
              <a:rPr lang="en-US"/>
              <a:t>Click icon to add picture</a:t>
            </a:r>
            <a:endParaRPr lang="en-GB"/>
          </a:p>
        </p:txBody>
      </p:sp>
      <p:pic>
        <p:nvPicPr>
          <p:cNvPr id="7" name="Picture 6">
            <a:extLst>
              <a:ext uri="{FF2B5EF4-FFF2-40B4-BE49-F238E27FC236}">
                <a16:creationId xmlns:a16="http://schemas.microsoft.com/office/drawing/2014/main" id="{A2A1ABBF-00DF-4E17-8D1B-B2E7DC6D41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58399" y="212133"/>
            <a:ext cx="1108667" cy="1108667"/>
          </a:xfrm>
          <a:prstGeom prst="rect">
            <a:avLst/>
          </a:prstGeom>
        </p:spPr>
      </p:pic>
    </p:spTree>
    <p:extLst>
      <p:ext uri="{BB962C8B-B14F-4D97-AF65-F5344CB8AC3E}">
        <p14:creationId xmlns:p14="http://schemas.microsoft.com/office/powerpoint/2010/main" val="2118143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and Imag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4">
            <a:extLst>
              <a:ext uri="{FF2B5EF4-FFF2-40B4-BE49-F238E27FC236}">
                <a16:creationId xmlns:a16="http://schemas.microsoft.com/office/drawing/2014/main" id="{F55E9B31-91C4-44B1-A472-FF996D1027AE}"/>
              </a:ext>
            </a:extLst>
          </p:cNvPr>
          <p:cNvSpPr>
            <a:spLocks noGrp="1"/>
          </p:cNvSpPr>
          <p:nvPr>
            <p:ph type="pic" sz="quarter" idx="10"/>
          </p:nvPr>
        </p:nvSpPr>
        <p:spPr>
          <a:xfrm>
            <a:off x="5140014" y="0"/>
            <a:ext cx="3996000" cy="5184000"/>
          </a:xfrm>
          <a:custGeom>
            <a:avLst/>
            <a:gdLst>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0 w 4025900"/>
              <a:gd name="connsiteY4" fmla="*/ 0 h 6858000"/>
              <a:gd name="connsiteX0" fmla="*/ 577 w 4026477"/>
              <a:gd name="connsiteY0" fmla="*/ 0 h 6858000"/>
              <a:gd name="connsiteX1" fmla="*/ 4026477 w 4026477"/>
              <a:gd name="connsiteY1" fmla="*/ 0 h 6858000"/>
              <a:gd name="connsiteX2" fmla="*/ 4026477 w 4026477"/>
              <a:gd name="connsiteY2" fmla="*/ 6858000 h 6858000"/>
              <a:gd name="connsiteX3" fmla="*/ 577 w 4026477"/>
              <a:gd name="connsiteY3" fmla="*/ 6858000 h 6858000"/>
              <a:gd name="connsiteX4" fmla="*/ 0 w 4026477"/>
              <a:gd name="connsiteY4" fmla="*/ 1163782 h 6858000"/>
              <a:gd name="connsiteX5" fmla="*/ 577 w 4026477"/>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012788 w 4025901"/>
              <a:gd name="connsiteY4" fmla="*/ 2867891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438815 w 4025901"/>
              <a:gd name="connsiteY4" fmla="*/ 3938154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792106 w 4025901"/>
              <a:gd name="connsiteY4" fmla="*/ 4821381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792106 w 4025901"/>
              <a:gd name="connsiteY4" fmla="*/ 4405745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792106 w 4025901"/>
              <a:gd name="connsiteY4" fmla="*/ 4405745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792106 w 4025901"/>
              <a:gd name="connsiteY4" fmla="*/ 4405745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740151 w 4025901"/>
              <a:gd name="connsiteY4" fmla="*/ 4675908 h 6858000"/>
              <a:gd name="connsiteX5" fmla="*/ 1 w 4025901"/>
              <a:gd name="connsiteY5" fmla="*/ 0 h 6858000"/>
              <a:gd name="connsiteX0" fmla="*/ 137862 w 4163762"/>
              <a:gd name="connsiteY0" fmla="*/ 0 h 6858000"/>
              <a:gd name="connsiteX1" fmla="*/ 4163762 w 4163762"/>
              <a:gd name="connsiteY1" fmla="*/ 0 h 6858000"/>
              <a:gd name="connsiteX2" fmla="*/ 4163762 w 4163762"/>
              <a:gd name="connsiteY2" fmla="*/ 6858000 h 6858000"/>
              <a:gd name="connsiteX3" fmla="*/ 137862 w 4163762"/>
              <a:gd name="connsiteY3" fmla="*/ 6858000 h 6858000"/>
              <a:gd name="connsiteX4" fmla="*/ 1207549 w 4163762"/>
              <a:gd name="connsiteY4" fmla="*/ 5860473 h 6858000"/>
              <a:gd name="connsiteX5" fmla="*/ 3878012 w 4163762"/>
              <a:gd name="connsiteY5" fmla="*/ 4675908 h 6858000"/>
              <a:gd name="connsiteX6" fmla="*/ 137862 w 4163762"/>
              <a:gd name="connsiteY6" fmla="*/ 0 h 6858000"/>
              <a:gd name="connsiteX0" fmla="*/ 56011 w 4081911"/>
              <a:gd name="connsiteY0" fmla="*/ 0 h 6858000"/>
              <a:gd name="connsiteX1" fmla="*/ 4081911 w 4081911"/>
              <a:gd name="connsiteY1" fmla="*/ 0 h 6858000"/>
              <a:gd name="connsiteX2" fmla="*/ 4081911 w 4081911"/>
              <a:gd name="connsiteY2" fmla="*/ 6858000 h 6858000"/>
              <a:gd name="connsiteX3" fmla="*/ 56011 w 4081911"/>
              <a:gd name="connsiteY3" fmla="*/ 6858000 h 6858000"/>
              <a:gd name="connsiteX4" fmla="*/ 3089580 w 4081911"/>
              <a:gd name="connsiteY4" fmla="*/ 6151418 h 6858000"/>
              <a:gd name="connsiteX5" fmla="*/ 3796161 w 4081911"/>
              <a:gd name="connsiteY5" fmla="*/ 4675908 h 6858000"/>
              <a:gd name="connsiteX6" fmla="*/ 56011 w 4081911"/>
              <a:gd name="connsiteY6" fmla="*/ 0 h 6858000"/>
              <a:gd name="connsiteX0" fmla="*/ 57658 w 4083558"/>
              <a:gd name="connsiteY0" fmla="*/ 0 h 6858000"/>
              <a:gd name="connsiteX1" fmla="*/ 4083558 w 4083558"/>
              <a:gd name="connsiteY1" fmla="*/ 0 h 6858000"/>
              <a:gd name="connsiteX2" fmla="*/ 4083558 w 4083558"/>
              <a:gd name="connsiteY2" fmla="*/ 6858000 h 6858000"/>
              <a:gd name="connsiteX3" fmla="*/ 57658 w 4083558"/>
              <a:gd name="connsiteY3" fmla="*/ 6858000 h 6858000"/>
              <a:gd name="connsiteX4" fmla="*/ 2997709 w 4083558"/>
              <a:gd name="connsiteY4" fmla="*/ 6047509 h 6858000"/>
              <a:gd name="connsiteX5" fmla="*/ 3797808 w 4083558"/>
              <a:gd name="connsiteY5" fmla="*/ 4675908 h 6858000"/>
              <a:gd name="connsiteX6" fmla="*/ 57658 w 4083558"/>
              <a:gd name="connsiteY6" fmla="*/ 0 h 6858000"/>
              <a:gd name="connsiteX0" fmla="*/ 9354 w 4035254"/>
              <a:gd name="connsiteY0" fmla="*/ 0 h 6858000"/>
              <a:gd name="connsiteX1" fmla="*/ 4035254 w 4035254"/>
              <a:gd name="connsiteY1" fmla="*/ 0 h 6858000"/>
              <a:gd name="connsiteX2" fmla="*/ 4035254 w 4035254"/>
              <a:gd name="connsiteY2" fmla="*/ 6858000 h 6858000"/>
              <a:gd name="connsiteX3" fmla="*/ 9354 w 4035254"/>
              <a:gd name="connsiteY3" fmla="*/ 6858000 h 6858000"/>
              <a:gd name="connsiteX4" fmla="*/ 2949405 w 4035254"/>
              <a:gd name="connsiteY4" fmla="*/ 6047509 h 6858000"/>
              <a:gd name="connsiteX5" fmla="*/ 3749504 w 4035254"/>
              <a:gd name="connsiteY5" fmla="*/ 4675908 h 6858000"/>
              <a:gd name="connsiteX6" fmla="*/ 9354 w 4035254"/>
              <a:gd name="connsiteY6" fmla="*/ 0 h 6858000"/>
              <a:gd name="connsiteX0" fmla="*/ 9354 w 4035254"/>
              <a:gd name="connsiteY0" fmla="*/ 0 h 6858000"/>
              <a:gd name="connsiteX1" fmla="*/ 4035254 w 4035254"/>
              <a:gd name="connsiteY1" fmla="*/ 0 h 6858000"/>
              <a:gd name="connsiteX2" fmla="*/ 4035254 w 4035254"/>
              <a:gd name="connsiteY2" fmla="*/ 6858000 h 6858000"/>
              <a:gd name="connsiteX3" fmla="*/ 9354 w 4035254"/>
              <a:gd name="connsiteY3" fmla="*/ 6858000 h 6858000"/>
              <a:gd name="connsiteX4" fmla="*/ 2949405 w 4035254"/>
              <a:gd name="connsiteY4" fmla="*/ 6047509 h 6858000"/>
              <a:gd name="connsiteX5" fmla="*/ 3749504 w 4035254"/>
              <a:gd name="connsiteY5" fmla="*/ 4675908 h 6858000"/>
              <a:gd name="connsiteX6" fmla="*/ 9354 w 4035254"/>
              <a:gd name="connsiteY6" fmla="*/ 0 h 6858000"/>
              <a:gd name="connsiteX0" fmla="*/ 9354 w 4035254"/>
              <a:gd name="connsiteY0" fmla="*/ 0 h 6858000"/>
              <a:gd name="connsiteX1" fmla="*/ 4035254 w 4035254"/>
              <a:gd name="connsiteY1" fmla="*/ 0 h 6858000"/>
              <a:gd name="connsiteX2" fmla="*/ 4035254 w 4035254"/>
              <a:gd name="connsiteY2" fmla="*/ 6858000 h 6858000"/>
              <a:gd name="connsiteX3" fmla="*/ 9354 w 4035254"/>
              <a:gd name="connsiteY3" fmla="*/ 6858000 h 6858000"/>
              <a:gd name="connsiteX4" fmla="*/ 2949405 w 4035254"/>
              <a:gd name="connsiteY4" fmla="*/ 6047509 h 6858000"/>
              <a:gd name="connsiteX5" fmla="*/ 3749504 w 4035254"/>
              <a:gd name="connsiteY5" fmla="*/ 4675908 h 6858000"/>
              <a:gd name="connsiteX6" fmla="*/ 9354 w 4035254"/>
              <a:gd name="connsiteY6" fmla="*/ 0 h 6858000"/>
              <a:gd name="connsiteX0" fmla="*/ 9411 w 4035311"/>
              <a:gd name="connsiteY0" fmla="*/ 0 h 6858000"/>
              <a:gd name="connsiteX1" fmla="*/ 4035311 w 4035311"/>
              <a:gd name="connsiteY1" fmla="*/ 0 h 6858000"/>
              <a:gd name="connsiteX2" fmla="*/ 4035311 w 4035311"/>
              <a:gd name="connsiteY2" fmla="*/ 6858000 h 6858000"/>
              <a:gd name="connsiteX3" fmla="*/ 9411 w 4035311"/>
              <a:gd name="connsiteY3" fmla="*/ 6858000 h 6858000"/>
              <a:gd name="connsiteX4" fmla="*/ 2949462 w 4035311"/>
              <a:gd name="connsiteY4" fmla="*/ 6047509 h 6858000"/>
              <a:gd name="connsiteX5" fmla="*/ 3848274 w 4035311"/>
              <a:gd name="connsiteY5" fmla="*/ 3990108 h 6858000"/>
              <a:gd name="connsiteX6" fmla="*/ 9411 w 4035311"/>
              <a:gd name="connsiteY6" fmla="*/ 0 h 6858000"/>
              <a:gd name="connsiteX0" fmla="*/ 9242 w 4035142"/>
              <a:gd name="connsiteY0" fmla="*/ 0 h 6858000"/>
              <a:gd name="connsiteX1" fmla="*/ 4035142 w 4035142"/>
              <a:gd name="connsiteY1" fmla="*/ 0 h 6858000"/>
              <a:gd name="connsiteX2" fmla="*/ 4035142 w 4035142"/>
              <a:gd name="connsiteY2" fmla="*/ 6858000 h 6858000"/>
              <a:gd name="connsiteX3" fmla="*/ 9242 w 4035142"/>
              <a:gd name="connsiteY3" fmla="*/ 6858000 h 6858000"/>
              <a:gd name="connsiteX4" fmla="*/ 2949293 w 4035142"/>
              <a:gd name="connsiteY4" fmla="*/ 6047509 h 6858000"/>
              <a:gd name="connsiteX5" fmla="*/ 3555709 w 4035142"/>
              <a:gd name="connsiteY5" fmla="*/ 4309085 h 6858000"/>
              <a:gd name="connsiteX6" fmla="*/ 9242 w 4035142"/>
              <a:gd name="connsiteY6" fmla="*/ 0 h 6858000"/>
              <a:gd name="connsiteX0" fmla="*/ 9242 w 4035142"/>
              <a:gd name="connsiteY0" fmla="*/ 0 h 6858000"/>
              <a:gd name="connsiteX1" fmla="*/ 4035142 w 4035142"/>
              <a:gd name="connsiteY1" fmla="*/ 0 h 6858000"/>
              <a:gd name="connsiteX2" fmla="*/ 4035142 w 4035142"/>
              <a:gd name="connsiteY2" fmla="*/ 6858000 h 6858000"/>
              <a:gd name="connsiteX3" fmla="*/ 9242 w 4035142"/>
              <a:gd name="connsiteY3" fmla="*/ 6858000 h 6858000"/>
              <a:gd name="connsiteX4" fmla="*/ 2949293 w 4035142"/>
              <a:gd name="connsiteY4" fmla="*/ 6047509 h 6858000"/>
              <a:gd name="connsiteX5" fmla="*/ 3555709 w 4035142"/>
              <a:gd name="connsiteY5" fmla="*/ 4309085 h 6858000"/>
              <a:gd name="connsiteX6" fmla="*/ 9242 w 4035142"/>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655360 w 4025900"/>
              <a:gd name="connsiteY5" fmla="*/ 552823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655360 w 4025900"/>
              <a:gd name="connsiteY5" fmla="*/ 552823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655360 w 4025900"/>
              <a:gd name="connsiteY5" fmla="*/ 552823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786842 w 4025900"/>
              <a:gd name="connsiteY5" fmla="*/ 5635812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607548 w 4025900"/>
              <a:gd name="connsiteY5" fmla="*/ 5552141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727077 w 4025900"/>
              <a:gd name="connsiteY5" fmla="*/ 573143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370238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772710 w 4025900"/>
              <a:gd name="connsiteY4" fmla="*/ 6107273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772710 w 4025900"/>
              <a:gd name="connsiteY4" fmla="*/ 6107273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772710 w 4025900"/>
              <a:gd name="connsiteY4" fmla="*/ 6107273 h 6858000"/>
              <a:gd name="connsiteX5" fmla="*/ 3595595 w 4025900"/>
              <a:gd name="connsiteY5" fmla="*/ 5647765 h 6858000"/>
              <a:gd name="connsiteX6" fmla="*/ 3546467 w 4025900"/>
              <a:gd name="connsiteY6" fmla="*/ 4309085 h 6858000"/>
              <a:gd name="connsiteX7" fmla="*/ 0 w 4025900"/>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107273 h 6858000"/>
              <a:gd name="connsiteX5" fmla="*/ 3607548 w 4037853"/>
              <a:gd name="connsiteY5" fmla="*/ 5647765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107273 h 6858000"/>
              <a:gd name="connsiteX5" fmla="*/ 3607548 w 4037853"/>
              <a:gd name="connsiteY5" fmla="*/ 5647765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607548 w 4037853"/>
              <a:gd name="connsiteY5" fmla="*/ 5647765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607548 w 4037853"/>
              <a:gd name="connsiteY5" fmla="*/ 5647765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607548 w 4037853"/>
              <a:gd name="connsiteY5" fmla="*/ 5647765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655360 w 4037853"/>
              <a:gd name="connsiteY5" fmla="*/ 5719482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7853" h="6858000">
                <a:moveTo>
                  <a:pt x="11953" y="0"/>
                </a:moveTo>
                <a:lnTo>
                  <a:pt x="4037853" y="0"/>
                </a:lnTo>
                <a:lnTo>
                  <a:pt x="4037853" y="6858000"/>
                </a:lnTo>
                <a:lnTo>
                  <a:pt x="0" y="6858000"/>
                </a:lnTo>
                <a:cubicBezTo>
                  <a:pt x="1528295" y="6448001"/>
                  <a:pt x="2185397" y="6291049"/>
                  <a:pt x="2784663" y="6095320"/>
                </a:cubicBezTo>
                <a:cubicBezTo>
                  <a:pt x="3383929" y="5899591"/>
                  <a:pt x="3490542" y="5790081"/>
                  <a:pt x="3595595" y="5683623"/>
                </a:cubicBezTo>
                <a:cubicBezTo>
                  <a:pt x="3700648" y="5577165"/>
                  <a:pt x="4048118" y="4909719"/>
                  <a:pt x="3558420" y="4309085"/>
                </a:cubicBezTo>
                <a:cubicBezTo>
                  <a:pt x="2850789" y="3441148"/>
                  <a:pt x="1071633" y="1219200"/>
                  <a:pt x="11953" y="0"/>
                </a:cubicBezTo>
                <a:close/>
              </a:path>
            </a:pathLst>
          </a:custGeom>
          <a:solidFill>
            <a:schemeClr val="bg1">
              <a:lumMod val="85000"/>
            </a:schemeClr>
          </a:solidFill>
        </p:spPr>
        <p:txBody>
          <a:bodyPr/>
          <a:lstStyle>
            <a:lvl1pPr>
              <a:defRPr sz="1200"/>
            </a:lvl1pPr>
          </a:lstStyle>
          <a:p>
            <a:r>
              <a:rPr lang="en-US"/>
              <a:t>Click icon to add picture</a:t>
            </a:r>
            <a:endParaRPr lang="en-GB"/>
          </a:p>
        </p:txBody>
      </p:sp>
      <p:pic>
        <p:nvPicPr>
          <p:cNvPr id="6" name="Picture 5">
            <a:extLst>
              <a:ext uri="{FF2B5EF4-FFF2-40B4-BE49-F238E27FC236}">
                <a16:creationId xmlns:a16="http://schemas.microsoft.com/office/drawing/2014/main" id="{A2A1ABBF-00DF-4E17-8D1B-B2E7DC6D41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0533" y="3166999"/>
            <a:ext cx="1108667" cy="1108667"/>
          </a:xfrm>
          <a:prstGeom prst="rect">
            <a:avLst/>
          </a:prstGeom>
        </p:spPr>
      </p:pic>
    </p:spTree>
    <p:extLst>
      <p:ext uri="{BB962C8B-B14F-4D97-AF65-F5344CB8AC3E}">
        <p14:creationId xmlns:p14="http://schemas.microsoft.com/office/powerpoint/2010/main" val="4112373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Blue">
    <p:bg bwMode="ltGray">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5AC2BF-B4C1-48CC-950D-F9BD6206A0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8964000" cy="5164742"/>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8" name="Straight Connector 7">
            <a:extLst>
              <a:ext uri="{FF2B5EF4-FFF2-40B4-BE49-F238E27FC236}">
                <a16:creationId xmlns:a16="http://schemas.microsoft.com/office/drawing/2014/main" id="{C4FE492E-021C-403E-915D-EBCCE22652B8}"/>
              </a:ext>
            </a:extLst>
          </p:cNvPr>
          <p:cNvCxnSpPr/>
          <p:nvPr userDrawn="1"/>
        </p:nvCxnSpPr>
        <p:spPr>
          <a:xfrm>
            <a:off x="792000" y="15255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70533" y="3166999"/>
            <a:ext cx="1108667" cy="1108667"/>
          </a:xfrm>
          <a:prstGeom prst="rect">
            <a:avLst/>
          </a:prstGeom>
        </p:spPr>
      </p:pic>
    </p:spTree>
    <p:extLst>
      <p:ext uri="{BB962C8B-B14F-4D97-AF65-F5344CB8AC3E}">
        <p14:creationId xmlns:p14="http://schemas.microsoft.com/office/powerpoint/2010/main" val="16725072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Turquoise">
    <p:bg bwMode="ltGray">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5AC2BF-B4C1-48CC-950D-F9BD6206A0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8892000" cy="5123258"/>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8" name="Straight Connector 7">
            <a:extLst>
              <a:ext uri="{FF2B5EF4-FFF2-40B4-BE49-F238E27FC236}">
                <a16:creationId xmlns:a16="http://schemas.microsoft.com/office/drawing/2014/main" id="{C4FE492E-021C-403E-915D-EBCCE22652B8}"/>
              </a:ext>
            </a:extLst>
          </p:cNvPr>
          <p:cNvCxnSpPr/>
          <p:nvPr userDrawn="1"/>
        </p:nvCxnSpPr>
        <p:spPr>
          <a:xfrm>
            <a:off x="792000" y="15255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70533" y="3166999"/>
            <a:ext cx="1108667" cy="1108667"/>
          </a:xfrm>
          <a:prstGeom prst="rect">
            <a:avLst/>
          </a:prstGeom>
        </p:spPr>
      </p:pic>
    </p:spTree>
    <p:extLst>
      <p:ext uri="{BB962C8B-B14F-4D97-AF65-F5344CB8AC3E}">
        <p14:creationId xmlns:p14="http://schemas.microsoft.com/office/powerpoint/2010/main" val="21937687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Teal">
    <p:bg bwMode="ltGray">
      <p:bgPr>
        <a:solidFill>
          <a:schemeClr val="accent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5AC2BF-B4C1-48CC-950D-F9BD6206A0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8964000" cy="5164742"/>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8" name="Straight Connector 7">
            <a:extLst>
              <a:ext uri="{FF2B5EF4-FFF2-40B4-BE49-F238E27FC236}">
                <a16:creationId xmlns:a16="http://schemas.microsoft.com/office/drawing/2014/main" id="{C4FE492E-021C-403E-915D-EBCCE22652B8}"/>
              </a:ext>
            </a:extLst>
          </p:cNvPr>
          <p:cNvCxnSpPr/>
          <p:nvPr userDrawn="1"/>
        </p:nvCxnSpPr>
        <p:spPr>
          <a:xfrm>
            <a:off x="792000" y="15255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70533" y="3166999"/>
            <a:ext cx="1108667" cy="1108667"/>
          </a:xfrm>
          <a:prstGeom prst="rect">
            <a:avLst/>
          </a:prstGeom>
        </p:spPr>
      </p:pic>
    </p:spTree>
    <p:extLst>
      <p:ext uri="{BB962C8B-B14F-4D97-AF65-F5344CB8AC3E}">
        <p14:creationId xmlns:p14="http://schemas.microsoft.com/office/powerpoint/2010/main" val="35266747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EHU Green">
    <p:bg bwMode="ltGray">
      <p:bgPr>
        <a:solidFill>
          <a:srgbClr val="008D9B"/>
        </a:solidFill>
        <a:effectLst/>
      </p:bgPr>
    </p:bg>
    <p:spTree>
      <p:nvGrpSpPr>
        <p:cNvPr id="1" name=""/>
        <p:cNvGrpSpPr/>
        <p:nvPr/>
      </p:nvGrpSpPr>
      <p:grpSpPr>
        <a:xfrm>
          <a:off x="0" y="0"/>
          <a:ext cx="0" cy="0"/>
          <a:chOff x="0" y="0"/>
          <a:chExt cx="0" cy="0"/>
        </a:xfrm>
      </p:grpSpPr>
      <p:pic>
        <p:nvPicPr>
          <p:cNvPr id="2" name="Picture 1" descr="Shape, icon&#10;&#10;Description automatically generated with medium confidence">
            <a:extLst>
              <a:ext uri="{FF2B5EF4-FFF2-40B4-BE49-F238E27FC236}">
                <a16:creationId xmlns:a16="http://schemas.microsoft.com/office/drawing/2014/main" id="{E8C32F2E-A2C6-1D41-A80E-DB1AB8788E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539"/>
          <a:stretch/>
        </p:blipFill>
        <p:spPr>
          <a:xfrm rot="5400000">
            <a:off x="5692440" y="1691941"/>
            <a:ext cx="2962489" cy="3940629"/>
          </a:xfrm>
          <a:prstGeom prst="rect">
            <a:avLst/>
          </a:prstGeom>
        </p:spPr>
      </p:pic>
      <p:pic>
        <p:nvPicPr>
          <p:cNvPr id="3" name="Picture 2">
            <a:extLst>
              <a:ext uri="{FF2B5EF4-FFF2-40B4-BE49-F238E27FC236}">
                <a16:creationId xmlns:a16="http://schemas.microsoft.com/office/drawing/2014/main" id="{F4016259-F8B2-834F-BCB6-3E68A633645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47438" y="3366990"/>
            <a:ext cx="2280417" cy="1213556"/>
          </a:xfrm>
          <a:prstGeom prst="rect">
            <a:avLst/>
          </a:prstGeom>
        </p:spPr>
      </p:pic>
    </p:spTree>
    <p:extLst>
      <p:ext uri="{BB962C8B-B14F-4D97-AF65-F5344CB8AC3E}">
        <p14:creationId xmlns:p14="http://schemas.microsoft.com/office/powerpoint/2010/main" val="1378367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Teal">
    <p:bg bwMode="ltGray">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D5B482-99FC-46D1-9967-0EBFF52E6B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72177"/>
            <a:ext cx="6948000" cy="3687538"/>
          </a:xfrm>
          <a:prstGeom prst="rect">
            <a:avLst/>
          </a:prstGeom>
        </p:spPr>
      </p:pic>
      <p:sp>
        <p:nvSpPr>
          <p:cNvPr id="10" name="Text Placeholder 9">
            <a:extLst>
              <a:ext uri="{FF2B5EF4-FFF2-40B4-BE49-F238E27FC236}">
                <a16:creationId xmlns:a16="http://schemas.microsoft.com/office/drawing/2014/main" id="{08CDCF25-D7EC-4BC0-988F-AB2E28759953}"/>
              </a:ext>
            </a:extLst>
          </p:cNvPr>
          <p:cNvSpPr>
            <a:spLocks noGrp="1"/>
          </p:cNvSpPr>
          <p:nvPr>
            <p:ph type="body" sz="quarter" idx="14"/>
          </p:nvPr>
        </p:nvSpPr>
        <p:spPr>
          <a:xfrm>
            <a:off x="792002" y="4252501"/>
            <a:ext cx="3047441" cy="353270"/>
          </a:xfrm>
        </p:spPr>
        <p:txBody>
          <a:bodyPr/>
          <a:lstStyle>
            <a:lvl1pPr>
              <a:spcAft>
                <a:spcPts val="0"/>
              </a:spcAft>
              <a:defRPr sz="1200"/>
            </a:lvl1pPr>
          </a:lstStyle>
          <a:p>
            <a:pPr lvl="0"/>
            <a:r>
              <a:rPr lang="en-US"/>
              <a:t>Click to edit Master text styles</a:t>
            </a:r>
          </a:p>
        </p:txBody>
      </p:sp>
      <p:cxnSp>
        <p:nvCxnSpPr>
          <p:cNvPr id="11" name="Straight Connector 10">
            <a:extLst>
              <a:ext uri="{FF2B5EF4-FFF2-40B4-BE49-F238E27FC236}">
                <a16:creationId xmlns:a16="http://schemas.microsoft.com/office/drawing/2014/main" id="{B9DBEFCF-17D2-4B4F-9CCB-D86F53AA7277}"/>
              </a:ext>
            </a:extLst>
          </p:cNvPr>
          <p:cNvCxnSpPr/>
          <p:nvPr userDrawn="1"/>
        </p:nvCxnSpPr>
        <p:spPr>
          <a:xfrm>
            <a:off x="792000" y="34074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68DF000-7C80-486C-9EDE-C2FBC677BD5C}"/>
              </a:ext>
            </a:extLst>
          </p:cNvPr>
          <p:cNvSpPr>
            <a:spLocks noGrp="1"/>
          </p:cNvSpPr>
          <p:nvPr>
            <p:ph type="ctrTitle"/>
          </p:nvPr>
        </p:nvSpPr>
        <p:spPr>
          <a:xfrm>
            <a:off x="792000" y="2640108"/>
            <a:ext cx="4176000" cy="618562"/>
          </a:xfrm>
        </p:spPr>
        <p:txBody>
          <a:bodyPr anchor="b" anchorCtr="0"/>
          <a:lstStyle>
            <a:lvl1pPr algn="l">
              <a:defRPr sz="3000"/>
            </a:lvl1pPr>
          </a:lstStyle>
          <a:p>
            <a:r>
              <a:rPr lang="en-US"/>
              <a:t>Click to edit Master title style</a:t>
            </a:r>
            <a:endParaRPr lang="en-GB"/>
          </a:p>
        </p:txBody>
      </p:sp>
      <p:sp>
        <p:nvSpPr>
          <p:cNvPr id="9" name="Subtitle 2">
            <a:extLst>
              <a:ext uri="{FF2B5EF4-FFF2-40B4-BE49-F238E27FC236}">
                <a16:creationId xmlns:a16="http://schemas.microsoft.com/office/drawing/2014/main" id="{9D231C22-49E4-4709-9D0B-F8BE0778AA77}"/>
              </a:ext>
            </a:extLst>
          </p:cNvPr>
          <p:cNvSpPr>
            <a:spLocks noGrp="1"/>
          </p:cNvSpPr>
          <p:nvPr>
            <p:ph type="subTitle" idx="1"/>
          </p:nvPr>
        </p:nvSpPr>
        <p:spPr>
          <a:xfrm>
            <a:off x="792001" y="3574172"/>
            <a:ext cx="4176000" cy="618561"/>
          </a:xfrm>
        </p:spPr>
        <p:txBody>
          <a:bodyPr/>
          <a:lstStyle>
            <a:lvl1pPr marL="0" indent="0" algn="l">
              <a:buNone/>
              <a:defRPr sz="20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pic>
        <p:nvPicPr>
          <p:cNvPr id="12" name="Picture 11">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6267" y="2938400"/>
            <a:ext cx="1108667" cy="1108667"/>
          </a:xfrm>
          <a:prstGeom prst="rect">
            <a:avLst/>
          </a:prstGeom>
        </p:spPr>
      </p:pic>
    </p:spTree>
    <p:extLst>
      <p:ext uri="{BB962C8B-B14F-4D97-AF65-F5344CB8AC3E}">
        <p14:creationId xmlns:p14="http://schemas.microsoft.com/office/powerpoint/2010/main" val="22195971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EHU Blank">
    <p:bg bwMode="ltGray">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C9A59F-7678-6F41-8D5F-EF2CA9500E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247439" y="3366991"/>
            <a:ext cx="2280417" cy="1213556"/>
          </a:xfrm>
          <a:prstGeom prst="rect">
            <a:avLst/>
          </a:prstGeom>
        </p:spPr>
      </p:pic>
    </p:spTree>
    <p:extLst>
      <p:ext uri="{BB962C8B-B14F-4D97-AF65-F5344CB8AC3E}">
        <p14:creationId xmlns:p14="http://schemas.microsoft.com/office/powerpoint/2010/main" val="2978637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1_EHU Blank">
    <p:bg bwMode="ltGray">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4C7C94-6222-464F-922B-11CE2E2F81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10697" y="3631356"/>
            <a:ext cx="1083472" cy="1083472"/>
          </a:xfrm>
          <a:prstGeom prst="rect">
            <a:avLst/>
          </a:prstGeom>
        </p:spPr>
      </p:pic>
    </p:spTree>
    <p:extLst>
      <p:ext uri="{BB962C8B-B14F-4D97-AF65-F5344CB8AC3E}">
        <p14:creationId xmlns:p14="http://schemas.microsoft.com/office/powerpoint/2010/main" val="1771925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EHU Green">
    <p:bg bwMode="ltGray">
      <p:bgPr>
        <a:solidFill>
          <a:srgbClr val="008D9B"/>
        </a:solidFill>
        <a:effectLst/>
      </p:bgPr>
    </p:bg>
    <p:spTree>
      <p:nvGrpSpPr>
        <p:cNvPr id="1" name=""/>
        <p:cNvGrpSpPr/>
        <p:nvPr/>
      </p:nvGrpSpPr>
      <p:grpSpPr>
        <a:xfrm>
          <a:off x="0" y="0"/>
          <a:ext cx="0" cy="0"/>
          <a:chOff x="0" y="0"/>
          <a:chExt cx="0" cy="0"/>
        </a:xfrm>
      </p:grpSpPr>
      <p:pic>
        <p:nvPicPr>
          <p:cNvPr id="2" name="Picture 1" descr="Shape, icon&#10;&#10;Description automatically generated with medium confidence">
            <a:extLst>
              <a:ext uri="{FF2B5EF4-FFF2-40B4-BE49-F238E27FC236}">
                <a16:creationId xmlns:a16="http://schemas.microsoft.com/office/drawing/2014/main" id="{E8C32F2E-A2C6-1D41-A80E-DB1AB8788E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539"/>
          <a:stretch/>
        </p:blipFill>
        <p:spPr>
          <a:xfrm rot="5400000">
            <a:off x="5692440" y="1691941"/>
            <a:ext cx="2962489" cy="3940629"/>
          </a:xfrm>
          <a:prstGeom prst="rect">
            <a:avLst/>
          </a:prstGeom>
        </p:spPr>
      </p:pic>
      <p:pic>
        <p:nvPicPr>
          <p:cNvPr id="3" name="Picture 2" descr="Diagram&#10;&#10;Description automatically generated">
            <a:extLst>
              <a:ext uri="{FF2B5EF4-FFF2-40B4-BE49-F238E27FC236}">
                <a16:creationId xmlns:a16="http://schemas.microsoft.com/office/drawing/2014/main" id="{F4016259-F8B2-834F-BCB6-3E68A63364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16650" y="3572089"/>
            <a:ext cx="2774950" cy="861845"/>
          </a:xfrm>
          <a:prstGeom prst="rect">
            <a:avLst/>
          </a:prstGeom>
        </p:spPr>
      </p:pic>
    </p:spTree>
    <p:extLst>
      <p:ext uri="{BB962C8B-B14F-4D97-AF65-F5344CB8AC3E}">
        <p14:creationId xmlns:p14="http://schemas.microsoft.com/office/powerpoint/2010/main" val="3217739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EHU Blank">
    <p:bg bwMode="ltGray">
      <p:bgPr>
        <a:solidFill>
          <a:schemeClr val="bg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4016259-F8B2-834F-BCB6-3E68A63364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11850" y="3805769"/>
            <a:ext cx="2774950" cy="861845"/>
          </a:xfrm>
          <a:prstGeom prst="rect">
            <a:avLst/>
          </a:prstGeom>
        </p:spPr>
      </p:pic>
    </p:spTree>
    <p:extLst>
      <p:ext uri="{BB962C8B-B14F-4D97-AF65-F5344CB8AC3E}">
        <p14:creationId xmlns:p14="http://schemas.microsoft.com/office/powerpoint/2010/main" val="29786375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EHU Green">
    <p:bg bwMode="ltGray">
      <p:bgPr>
        <a:solidFill>
          <a:srgbClr val="008D9B"/>
        </a:solidFill>
        <a:effectLst/>
      </p:bgPr>
    </p:bg>
    <p:spTree>
      <p:nvGrpSpPr>
        <p:cNvPr id="1" name=""/>
        <p:cNvGrpSpPr/>
        <p:nvPr/>
      </p:nvGrpSpPr>
      <p:grpSpPr>
        <a:xfrm>
          <a:off x="0" y="0"/>
          <a:ext cx="0" cy="0"/>
          <a:chOff x="0" y="0"/>
          <a:chExt cx="0" cy="0"/>
        </a:xfrm>
      </p:grpSpPr>
      <p:pic>
        <p:nvPicPr>
          <p:cNvPr id="2" name="Picture 1" descr="Shape, icon&#10;&#10;Description automatically generated with medium confidence">
            <a:extLst>
              <a:ext uri="{FF2B5EF4-FFF2-40B4-BE49-F238E27FC236}">
                <a16:creationId xmlns:a16="http://schemas.microsoft.com/office/drawing/2014/main" id="{E8C32F2E-A2C6-1D41-A80E-DB1AB8788E9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3539"/>
          <a:stretch/>
        </p:blipFill>
        <p:spPr>
          <a:xfrm rot="5400000">
            <a:off x="5692441" y="1691942"/>
            <a:ext cx="2962489" cy="3940629"/>
          </a:xfrm>
          <a:prstGeom prst="rect">
            <a:avLst/>
          </a:prstGeom>
        </p:spPr>
      </p:pic>
      <p:pic>
        <p:nvPicPr>
          <p:cNvPr id="3" name="Picture 2">
            <a:extLst>
              <a:ext uri="{FF2B5EF4-FFF2-40B4-BE49-F238E27FC236}">
                <a16:creationId xmlns:a16="http://schemas.microsoft.com/office/drawing/2014/main" id="{F4016259-F8B2-834F-BCB6-3E68A633645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47439" y="3366991"/>
            <a:ext cx="2280417" cy="1213556"/>
          </a:xfrm>
          <a:prstGeom prst="rect">
            <a:avLst/>
          </a:prstGeom>
        </p:spPr>
      </p:pic>
    </p:spTree>
    <p:extLst>
      <p:ext uri="{BB962C8B-B14F-4D97-AF65-F5344CB8AC3E}">
        <p14:creationId xmlns:p14="http://schemas.microsoft.com/office/powerpoint/2010/main" val="3217739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AEB24D1-11B2-4EF8-83B8-AFC5395828AD}"/>
              </a:ext>
            </a:extLst>
          </p:cNvPr>
          <p:cNvSpPr>
            <a:spLocks noGrp="1"/>
          </p:cNvSpPr>
          <p:nvPr>
            <p:ph type="pic" sz="quarter" idx="13"/>
          </p:nvPr>
        </p:nvSpPr>
        <p:spPr>
          <a:xfrm>
            <a:off x="-263" y="0"/>
            <a:ext cx="9144263" cy="5143500"/>
          </a:xfrm>
          <a:custGeom>
            <a:avLst/>
            <a:gdLst>
              <a:gd name="connsiteX0" fmla="*/ 0 w 9144000"/>
              <a:gd name="connsiteY0" fmla="*/ 0 h 6858000"/>
              <a:gd name="connsiteX1" fmla="*/ 9144000 w 9144000"/>
              <a:gd name="connsiteY1" fmla="*/ 0 h 6858000"/>
              <a:gd name="connsiteX2" fmla="*/ 9144000 w 9144000"/>
              <a:gd name="connsiteY2" fmla="*/ 6858000 h 6858000"/>
              <a:gd name="connsiteX3" fmla="*/ 0 w 9144000"/>
              <a:gd name="connsiteY3" fmla="*/ 6858000 h 6858000"/>
              <a:gd name="connsiteX4" fmla="*/ 0 w 9144000"/>
              <a:gd name="connsiteY4"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15586 w 9159586"/>
              <a:gd name="connsiteY3" fmla="*/ 6858000 h 6858000"/>
              <a:gd name="connsiteX4" fmla="*/ 0 w 9159586"/>
              <a:gd name="connsiteY4" fmla="*/ 1963882 h 6858000"/>
              <a:gd name="connsiteX5" fmla="*/ 15586 w 9159586"/>
              <a:gd name="connsiteY5"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15586 w 9159586"/>
              <a:gd name="connsiteY3" fmla="*/ 6858000 h 6858000"/>
              <a:gd name="connsiteX4" fmla="*/ 0 w 9159586"/>
              <a:gd name="connsiteY4" fmla="*/ 1963882 h 6858000"/>
              <a:gd name="connsiteX5" fmla="*/ 15586 w 9159586"/>
              <a:gd name="connsiteY5"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15586 w 9159586"/>
              <a:gd name="connsiteY4" fmla="*/ 68580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15586 w 9159586"/>
              <a:gd name="connsiteY4" fmla="*/ 68580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92881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411480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78559 w 9159586"/>
              <a:gd name="connsiteY4" fmla="*/ 4294314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78559 w 9159586"/>
              <a:gd name="connsiteY4" fmla="*/ 4294314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01151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34810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0 w 9159586"/>
              <a:gd name="connsiteY5" fmla="*/ 1963882 h 6858000"/>
              <a:gd name="connsiteX6" fmla="*/ 15586 w 9159586"/>
              <a:gd name="connsiteY6"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1799507 w 9159586"/>
              <a:gd name="connsiteY5" fmla="*/ 2344903 h 6858000"/>
              <a:gd name="connsiteX6" fmla="*/ 0 w 9159586"/>
              <a:gd name="connsiteY6" fmla="*/ 1963882 h 6858000"/>
              <a:gd name="connsiteX7" fmla="*/ 15586 w 9159586"/>
              <a:gd name="connsiteY7"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2921471 w 9159586"/>
              <a:gd name="connsiteY5" fmla="*/ 2737590 h 6858000"/>
              <a:gd name="connsiteX6" fmla="*/ 0 w 9159586"/>
              <a:gd name="connsiteY6" fmla="*/ 1963882 h 6858000"/>
              <a:gd name="connsiteX7" fmla="*/ 15586 w 9159586"/>
              <a:gd name="connsiteY7" fmla="*/ 0 h 6858000"/>
              <a:gd name="connsiteX0" fmla="*/ 15586 w 9159586"/>
              <a:gd name="connsiteY0" fmla="*/ 0 h 6858000"/>
              <a:gd name="connsiteX1" fmla="*/ 9159586 w 9159586"/>
              <a:gd name="connsiteY1" fmla="*/ 0 h 6858000"/>
              <a:gd name="connsiteX2" fmla="*/ 9159586 w 9159586"/>
              <a:gd name="connsiteY2" fmla="*/ 6858000 h 6858000"/>
              <a:gd name="connsiteX3" fmla="*/ 5380689 w 9159586"/>
              <a:gd name="connsiteY3" fmla="*/ 6858000 h 6858000"/>
              <a:gd name="connsiteX4" fmla="*/ 6811241 w 9159586"/>
              <a:gd name="connsiteY4" fmla="*/ 5057249 h 6858000"/>
              <a:gd name="connsiteX5" fmla="*/ 2921471 w 9159586"/>
              <a:gd name="connsiteY5" fmla="*/ 2737590 h 6858000"/>
              <a:gd name="connsiteX6" fmla="*/ 0 w 9159586"/>
              <a:gd name="connsiteY6" fmla="*/ 1963882 h 6858000"/>
              <a:gd name="connsiteX7" fmla="*/ 15586 w 9159586"/>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2910252 w 9148367"/>
              <a:gd name="connsiteY5" fmla="*/ 2737590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2910252 w 9148367"/>
              <a:gd name="connsiteY5" fmla="*/ 2737590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2910252 w 9148367"/>
              <a:gd name="connsiteY5" fmla="*/ 2737590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2910252 w 9148367"/>
              <a:gd name="connsiteY5" fmla="*/ 2737590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5322473 w 9148367"/>
              <a:gd name="connsiteY5" fmla="*/ 3410768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5322473 w 9148367"/>
              <a:gd name="connsiteY5" fmla="*/ 3410768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5322473 w 9148367"/>
              <a:gd name="connsiteY5" fmla="*/ 3410768 h 6858000"/>
              <a:gd name="connsiteX6" fmla="*/ 0 w 9148367"/>
              <a:gd name="connsiteY6" fmla="*/ 1941443 h 6858000"/>
              <a:gd name="connsiteX7" fmla="*/ 4367 w 9148367"/>
              <a:gd name="connsiteY7" fmla="*/ 0 h 6858000"/>
              <a:gd name="connsiteX0" fmla="*/ 4367 w 9148367"/>
              <a:gd name="connsiteY0" fmla="*/ 0 h 6858000"/>
              <a:gd name="connsiteX1" fmla="*/ 9148367 w 9148367"/>
              <a:gd name="connsiteY1" fmla="*/ 0 h 6858000"/>
              <a:gd name="connsiteX2" fmla="*/ 9148367 w 9148367"/>
              <a:gd name="connsiteY2" fmla="*/ 6858000 h 6858000"/>
              <a:gd name="connsiteX3" fmla="*/ 5369470 w 9148367"/>
              <a:gd name="connsiteY3" fmla="*/ 6858000 h 6858000"/>
              <a:gd name="connsiteX4" fmla="*/ 6800022 w 9148367"/>
              <a:gd name="connsiteY4" fmla="*/ 5057249 h 6858000"/>
              <a:gd name="connsiteX5" fmla="*/ 5322473 w 9148367"/>
              <a:gd name="connsiteY5" fmla="*/ 3410768 h 6858000"/>
              <a:gd name="connsiteX6" fmla="*/ 0 w 9148367"/>
              <a:gd name="connsiteY6" fmla="*/ 1941443 h 6858000"/>
              <a:gd name="connsiteX7" fmla="*/ 4367 w 9148367"/>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5318369 w 9144263"/>
              <a:gd name="connsiteY5" fmla="*/ 3410768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5318369 w 9144263"/>
              <a:gd name="connsiteY5" fmla="*/ 3410768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5318369 w 9144263"/>
              <a:gd name="connsiteY5" fmla="*/ 3410768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5318369 w 9144263"/>
              <a:gd name="connsiteY5" fmla="*/ 3410768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119880 w 9144263"/>
              <a:gd name="connsiteY5" fmla="*/ 3625257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119880 w 9144263"/>
              <a:gd name="connsiteY5" fmla="*/ 3625257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119880 w 9144263"/>
              <a:gd name="connsiteY5" fmla="*/ 3625257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119880 w 9144263"/>
              <a:gd name="connsiteY5" fmla="*/ 3625257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64768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 name="connsiteX0" fmla="*/ 263 w 9144263"/>
              <a:gd name="connsiteY0" fmla="*/ 0 h 6858000"/>
              <a:gd name="connsiteX1" fmla="*/ 9144263 w 9144263"/>
              <a:gd name="connsiteY1" fmla="*/ 0 h 6858000"/>
              <a:gd name="connsiteX2" fmla="*/ 9144263 w 9144263"/>
              <a:gd name="connsiteY2" fmla="*/ 6858000 h 6858000"/>
              <a:gd name="connsiteX3" fmla="*/ 5365366 w 9144263"/>
              <a:gd name="connsiteY3" fmla="*/ 6858000 h 6858000"/>
              <a:gd name="connsiteX4" fmla="*/ 6795918 w 9144263"/>
              <a:gd name="connsiteY4" fmla="*/ 5057249 h 6858000"/>
              <a:gd name="connsiteX5" fmla="*/ 6255347 w 9144263"/>
              <a:gd name="connsiteY5" fmla="*/ 3659124 h 6858000"/>
              <a:gd name="connsiteX6" fmla="*/ 2499 w 9144263"/>
              <a:gd name="connsiteY6" fmla="*/ 1961249 h 6858000"/>
              <a:gd name="connsiteX7" fmla="*/ 263 w 9144263"/>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263" h="6858000">
                <a:moveTo>
                  <a:pt x="263" y="0"/>
                </a:moveTo>
                <a:lnTo>
                  <a:pt x="9144263" y="0"/>
                </a:lnTo>
                <a:lnTo>
                  <a:pt x="9144263" y="6858000"/>
                </a:lnTo>
                <a:lnTo>
                  <a:pt x="5365366" y="6858000"/>
                </a:lnTo>
                <a:cubicBezTo>
                  <a:pt x="6638252" y="5247409"/>
                  <a:pt x="6420205" y="5566467"/>
                  <a:pt x="6795918" y="5057249"/>
                </a:cubicBezTo>
                <a:cubicBezTo>
                  <a:pt x="7102054" y="4514075"/>
                  <a:pt x="6794009" y="3825146"/>
                  <a:pt x="6255347" y="3659124"/>
                </a:cubicBezTo>
                <a:lnTo>
                  <a:pt x="2499" y="1961249"/>
                </a:lnTo>
                <a:cubicBezTo>
                  <a:pt x="3955" y="1314101"/>
                  <a:pt x="-1193" y="647148"/>
                  <a:pt x="263" y="0"/>
                </a:cubicBezTo>
                <a:close/>
              </a:path>
            </a:pathLst>
          </a:custGeom>
          <a:solidFill>
            <a:schemeClr val="bg1">
              <a:lumMod val="85000"/>
            </a:schemeClr>
          </a:solidFill>
        </p:spPr>
        <p:txBody>
          <a:bodyPr/>
          <a:lstStyle>
            <a:lvl1pPr algn="r">
              <a:defRPr sz="900"/>
            </a:lvl1pPr>
          </a:lstStyle>
          <a:p>
            <a:r>
              <a:rPr lang="en-US"/>
              <a:t>Click icon to add picture</a:t>
            </a:r>
            <a:endParaRPr lang="en-GB" dirty="0"/>
          </a:p>
        </p:txBody>
      </p:sp>
      <p:sp>
        <p:nvSpPr>
          <p:cNvPr id="2" name="Title 1"/>
          <p:cNvSpPr>
            <a:spLocks noGrp="1"/>
          </p:cNvSpPr>
          <p:nvPr>
            <p:ph type="ctrTitle"/>
          </p:nvPr>
        </p:nvSpPr>
        <p:spPr>
          <a:xfrm>
            <a:off x="792000" y="2640108"/>
            <a:ext cx="4176000" cy="618562"/>
          </a:xfrm>
        </p:spPr>
        <p:txBody>
          <a:bodyPr anchor="b" anchorCtr="0"/>
          <a:lstStyle>
            <a:lvl1pPr algn="l">
              <a:defRPr sz="2250"/>
            </a:lvl1pPr>
          </a:lstStyle>
          <a:p>
            <a:r>
              <a:rPr lang="en-US"/>
              <a:t>Click to edit Master title style</a:t>
            </a:r>
            <a:endParaRPr lang="en-GB" dirty="0"/>
          </a:p>
        </p:txBody>
      </p:sp>
      <p:sp>
        <p:nvSpPr>
          <p:cNvPr id="3" name="Subtitle 2"/>
          <p:cNvSpPr>
            <a:spLocks noGrp="1"/>
          </p:cNvSpPr>
          <p:nvPr>
            <p:ph type="subTitle" idx="1"/>
          </p:nvPr>
        </p:nvSpPr>
        <p:spPr>
          <a:xfrm>
            <a:off x="792001" y="3574172"/>
            <a:ext cx="4176000" cy="618561"/>
          </a:xfrm>
        </p:spPr>
        <p:txBody>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
        <p:nvSpPr>
          <p:cNvPr id="10" name="Text Placeholder 9">
            <a:extLst>
              <a:ext uri="{FF2B5EF4-FFF2-40B4-BE49-F238E27FC236}">
                <a16:creationId xmlns:a16="http://schemas.microsoft.com/office/drawing/2014/main" id="{08CDCF25-D7EC-4BC0-988F-AB2E28759953}"/>
              </a:ext>
            </a:extLst>
          </p:cNvPr>
          <p:cNvSpPr>
            <a:spLocks noGrp="1"/>
          </p:cNvSpPr>
          <p:nvPr>
            <p:ph type="body" sz="quarter" idx="14"/>
          </p:nvPr>
        </p:nvSpPr>
        <p:spPr>
          <a:xfrm>
            <a:off x="792001" y="4252501"/>
            <a:ext cx="3047441" cy="353270"/>
          </a:xfrm>
        </p:spPr>
        <p:txBody>
          <a:bodyPr/>
          <a:lstStyle>
            <a:lvl1pPr>
              <a:spcAft>
                <a:spcPts val="0"/>
              </a:spcAft>
              <a:defRPr sz="900"/>
            </a:lvl1pPr>
          </a:lstStyle>
          <a:p>
            <a:pPr lvl="0"/>
            <a:r>
              <a:rPr lang="en-US"/>
              <a:t>Click to edit Master text styles</a:t>
            </a:r>
          </a:p>
        </p:txBody>
      </p:sp>
      <p:cxnSp>
        <p:nvCxnSpPr>
          <p:cNvPr id="11" name="Straight Connector 10">
            <a:extLst>
              <a:ext uri="{FF2B5EF4-FFF2-40B4-BE49-F238E27FC236}">
                <a16:creationId xmlns:a16="http://schemas.microsoft.com/office/drawing/2014/main" id="{B9DBEFCF-17D2-4B4F-9CCB-D86F53AA7277}"/>
              </a:ext>
            </a:extLst>
          </p:cNvPr>
          <p:cNvCxnSpPr/>
          <p:nvPr userDrawn="1"/>
        </p:nvCxnSpPr>
        <p:spPr>
          <a:xfrm>
            <a:off x="792000" y="34074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2B03D14-EA7B-49C9-ACD2-53AEAAA003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56800" y="2997000"/>
            <a:ext cx="1170434" cy="877826"/>
          </a:xfrm>
          <a:prstGeom prst="rect">
            <a:avLst/>
          </a:prstGeom>
        </p:spPr>
      </p:pic>
    </p:spTree>
    <p:extLst>
      <p:ext uri="{BB962C8B-B14F-4D97-AF65-F5344CB8AC3E}">
        <p14:creationId xmlns:p14="http://schemas.microsoft.com/office/powerpoint/2010/main" val="371547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bwMode="ltGray">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D5B482-99FC-46D1-9967-0EBFF52E6B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72176"/>
            <a:ext cx="6917450" cy="3671324"/>
          </a:xfrm>
          <a:prstGeom prst="rect">
            <a:avLst/>
          </a:prstGeom>
        </p:spPr>
      </p:pic>
      <p:sp>
        <p:nvSpPr>
          <p:cNvPr id="10" name="Text Placeholder 9">
            <a:extLst>
              <a:ext uri="{FF2B5EF4-FFF2-40B4-BE49-F238E27FC236}">
                <a16:creationId xmlns:a16="http://schemas.microsoft.com/office/drawing/2014/main" id="{08CDCF25-D7EC-4BC0-988F-AB2E28759953}"/>
              </a:ext>
            </a:extLst>
          </p:cNvPr>
          <p:cNvSpPr>
            <a:spLocks noGrp="1"/>
          </p:cNvSpPr>
          <p:nvPr>
            <p:ph type="body" sz="quarter" idx="14"/>
          </p:nvPr>
        </p:nvSpPr>
        <p:spPr>
          <a:xfrm>
            <a:off x="792001" y="4252501"/>
            <a:ext cx="3047441" cy="353270"/>
          </a:xfrm>
        </p:spPr>
        <p:txBody>
          <a:bodyPr/>
          <a:lstStyle>
            <a:lvl1pPr>
              <a:spcAft>
                <a:spcPts val="0"/>
              </a:spcAft>
              <a:defRPr sz="900"/>
            </a:lvl1pPr>
          </a:lstStyle>
          <a:p>
            <a:pPr lvl="0"/>
            <a:r>
              <a:rPr lang="en-US"/>
              <a:t>Click to edit Master text styles</a:t>
            </a:r>
          </a:p>
        </p:txBody>
      </p:sp>
      <p:cxnSp>
        <p:nvCxnSpPr>
          <p:cNvPr id="11" name="Straight Connector 10">
            <a:extLst>
              <a:ext uri="{FF2B5EF4-FFF2-40B4-BE49-F238E27FC236}">
                <a16:creationId xmlns:a16="http://schemas.microsoft.com/office/drawing/2014/main" id="{B9DBEFCF-17D2-4B4F-9CCB-D86F53AA7277}"/>
              </a:ext>
            </a:extLst>
          </p:cNvPr>
          <p:cNvCxnSpPr/>
          <p:nvPr userDrawn="1"/>
        </p:nvCxnSpPr>
        <p:spPr>
          <a:xfrm>
            <a:off x="792000" y="34074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BC51FD2-4DBD-4B73-B813-1F3AE3657E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56800" y="2997000"/>
            <a:ext cx="1170434" cy="877826"/>
          </a:xfrm>
          <a:prstGeom prst="rect">
            <a:avLst/>
          </a:prstGeom>
        </p:spPr>
      </p:pic>
      <p:sp>
        <p:nvSpPr>
          <p:cNvPr id="8" name="Title 1">
            <a:extLst>
              <a:ext uri="{FF2B5EF4-FFF2-40B4-BE49-F238E27FC236}">
                <a16:creationId xmlns:a16="http://schemas.microsoft.com/office/drawing/2014/main" id="{BEF9F3E1-6781-4525-A226-91583605D5CC}"/>
              </a:ext>
            </a:extLst>
          </p:cNvPr>
          <p:cNvSpPr>
            <a:spLocks noGrp="1"/>
          </p:cNvSpPr>
          <p:nvPr>
            <p:ph type="ctrTitle"/>
          </p:nvPr>
        </p:nvSpPr>
        <p:spPr>
          <a:xfrm>
            <a:off x="792000" y="2640108"/>
            <a:ext cx="4176000" cy="618562"/>
          </a:xfrm>
        </p:spPr>
        <p:txBody>
          <a:bodyPr anchor="b" anchorCtr="0"/>
          <a:lstStyle>
            <a:lvl1pPr algn="l">
              <a:defRPr sz="2250"/>
            </a:lvl1pPr>
          </a:lstStyle>
          <a:p>
            <a:r>
              <a:rPr lang="en-US"/>
              <a:t>Click to edit Master title style</a:t>
            </a:r>
            <a:endParaRPr lang="en-GB" dirty="0"/>
          </a:p>
        </p:txBody>
      </p:sp>
      <p:sp>
        <p:nvSpPr>
          <p:cNvPr id="9" name="Subtitle 2">
            <a:extLst>
              <a:ext uri="{FF2B5EF4-FFF2-40B4-BE49-F238E27FC236}">
                <a16:creationId xmlns:a16="http://schemas.microsoft.com/office/drawing/2014/main" id="{B1898ED8-05A6-45CF-96B5-C6A38570BD17}"/>
              </a:ext>
            </a:extLst>
          </p:cNvPr>
          <p:cNvSpPr>
            <a:spLocks noGrp="1"/>
          </p:cNvSpPr>
          <p:nvPr>
            <p:ph type="subTitle" idx="1"/>
          </p:nvPr>
        </p:nvSpPr>
        <p:spPr>
          <a:xfrm>
            <a:off x="792001" y="3574172"/>
            <a:ext cx="4176000" cy="618561"/>
          </a:xfrm>
        </p:spPr>
        <p:txBody>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517436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Turquoise">
    <p:bg bwMode="ltGray">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D5B482-99FC-46D1-9967-0EBFF52E6B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72176"/>
            <a:ext cx="6917450" cy="3671324"/>
          </a:xfrm>
          <a:prstGeom prst="rect">
            <a:avLst/>
          </a:prstGeom>
        </p:spPr>
      </p:pic>
      <p:sp>
        <p:nvSpPr>
          <p:cNvPr id="10" name="Text Placeholder 9">
            <a:extLst>
              <a:ext uri="{FF2B5EF4-FFF2-40B4-BE49-F238E27FC236}">
                <a16:creationId xmlns:a16="http://schemas.microsoft.com/office/drawing/2014/main" id="{08CDCF25-D7EC-4BC0-988F-AB2E28759953}"/>
              </a:ext>
            </a:extLst>
          </p:cNvPr>
          <p:cNvSpPr>
            <a:spLocks noGrp="1"/>
          </p:cNvSpPr>
          <p:nvPr>
            <p:ph type="body" sz="quarter" idx="14"/>
          </p:nvPr>
        </p:nvSpPr>
        <p:spPr>
          <a:xfrm>
            <a:off x="792001" y="4252501"/>
            <a:ext cx="3047441" cy="353270"/>
          </a:xfrm>
        </p:spPr>
        <p:txBody>
          <a:bodyPr/>
          <a:lstStyle>
            <a:lvl1pPr>
              <a:spcAft>
                <a:spcPts val="0"/>
              </a:spcAft>
              <a:defRPr sz="900"/>
            </a:lvl1pPr>
          </a:lstStyle>
          <a:p>
            <a:pPr lvl="0"/>
            <a:r>
              <a:rPr lang="en-US"/>
              <a:t>Click to edit Master text styles</a:t>
            </a:r>
          </a:p>
        </p:txBody>
      </p:sp>
      <p:cxnSp>
        <p:nvCxnSpPr>
          <p:cNvPr id="11" name="Straight Connector 10">
            <a:extLst>
              <a:ext uri="{FF2B5EF4-FFF2-40B4-BE49-F238E27FC236}">
                <a16:creationId xmlns:a16="http://schemas.microsoft.com/office/drawing/2014/main" id="{B9DBEFCF-17D2-4B4F-9CCB-D86F53AA7277}"/>
              </a:ext>
            </a:extLst>
          </p:cNvPr>
          <p:cNvCxnSpPr/>
          <p:nvPr userDrawn="1"/>
        </p:nvCxnSpPr>
        <p:spPr>
          <a:xfrm>
            <a:off x="792000" y="34074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D503906-9457-475E-97A8-4CFD0D3E0D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56800" y="2997000"/>
            <a:ext cx="1170434" cy="877826"/>
          </a:xfrm>
          <a:prstGeom prst="rect">
            <a:avLst/>
          </a:prstGeom>
        </p:spPr>
      </p:pic>
      <p:sp>
        <p:nvSpPr>
          <p:cNvPr id="8" name="Title 1">
            <a:extLst>
              <a:ext uri="{FF2B5EF4-FFF2-40B4-BE49-F238E27FC236}">
                <a16:creationId xmlns:a16="http://schemas.microsoft.com/office/drawing/2014/main" id="{52607B7E-2055-414F-A33B-0E2289E3ABE3}"/>
              </a:ext>
            </a:extLst>
          </p:cNvPr>
          <p:cNvSpPr>
            <a:spLocks noGrp="1"/>
          </p:cNvSpPr>
          <p:nvPr>
            <p:ph type="ctrTitle"/>
          </p:nvPr>
        </p:nvSpPr>
        <p:spPr>
          <a:xfrm>
            <a:off x="792000" y="2640108"/>
            <a:ext cx="4176000" cy="618562"/>
          </a:xfrm>
        </p:spPr>
        <p:txBody>
          <a:bodyPr anchor="b" anchorCtr="0"/>
          <a:lstStyle>
            <a:lvl1pPr algn="l">
              <a:defRPr sz="2250"/>
            </a:lvl1pPr>
          </a:lstStyle>
          <a:p>
            <a:r>
              <a:rPr lang="en-US"/>
              <a:t>Click to edit Master title style</a:t>
            </a:r>
            <a:endParaRPr lang="en-GB" dirty="0"/>
          </a:p>
        </p:txBody>
      </p:sp>
      <p:sp>
        <p:nvSpPr>
          <p:cNvPr id="9" name="Subtitle 2">
            <a:extLst>
              <a:ext uri="{FF2B5EF4-FFF2-40B4-BE49-F238E27FC236}">
                <a16:creationId xmlns:a16="http://schemas.microsoft.com/office/drawing/2014/main" id="{0D1C1C5B-96DC-46A4-AD20-40757B580105}"/>
              </a:ext>
            </a:extLst>
          </p:cNvPr>
          <p:cNvSpPr>
            <a:spLocks noGrp="1"/>
          </p:cNvSpPr>
          <p:nvPr>
            <p:ph type="subTitle" idx="1"/>
          </p:nvPr>
        </p:nvSpPr>
        <p:spPr>
          <a:xfrm>
            <a:off x="792001" y="3574172"/>
            <a:ext cx="4176000" cy="618561"/>
          </a:xfrm>
        </p:spPr>
        <p:txBody>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768750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Teal">
    <p:bg bwMode="ltGray">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D5B482-99FC-46D1-9967-0EBFF52E6B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72176"/>
            <a:ext cx="6917450" cy="3671324"/>
          </a:xfrm>
          <a:prstGeom prst="rect">
            <a:avLst/>
          </a:prstGeom>
        </p:spPr>
      </p:pic>
      <p:sp>
        <p:nvSpPr>
          <p:cNvPr id="10" name="Text Placeholder 9">
            <a:extLst>
              <a:ext uri="{FF2B5EF4-FFF2-40B4-BE49-F238E27FC236}">
                <a16:creationId xmlns:a16="http://schemas.microsoft.com/office/drawing/2014/main" id="{08CDCF25-D7EC-4BC0-988F-AB2E28759953}"/>
              </a:ext>
            </a:extLst>
          </p:cNvPr>
          <p:cNvSpPr>
            <a:spLocks noGrp="1"/>
          </p:cNvSpPr>
          <p:nvPr>
            <p:ph type="body" sz="quarter" idx="14"/>
          </p:nvPr>
        </p:nvSpPr>
        <p:spPr>
          <a:xfrm>
            <a:off x="792001" y="4252501"/>
            <a:ext cx="3047441" cy="353270"/>
          </a:xfrm>
        </p:spPr>
        <p:txBody>
          <a:bodyPr/>
          <a:lstStyle>
            <a:lvl1pPr>
              <a:spcAft>
                <a:spcPts val="0"/>
              </a:spcAft>
              <a:defRPr sz="900"/>
            </a:lvl1pPr>
          </a:lstStyle>
          <a:p>
            <a:pPr lvl="0"/>
            <a:r>
              <a:rPr lang="en-US"/>
              <a:t>Click to edit Master text styles</a:t>
            </a:r>
          </a:p>
        </p:txBody>
      </p:sp>
      <p:cxnSp>
        <p:nvCxnSpPr>
          <p:cNvPr id="11" name="Straight Connector 10">
            <a:extLst>
              <a:ext uri="{FF2B5EF4-FFF2-40B4-BE49-F238E27FC236}">
                <a16:creationId xmlns:a16="http://schemas.microsoft.com/office/drawing/2014/main" id="{B9DBEFCF-17D2-4B4F-9CCB-D86F53AA7277}"/>
              </a:ext>
            </a:extLst>
          </p:cNvPr>
          <p:cNvCxnSpPr/>
          <p:nvPr userDrawn="1"/>
        </p:nvCxnSpPr>
        <p:spPr>
          <a:xfrm>
            <a:off x="792000" y="34074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561B732-47B1-489D-B084-5EAFA82D09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56800" y="2997000"/>
            <a:ext cx="1170434" cy="877826"/>
          </a:xfrm>
          <a:prstGeom prst="rect">
            <a:avLst/>
          </a:prstGeom>
        </p:spPr>
      </p:pic>
      <p:sp>
        <p:nvSpPr>
          <p:cNvPr id="8" name="Title 1">
            <a:extLst>
              <a:ext uri="{FF2B5EF4-FFF2-40B4-BE49-F238E27FC236}">
                <a16:creationId xmlns:a16="http://schemas.microsoft.com/office/drawing/2014/main" id="{068DF000-7C80-486C-9EDE-C2FBC677BD5C}"/>
              </a:ext>
            </a:extLst>
          </p:cNvPr>
          <p:cNvSpPr>
            <a:spLocks noGrp="1"/>
          </p:cNvSpPr>
          <p:nvPr>
            <p:ph type="ctrTitle"/>
          </p:nvPr>
        </p:nvSpPr>
        <p:spPr>
          <a:xfrm>
            <a:off x="792000" y="2640108"/>
            <a:ext cx="4176000" cy="618562"/>
          </a:xfrm>
        </p:spPr>
        <p:txBody>
          <a:bodyPr anchor="b" anchorCtr="0"/>
          <a:lstStyle>
            <a:lvl1pPr algn="l">
              <a:defRPr sz="2250"/>
            </a:lvl1pPr>
          </a:lstStyle>
          <a:p>
            <a:r>
              <a:rPr lang="en-US"/>
              <a:t>Click to edit Master title style</a:t>
            </a:r>
            <a:endParaRPr lang="en-GB" dirty="0"/>
          </a:p>
        </p:txBody>
      </p:sp>
      <p:sp>
        <p:nvSpPr>
          <p:cNvPr id="9" name="Subtitle 2">
            <a:extLst>
              <a:ext uri="{FF2B5EF4-FFF2-40B4-BE49-F238E27FC236}">
                <a16:creationId xmlns:a16="http://schemas.microsoft.com/office/drawing/2014/main" id="{9D231C22-49E4-4709-9D0B-F8BE0778AA77}"/>
              </a:ext>
            </a:extLst>
          </p:cNvPr>
          <p:cNvSpPr>
            <a:spLocks noGrp="1"/>
          </p:cNvSpPr>
          <p:nvPr>
            <p:ph type="subTitle" idx="1"/>
          </p:nvPr>
        </p:nvSpPr>
        <p:spPr>
          <a:xfrm>
            <a:off x="792001" y="3574172"/>
            <a:ext cx="4176000" cy="618561"/>
          </a:xfrm>
        </p:spPr>
        <p:txBody>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219597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8556349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Picture Placeholder 4">
            <a:extLst>
              <a:ext uri="{FF2B5EF4-FFF2-40B4-BE49-F238E27FC236}">
                <a16:creationId xmlns:a16="http://schemas.microsoft.com/office/drawing/2014/main" id="{DC170A6A-0483-48FF-8067-4AD43A3E59BD}"/>
              </a:ext>
            </a:extLst>
          </p:cNvPr>
          <p:cNvSpPr>
            <a:spLocks noGrp="1"/>
          </p:cNvSpPr>
          <p:nvPr>
            <p:ph type="pic" sz="quarter" idx="10"/>
          </p:nvPr>
        </p:nvSpPr>
        <p:spPr>
          <a:xfrm>
            <a:off x="5387975" y="0"/>
            <a:ext cx="3756025" cy="5143500"/>
          </a:xfrm>
          <a:custGeom>
            <a:avLst/>
            <a:gdLst>
              <a:gd name="connsiteX0" fmla="*/ 0 w 3756025"/>
              <a:gd name="connsiteY0" fmla="*/ 0 h 6858000"/>
              <a:gd name="connsiteX1" fmla="*/ 3756025 w 3756025"/>
              <a:gd name="connsiteY1" fmla="*/ 0 h 6858000"/>
              <a:gd name="connsiteX2" fmla="*/ 3756025 w 3756025"/>
              <a:gd name="connsiteY2" fmla="*/ 6858000 h 6858000"/>
              <a:gd name="connsiteX3" fmla="*/ 0 w 3756025"/>
              <a:gd name="connsiteY3" fmla="*/ 6858000 h 6858000"/>
              <a:gd name="connsiteX4" fmla="*/ 0 w 3756025"/>
              <a:gd name="connsiteY4" fmla="*/ 0 h 6858000"/>
              <a:gd name="connsiteX0" fmla="*/ 1517073 w 3756025"/>
              <a:gd name="connsiteY0" fmla="*/ 0 h 6858000"/>
              <a:gd name="connsiteX1" fmla="*/ 3756025 w 3756025"/>
              <a:gd name="connsiteY1" fmla="*/ 0 h 6858000"/>
              <a:gd name="connsiteX2" fmla="*/ 3756025 w 3756025"/>
              <a:gd name="connsiteY2" fmla="*/ 6858000 h 6858000"/>
              <a:gd name="connsiteX3" fmla="*/ 0 w 3756025"/>
              <a:gd name="connsiteY3" fmla="*/ 6858000 h 6858000"/>
              <a:gd name="connsiteX4" fmla="*/ 1517073 w 3756025"/>
              <a:gd name="connsiteY4" fmla="*/ 0 h 6858000"/>
              <a:gd name="connsiteX0" fmla="*/ 1787237 w 3756025"/>
              <a:gd name="connsiteY0" fmla="*/ 0 h 6858000"/>
              <a:gd name="connsiteX1" fmla="*/ 3756025 w 3756025"/>
              <a:gd name="connsiteY1" fmla="*/ 0 h 6858000"/>
              <a:gd name="connsiteX2" fmla="*/ 3756025 w 3756025"/>
              <a:gd name="connsiteY2" fmla="*/ 6858000 h 6858000"/>
              <a:gd name="connsiteX3" fmla="*/ 0 w 3756025"/>
              <a:gd name="connsiteY3" fmla="*/ 6858000 h 6858000"/>
              <a:gd name="connsiteX4" fmla="*/ 1787237 w 3756025"/>
              <a:gd name="connsiteY4" fmla="*/ 0 h 6858000"/>
              <a:gd name="connsiteX0" fmla="*/ 1652155 w 3756025"/>
              <a:gd name="connsiteY0" fmla="*/ 0 h 6858000"/>
              <a:gd name="connsiteX1" fmla="*/ 3756025 w 3756025"/>
              <a:gd name="connsiteY1" fmla="*/ 0 h 6858000"/>
              <a:gd name="connsiteX2" fmla="*/ 3756025 w 3756025"/>
              <a:gd name="connsiteY2" fmla="*/ 6858000 h 6858000"/>
              <a:gd name="connsiteX3" fmla="*/ 0 w 3756025"/>
              <a:gd name="connsiteY3" fmla="*/ 6858000 h 6858000"/>
              <a:gd name="connsiteX4" fmla="*/ 1652155 w 375602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025" h="6858000">
                <a:moveTo>
                  <a:pt x="1652155" y="0"/>
                </a:moveTo>
                <a:lnTo>
                  <a:pt x="3756025" y="0"/>
                </a:lnTo>
                <a:lnTo>
                  <a:pt x="3756025" y="6858000"/>
                </a:lnTo>
                <a:lnTo>
                  <a:pt x="0" y="6858000"/>
                </a:lnTo>
                <a:lnTo>
                  <a:pt x="1652155" y="0"/>
                </a:lnTo>
                <a:close/>
              </a:path>
            </a:pathLst>
          </a:custGeom>
          <a:solidFill>
            <a:schemeClr val="bg1">
              <a:lumMod val="85000"/>
            </a:schemeClr>
          </a:solidFill>
        </p:spPr>
        <p:txBody>
          <a:bodyPr/>
          <a:lstStyle>
            <a:lvl1pPr algn="r">
              <a:defRPr sz="900"/>
            </a:lvl1pPr>
          </a:lstStyle>
          <a:p>
            <a:r>
              <a:rPr lang="en-US"/>
              <a:t>Click icon to add picture</a:t>
            </a:r>
            <a:endParaRPr lang="en-GB" dirty="0"/>
          </a:p>
        </p:txBody>
      </p:sp>
    </p:spTree>
    <p:extLst>
      <p:ext uri="{BB962C8B-B14F-4D97-AF65-F5344CB8AC3E}">
        <p14:creationId xmlns:p14="http://schemas.microsoft.com/office/powerpoint/2010/main" val="3448062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Content and Imag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a:xfrm>
            <a:off x="792000" y="1819800"/>
            <a:ext cx="5400000" cy="255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Picture Placeholder 4">
            <a:extLst>
              <a:ext uri="{FF2B5EF4-FFF2-40B4-BE49-F238E27FC236}">
                <a16:creationId xmlns:a16="http://schemas.microsoft.com/office/drawing/2014/main" id="{369600F4-98FE-4136-9969-034185ABC336}"/>
              </a:ext>
            </a:extLst>
          </p:cNvPr>
          <p:cNvSpPr>
            <a:spLocks noGrp="1"/>
          </p:cNvSpPr>
          <p:nvPr>
            <p:ph type="pic" sz="quarter" idx="10"/>
          </p:nvPr>
        </p:nvSpPr>
        <p:spPr>
          <a:xfrm>
            <a:off x="5540745" y="1854994"/>
            <a:ext cx="3603254" cy="3288506"/>
          </a:xfrm>
          <a:custGeom>
            <a:avLst/>
            <a:gdLst>
              <a:gd name="connsiteX0" fmla="*/ 0 w 1833562"/>
              <a:gd name="connsiteY0" fmla="*/ 0 h 4384675"/>
              <a:gd name="connsiteX1" fmla="*/ 1833562 w 1833562"/>
              <a:gd name="connsiteY1" fmla="*/ 0 h 4384675"/>
              <a:gd name="connsiteX2" fmla="*/ 1833562 w 1833562"/>
              <a:gd name="connsiteY2" fmla="*/ 4384675 h 4384675"/>
              <a:gd name="connsiteX3" fmla="*/ 0 w 1833562"/>
              <a:gd name="connsiteY3" fmla="*/ 4384675 h 4384675"/>
              <a:gd name="connsiteX4" fmla="*/ 0 w 1833562"/>
              <a:gd name="connsiteY4" fmla="*/ 0 h 4384675"/>
              <a:gd name="connsiteX0" fmla="*/ 0 w 3080472"/>
              <a:gd name="connsiteY0" fmla="*/ 1995055 h 4384675"/>
              <a:gd name="connsiteX1" fmla="*/ 3080472 w 3080472"/>
              <a:gd name="connsiteY1" fmla="*/ 0 h 4384675"/>
              <a:gd name="connsiteX2" fmla="*/ 3080472 w 3080472"/>
              <a:gd name="connsiteY2" fmla="*/ 4384675 h 4384675"/>
              <a:gd name="connsiteX3" fmla="*/ 1246910 w 3080472"/>
              <a:gd name="connsiteY3" fmla="*/ 4384675 h 4384675"/>
              <a:gd name="connsiteX4" fmla="*/ 0 w 3080472"/>
              <a:gd name="connsiteY4" fmla="*/ 1995055 h 4384675"/>
              <a:gd name="connsiteX0" fmla="*/ 0 w 3080472"/>
              <a:gd name="connsiteY0" fmla="*/ 1995055 h 4384675"/>
              <a:gd name="connsiteX1" fmla="*/ 3080472 w 3080472"/>
              <a:gd name="connsiteY1" fmla="*/ 0 h 4384675"/>
              <a:gd name="connsiteX2" fmla="*/ 3080472 w 3080472"/>
              <a:gd name="connsiteY2" fmla="*/ 4384675 h 4384675"/>
              <a:gd name="connsiteX3" fmla="*/ 1246910 w 3080472"/>
              <a:gd name="connsiteY3" fmla="*/ 4384675 h 4384675"/>
              <a:gd name="connsiteX4" fmla="*/ 529504 w 3080472"/>
              <a:gd name="connsiteY4" fmla="*/ 2997489 h 4384675"/>
              <a:gd name="connsiteX5" fmla="*/ 0 w 3080472"/>
              <a:gd name="connsiteY5" fmla="*/ 1995055 h 4384675"/>
              <a:gd name="connsiteX0" fmla="*/ 114733 w 3195205"/>
              <a:gd name="connsiteY0" fmla="*/ 1995055 h 4384675"/>
              <a:gd name="connsiteX1" fmla="*/ 3195205 w 3195205"/>
              <a:gd name="connsiteY1" fmla="*/ 0 h 4384675"/>
              <a:gd name="connsiteX2" fmla="*/ 3195205 w 3195205"/>
              <a:gd name="connsiteY2" fmla="*/ 4384675 h 4384675"/>
              <a:gd name="connsiteX3" fmla="*/ 1361643 w 3195205"/>
              <a:gd name="connsiteY3" fmla="*/ 4384675 h 4384675"/>
              <a:gd name="connsiteX4" fmla="*/ 0 w 3195205"/>
              <a:gd name="connsiteY4" fmla="*/ 3506643 h 4384675"/>
              <a:gd name="connsiteX5" fmla="*/ 114733 w 3195205"/>
              <a:gd name="connsiteY5" fmla="*/ 1995055 h 4384675"/>
              <a:gd name="connsiteX0" fmla="*/ 445870 w 3526342"/>
              <a:gd name="connsiteY0" fmla="*/ 1995055 h 4384675"/>
              <a:gd name="connsiteX1" fmla="*/ 3526342 w 3526342"/>
              <a:gd name="connsiteY1" fmla="*/ 0 h 4384675"/>
              <a:gd name="connsiteX2" fmla="*/ 3526342 w 3526342"/>
              <a:gd name="connsiteY2" fmla="*/ 4384675 h 4384675"/>
              <a:gd name="connsiteX3" fmla="*/ 1692780 w 3526342"/>
              <a:gd name="connsiteY3" fmla="*/ 4384675 h 4384675"/>
              <a:gd name="connsiteX4" fmla="*/ 331137 w 3526342"/>
              <a:gd name="connsiteY4" fmla="*/ 3506643 h 4384675"/>
              <a:gd name="connsiteX5" fmla="*/ 445870 w 3526342"/>
              <a:gd name="connsiteY5" fmla="*/ 1995055 h 4384675"/>
              <a:gd name="connsiteX0" fmla="*/ 455078 w 3535550"/>
              <a:gd name="connsiteY0" fmla="*/ 1995055 h 4384675"/>
              <a:gd name="connsiteX1" fmla="*/ 3535550 w 3535550"/>
              <a:gd name="connsiteY1" fmla="*/ 0 h 4384675"/>
              <a:gd name="connsiteX2" fmla="*/ 3535550 w 3535550"/>
              <a:gd name="connsiteY2" fmla="*/ 4384675 h 4384675"/>
              <a:gd name="connsiteX3" fmla="*/ 1701988 w 3535550"/>
              <a:gd name="connsiteY3" fmla="*/ 4384675 h 4384675"/>
              <a:gd name="connsiteX4" fmla="*/ 340345 w 3535550"/>
              <a:gd name="connsiteY4" fmla="*/ 3506643 h 4384675"/>
              <a:gd name="connsiteX5" fmla="*/ 455078 w 3535550"/>
              <a:gd name="connsiteY5" fmla="*/ 1995055 h 4384675"/>
              <a:gd name="connsiteX0" fmla="*/ 603704 w 3684176"/>
              <a:gd name="connsiteY0" fmla="*/ 1995055 h 4384675"/>
              <a:gd name="connsiteX1" fmla="*/ 3684176 w 3684176"/>
              <a:gd name="connsiteY1" fmla="*/ 0 h 4384675"/>
              <a:gd name="connsiteX2" fmla="*/ 3684176 w 3684176"/>
              <a:gd name="connsiteY2" fmla="*/ 4384675 h 4384675"/>
              <a:gd name="connsiteX3" fmla="*/ 1850614 w 3684176"/>
              <a:gd name="connsiteY3" fmla="*/ 4384675 h 4384675"/>
              <a:gd name="connsiteX4" fmla="*/ 488971 w 3684176"/>
              <a:gd name="connsiteY4" fmla="*/ 3506643 h 4384675"/>
              <a:gd name="connsiteX5" fmla="*/ 603704 w 3684176"/>
              <a:gd name="connsiteY5" fmla="*/ 1995055 h 4384675"/>
              <a:gd name="connsiteX0" fmla="*/ 489914 w 3570386"/>
              <a:gd name="connsiteY0" fmla="*/ 1995055 h 4384675"/>
              <a:gd name="connsiteX1" fmla="*/ 3570386 w 3570386"/>
              <a:gd name="connsiteY1" fmla="*/ 0 h 4384675"/>
              <a:gd name="connsiteX2" fmla="*/ 3570386 w 3570386"/>
              <a:gd name="connsiteY2" fmla="*/ 4384675 h 4384675"/>
              <a:gd name="connsiteX3" fmla="*/ 1736824 w 3570386"/>
              <a:gd name="connsiteY3" fmla="*/ 4384675 h 4384675"/>
              <a:gd name="connsiteX4" fmla="*/ 375181 w 3570386"/>
              <a:gd name="connsiteY4" fmla="*/ 3506643 h 4384675"/>
              <a:gd name="connsiteX5" fmla="*/ 489914 w 3570386"/>
              <a:gd name="connsiteY5" fmla="*/ 1995055 h 4384675"/>
              <a:gd name="connsiteX0" fmla="*/ 521381 w 3601853"/>
              <a:gd name="connsiteY0" fmla="*/ 1995055 h 4384675"/>
              <a:gd name="connsiteX1" fmla="*/ 3601853 w 3601853"/>
              <a:gd name="connsiteY1" fmla="*/ 0 h 4384675"/>
              <a:gd name="connsiteX2" fmla="*/ 3601853 w 3601853"/>
              <a:gd name="connsiteY2" fmla="*/ 4384675 h 4384675"/>
              <a:gd name="connsiteX3" fmla="*/ 1768291 w 3601853"/>
              <a:gd name="connsiteY3" fmla="*/ 4384675 h 4384675"/>
              <a:gd name="connsiteX4" fmla="*/ 406648 w 3601853"/>
              <a:gd name="connsiteY4" fmla="*/ 3506643 h 4384675"/>
              <a:gd name="connsiteX5" fmla="*/ 521381 w 3601853"/>
              <a:gd name="connsiteY5" fmla="*/ 1995055 h 4384675"/>
              <a:gd name="connsiteX0" fmla="*/ 521381 w 3601853"/>
              <a:gd name="connsiteY0" fmla="*/ 1995055 h 4384675"/>
              <a:gd name="connsiteX1" fmla="*/ 3601853 w 3601853"/>
              <a:gd name="connsiteY1" fmla="*/ 0 h 4384675"/>
              <a:gd name="connsiteX2" fmla="*/ 3601853 w 3601853"/>
              <a:gd name="connsiteY2" fmla="*/ 4384675 h 4384675"/>
              <a:gd name="connsiteX3" fmla="*/ 1768291 w 3601853"/>
              <a:gd name="connsiteY3" fmla="*/ 4384675 h 4384675"/>
              <a:gd name="connsiteX4" fmla="*/ 406648 w 3601853"/>
              <a:gd name="connsiteY4" fmla="*/ 3506643 h 4384675"/>
              <a:gd name="connsiteX5" fmla="*/ 521381 w 3601853"/>
              <a:gd name="connsiteY5" fmla="*/ 1995055 h 4384675"/>
              <a:gd name="connsiteX0" fmla="*/ 513835 w 3594307"/>
              <a:gd name="connsiteY0" fmla="*/ 1995055 h 4384675"/>
              <a:gd name="connsiteX1" fmla="*/ 3594307 w 3594307"/>
              <a:gd name="connsiteY1" fmla="*/ 0 h 4384675"/>
              <a:gd name="connsiteX2" fmla="*/ 3594307 w 3594307"/>
              <a:gd name="connsiteY2" fmla="*/ 4384675 h 4384675"/>
              <a:gd name="connsiteX3" fmla="*/ 1760745 w 3594307"/>
              <a:gd name="connsiteY3" fmla="*/ 4384675 h 4384675"/>
              <a:gd name="connsiteX4" fmla="*/ 399102 w 3594307"/>
              <a:gd name="connsiteY4" fmla="*/ 3506643 h 4384675"/>
              <a:gd name="connsiteX5" fmla="*/ 513835 w 3594307"/>
              <a:gd name="connsiteY5" fmla="*/ 1995055 h 4384675"/>
              <a:gd name="connsiteX0" fmla="*/ 505807 w 3586279"/>
              <a:gd name="connsiteY0" fmla="*/ 1995055 h 4384675"/>
              <a:gd name="connsiteX1" fmla="*/ 3586279 w 3586279"/>
              <a:gd name="connsiteY1" fmla="*/ 0 h 4384675"/>
              <a:gd name="connsiteX2" fmla="*/ 3586279 w 3586279"/>
              <a:gd name="connsiteY2" fmla="*/ 4384675 h 4384675"/>
              <a:gd name="connsiteX3" fmla="*/ 1752717 w 3586279"/>
              <a:gd name="connsiteY3" fmla="*/ 4384675 h 4384675"/>
              <a:gd name="connsiteX4" fmla="*/ 391074 w 3586279"/>
              <a:gd name="connsiteY4" fmla="*/ 3506643 h 4384675"/>
              <a:gd name="connsiteX5" fmla="*/ 505807 w 3586279"/>
              <a:gd name="connsiteY5" fmla="*/ 1995055 h 4384675"/>
              <a:gd name="connsiteX0" fmla="*/ 513419 w 3593891"/>
              <a:gd name="connsiteY0" fmla="*/ 1995055 h 4384675"/>
              <a:gd name="connsiteX1" fmla="*/ 3593891 w 3593891"/>
              <a:gd name="connsiteY1" fmla="*/ 0 h 4384675"/>
              <a:gd name="connsiteX2" fmla="*/ 3593891 w 3593891"/>
              <a:gd name="connsiteY2" fmla="*/ 4384675 h 4384675"/>
              <a:gd name="connsiteX3" fmla="*/ 1760329 w 3593891"/>
              <a:gd name="connsiteY3" fmla="*/ 4384675 h 4384675"/>
              <a:gd name="connsiteX4" fmla="*/ 398686 w 3593891"/>
              <a:gd name="connsiteY4" fmla="*/ 3506643 h 4384675"/>
              <a:gd name="connsiteX5" fmla="*/ 513419 w 3593891"/>
              <a:gd name="connsiteY5" fmla="*/ 1995055 h 4384675"/>
              <a:gd name="connsiteX0" fmla="*/ 521103 w 3601575"/>
              <a:gd name="connsiteY0" fmla="*/ 1995055 h 4384675"/>
              <a:gd name="connsiteX1" fmla="*/ 3601575 w 3601575"/>
              <a:gd name="connsiteY1" fmla="*/ 0 h 4384675"/>
              <a:gd name="connsiteX2" fmla="*/ 3601575 w 3601575"/>
              <a:gd name="connsiteY2" fmla="*/ 4384675 h 4384675"/>
              <a:gd name="connsiteX3" fmla="*/ 1768013 w 3601575"/>
              <a:gd name="connsiteY3" fmla="*/ 4384675 h 4384675"/>
              <a:gd name="connsiteX4" fmla="*/ 406370 w 3601575"/>
              <a:gd name="connsiteY4" fmla="*/ 3506643 h 4384675"/>
              <a:gd name="connsiteX5" fmla="*/ 521103 w 3601575"/>
              <a:gd name="connsiteY5" fmla="*/ 1995055 h 4384675"/>
              <a:gd name="connsiteX0" fmla="*/ 336124 w 3416596"/>
              <a:gd name="connsiteY0" fmla="*/ 2051784 h 4441404"/>
              <a:gd name="connsiteX1" fmla="*/ 3416596 w 3416596"/>
              <a:gd name="connsiteY1" fmla="*/ 56729 h 4441404"/>
              <a:gd name="connsiteX2" fmla="*/ 3416596 w 3416596"/>
              <a:gd name="connsiteY2" fmla="*/ 4441404 h 4441404"/>
              <a:gd name="connsiteX3" fmla="*/ 1583034 w 3416596"/>
              <a:gd name="connsiteY3" fmla="*/ 4441404 h 4441404"/>
              <a:gd name="connsiteX4" fmla="*/ 221391 w 3416596"/>
              <a:gd name="connsiteY4" fmla="*/ 3563372 h 4441404"/>
              <a:gd name="connsiteX5" fmla="*/ 336124 w 3416596"/>
              <a:gd name="connsiteY5" fmla="*/ 2051784 h 4441404"/>
              <a:gd name="connsiteX0" fmla="*/ 389542 w 3470014"/>
              <a:gd name="connsiteY0" fmla="*/ 2047783 h 4437403"/>
              <a:gd name="connsiteX1" fmla="*/ 3470014 w 3470014"/>
              <a:gd name="connsiteY1" fmla="*/ 52728 h 4437403"/>
              <a:gd name="connsiteX2" fmla="*/ 3470014 w 3470014"/>
              <a:gd name="connsiteY2" fmla="*/ 4437403 h 4437403"/>
              <a:gd name="connsiteX3" fmla="*/ 1636452 w 3470014"/>
              <a:gd name="connsiteY3" fmla="*/ 4437403 h 4437403"/>
              <a:gd name="connsiteX4" fmla="*/ 274809 w 3470014"/>
              <a:gd name="connsiteY4" fmla="*/ 3559371 h 4437403"/>
              <a:gd name="connsiteX5" fmla="*/ 389542 w 3470014"/>
              <a:gd name="connsiteY5" fmla="*/ 2047783 h 4437403"/>
              <a:gd name="connsiteX0" fmla="*/ 512816 w 3593288"/>
              <a:gd name="connsiteY0" fmla="*/ 2047881 h 4437501"/>
              <a:gd name="connsiteX1" fmla="*/ 3593288 w 3593288"/>
              <a:gd name="connsiteY1" fmla="*/ 52826 h 4437501"/>
              <a:gd name="connsiteX2" fmla="*/ 3593288 w 3593288"/>
              <a:gd name="connsiteY2" fmla="*/ 4437501 h 4437501"/>
              <a:gd name="connsiteX3" fmla="*/ 1759726 w 3593288"/>
              <a:gd name="connsiteY3" fmla="*/ 4437501 h 4437501"/>
              <a:gd name="connsiteX4" fmla="*/ 398083 w 3593288"/>
              <a:gd name="connsiteY4" fmla="*/ 3559469 h 4437501"/>
              <a:gd name="connsiteX5" fmla="*/ 512816 w 3593288"/>
              <a:gd name="connsiteY5" fmla="*/ 2047881 h 4437501"/>
              <a:gd name="connsiteX0" fmla="*/ 512816 w 3593288"/>
              <a:gd name="connsiteY0" fmla="*/ 1995055 h 4384675"/>
              <a:gd name="connsiteX1" fmla="*/ 3593288 w 3593288"/>
              <a:gd name="connsiteY1" fmla="*/ 0 h 4384675"/>
              <a:gd name="connsiteX2" fmla="*/ 3593288 w 3593288"/>
              <a:gd name="connsiteY2" fmla="*/ 4384675 h 4384675"/>
              <a:gd name="connsiteX3" fmla="*/ 1759726 w 3593288"/>
              <a:gd name="connsiteY3" fmla="*/ 4384675 h 4384675"/>
              <a:gd name="connsiteX4" fmla="*/ 398083 w 3593288"/>
              <a:gd name="connsiteY4" fmla="*/ 3506643 h 4384675"/>
              <a:gd name="connsiteX5" fmla="*/ 512816 w 3593288"/>
              <a:gd name="connsiteY5" fmla="*/ 1995055 h 4384675"/>
              <a:gd name="connsiteX0" fmla="*/ 512816 w 3593288"/>
              <a:gd name="connsiteY0" fmla="*/ 1995055 h 4384675"/>
              <a:gd name="connsiteX1" fmla="*/ 3593288 w 3593288"/>
              <a:gd name="connsiteY1" fmla="*/ 0 h 4384675"/>
              <a:gd name="connsiteX2" fmla="*/ 3593288 w 3593288"/>
              <a:gd name="connsiteY2" fmla="*/ 4384675 h 4384675"/>
              <a:gd name="connsiteX3" fmla="*/ 1759726 w 3593288"/>
              <a:gd name="connsiteY3" fmla="*/ 4384675 h 4384675"/>
              <a:gd name="connsiteX4" fmla="*/ 398083 w 3593288"/>
              <a:gd name="connsiteY4" fmla="*/ 3506643 h 4384675"/>
              <a:gd name="connsiteX5" fmla="*/ 512816 w 3593288"/>
              <a:gd name="connsiteY5" fmla="*/ 1995055 h 4384675"/>
              <a:gd name="connsiteX0" fmla="*/ 512816 w 3593288"/>
              <a:gd name="connsiteY0" fmla="*/ 1995055 h 4384675"/>
              <a:gd name="connsiteX1" fmla="*/ 3593288 w 3593288"/>
              <a:gd name="connsiteY1" fmla="*/ 0 h 4384675"/>
              <a:gd name="connsiteX2" fmla="*/ 3593288 w 3593288"/>
              <a:gd name="connsiteY2" fmla="*/ 4384675 h 4384675"/>
              <a:gd name="connsiteX3" fmla="*/ 1759726 w 3593288"/>
              <a:gd name="connsiteY3" fmla="*/ 4384675 h 4384675"/>
              <a:gd name="connsiteX4" fmla="*/ 398083 w 3593288"/>
              <a:gd name="connsiteY4" fmla="*/ 3506643 h 4384675"/>
              <a:gd name="connsiteX5" fmla="*/ 512816 w 3593288"/>
              <a:gd name="connsiteY5" fmla="*/ 1995055 h 4384675"/>
              <a:gd name="connsiteX0" fmla="*/ 512816 w 3593288"/>
              <a:gd name="connsiteY0" fmla="*/ 1984664 h 4384675"/>
              <a:gd name="connsiteX1" fmla="*/ 3593288 w 3593288"/>
              <a:gd name="connsiteY1" fmla="*/ 0 h 4384675"/>
              <a:gd name="connsiteX2" fmla="*/ 3593288 w 3593288"/>
              <a:gd name="connsiteY2" fmla="*/ 4384675 h 4384675"/>
              <a:gd name="connsiteX3" fmla="*/ 1759726 w 3593288"/>
              <a:gd name="connsiteY3" fmla="*/ 4384675 h 4384675"/>
              <a:gd name="connsiteX4" fmla="*/ 398083 w 3593288"/>
              <a:gd name="connsiteY4" fmla="*/ 3506643 h 4384675"/>
              <a:gd name="connsiteX5" fmla="*/ 512816 w 3593288"/>
              <a:gd name="connsiteY5" fmla="*/ 1984664 h 4384675"/>
              <a:gd name="connsiteX0" fmla="*/ 336124 w 3416596"/>
              <a:gd name="connsiteY0" fmla="*/ 1984664 h 4384675"/>
              <a:gd name="connsiteX1" fmla="*/ 3416596 w 3416596"/>
              <a:gd name="connsiteY1" fmla="*/ 0 h 4384675"/>
              <a:gd name="connsiteX2" fmla="*/ 3416596 w 3416596"/>
              <a:gd name="connsiteY2" fmla="*/ 4384675 h 4384675"/>
              <a:gd name="connsiteX3" fmla="*/ 1583034 w 3416596"/>
              <a:gd name="connsiteY3" fmla="*/ 4384675 h 4384675"/>
              <a:gd name="connsiteX4" fmla="*/ 221391 w 3416596"/>
              <a:gd name="connsiteY4" fmla="*/ 3506643 h 4384675"/>
              <a:gd name="connsiteX5" fmla="*/ 336124 w 3416596"/>
              <a:gd name="connsiteY5" fmla="*/ 1984664 h 4384675"/>
              <a:gd name="connsiteX0" fmla="*/ 336124 w 3416596"/>
              <a:gd name="connsiteY0" fmla="*/ 1984664 h 4384675"/>
              <a:gd name="connsiteX1" fmla="*/ 3416596 w 3416596"/>
              <a:gd name="connsiteY1" fmla="*/ 0 h 4384675"/>
              <a:gd name="connsiteX2" fmla="*/ 3416596 w 3416596"/>
              <a:gd name="connsiteY2" fmla="*/ 4384675 h 4384675"/>
              <a:gd name="connsiteX3" fmla="*/ 1583034 w 3416596"/>
              <a:gd name="connsiteY3" fmla="*/ 4384675 h 4384675"/>
              <a:gd name="connsiteX4" fmla="*/ 221391 w 3416596"/>
              <a:gd name="connsiteY4" fmla="*/ 3506643 h 4384675"/>
              <a:gd name="connsiteX5" fmla="*/ 336124 w 3416596"/>
              <a:gd name="connsiteY5" fmla="*/ 1984664 h 4384675"/>
              <a:gd name="connsiteX0" fmla="*/ 336124 w 3416596"/>
              <a:gd name="connsiteY0" fmla="*/ 1984664 h 4384675"/>
              <a:gd name="connsiteX1" fmla="*/ 3416596 w 3416596"/>
              <a:gd name="connsiteY1" fmla="*/ 0 h 4384675"/>
              <a:gd name="connsiteX2" fmla="*/ 3416596 w 3416596"/>
              <a:gd name="connsiteY2" fmla="*/ 4384675 h 4384675"/>
              <a:gd name="connsiteX3" fmla="*/ 1583034 w 3416596"/>
              <a:gd name="connsiteY3" fmla="*/ 4384675 h 4384675"/>
              <a:gd name="connsiteX4" fmla="*/ 221391 w 3416596"/>
              <a:gd name="connsiteY4" fmla="*/ 3506643 h 4384675"/>
              <a:gd name="connsiteX5" fmla="*/ 336124 w 3416596"/>
              <a:gd name="connsiteY5" fmla="*/ 1984664 h 4384675"/>
              <a:gd name="connsiteX0" fmla="*/ 499026 w 3579498"/>
              <a:gd name="connsiteY0" fmla="*/ 1984664 h 4384675"/>
              <a:gd name="connsiteX1" fmla="*/ 3579498 w 3579498"/>
              <a:gd name="connsiteY1" fmla="*/ 0 h 4384675"/>
              <a:gd name="connsiteX2" fmla="*/ 3579498 w 3579498"/>
              <a:gd name="connsiteY2" fmla="*/ 4384675 h 4384675"/>
              <a:gd name="connsiteX3" fmla="*/ 1745936 w 3579498"/>
              <a:gd name="connsiteY3" fmla="*/ 4384675 h 4384675"/>
              <a:gd name="connsiteX4" fmla="*/ 384293 w 3579498"/>
              <a:gd name="connsiteY4" fmla="*/ 3506643 h 4384675"/>
              <a:gd name="connsiteX5" fmla="*/ 499026 w 3579498"/>
              <a:gd name="connsiteY5" fmla="*/ 1984664 h 4384675"/>
              <a:gd name="connsiteX0" fmla="*/ 522782 w 3603254"/>
              <a:gd name="connsiteY0" fmla="*/ 1984664 h 4384675"/>
              <a:gd name="connsiteX1" fmla="*/ 3603254 w 3603254"/>
              <a:gd name="connsiteY1" fmla="*/ 0 h 4384675"/>
              <a:gd name="connsiteX2" fmla="*/ 3603254 w 3603254"/>
              <a:gd name="connsiteY2" fmla="*/ 4384675 h 4384675"/>
              <a:gd name="connsiteX3" fmla="*/ 1769692 w 3603254"/>
              <a:gd name="connsiteY3" fmla="*/ 4384675 h 4384675"/>
              <a:gd name="connsiteX4" fmla="*/ 408049 w 3603254"/>
              <a:gd name="connsiteY4" fmla="*/ 3506643 h 4384675"/>
              <a:gd name="connsiteX5" fmla="*/ 522782 w 3603254"/>
              <a:gd name="connsiteY5" fmla="*/ 1984664 h 4384675"/>
              <a:gd name="connsiteX0" fmla="*/ 365407 w 3445879"/>
              <a:gd name="connsiteY0" fmla="*/ 1963882 h 4384675"/>
              <a:gd name="connsiteX1" fmla="*/ 3445879 w 3445879"/>
              <a:gd name="connsiteY1" fmla="*/ 0 h 4384675"/>
              <a:gd name="connsiteX2" fmla="*/ 3445879 w 3445879"/>
              <a:gd name="connsiteY2" fmla="*/ 4384675 h 4384675"/>
              <a:gd name="connsiteX3" fmla="*/ 1612317 w 3445879"/>
              <a:gd name="connsiteY3" fmla="*/ 4384675 h 4384675"/>
              <a:gd name="connsiteX4" fmla="*/ 250674 w 3445879"/>
              <a:gd name="connsiteY4" fmla="*/ 3506643 h 4384675"/>
              <a:gd name="connsiteX5" fmla="*/ 365407 w 3445879"/>
              <a:gd name="connsiteY5" fmla="*/ 1963882 h 4384675"/>
              <a:gd name="connsiteX0" fmla="*/ 365407 w 3445879"/>
              <a:gd name="connsiteY0" fmla="*/ 1963882 h 4384675"/>
              <a:gd name="connsiteX1" fmla="*/ 3445879 w 3445879"/>
              <a:gd name="connsiteY1" fmla="*/ 0 h 4384675"/>
              <a:gd name="connsiteX2" fmla="*/ 3445879 w 3445879"/>
              <a:gd name="connsiteY2" fmla="*/ 4384675 h 4384675"/>
              <a:gd name="connsiteX3" fmla="*/ 1612317 w 3445879"/>
              <a:gd name="connsiteY3" fmla="*/ 4384675 h 4384675"/>
              <a:gd name="connsiteX4" fmla="*/ 250674 w 3445879"/>
              <a:gd name="connsiteY4" fmla="*/ 3506643 h 4384675"/>
              <a:gd name="connsiteX5" fmla="*/ 365407 w 3445879"/>
              <a:gd name="connsiteY5" fmla="*/ 1963882 h 4384675"/>
              <a:gd name="connsiteX0" fmla="*/ 522782 w 3603254"/>
              <a:gd name="connsiteY0" fmla="*/ 1963882 h 4384675"/>
              <a:gd name="connsiteX1" fmla="*/ 3603254 w 3603254"/>
              <a:gd name="connsiteY1" fmla="*/ 0 h 4384675"/>
              <a:gd name="connsiteX2" fmla="*/ 3603254 w 3603254"/>
              <a:gd name="connsiteY2" fmla="*/ 4384675 h 4384675"/>
              <a:gd name="connsiteX3" fmla="*/ 1769692 w 3603254"/>
              <a:gd name="connsiteY3" fmla="*/ 4384675 h 4384675"/>
              <a:gd name="connsiteX4" fmla="*/ 408049 w 3603254"/>
              <a:gd name="connsiteY4" fmla="*/ 3506643 h 4384675"/>
              <a:gd name="connsiteX5" fmla="*/ 522782 w 3603254"/>
              <a:gd name="connsiteY5" fmla="*/ 1963882 h 4384675"/>
              <a:gd name="connsiteX0" fmla="*/ 522782 w 3603254"/>
              <a:gd name="connsiteY0" fmla="*/ 1963882 h 4384675"/>
              <a:gd name="connsiteX1" fmla="*/ 3603254 w 3603254"/>
              <a:gd name="connsiteY1" fmla="*/ 0 h 4384675"/>
              <a:gd name="connsiteX2" fmla="*/ 3603254 w 3603254"/>
              <a:gd name="connsiteY2" fmla="*/ 4384675 h 4384675"/>
              <a:gd name="connsiteX3" fmla="*/ 1769692 w 3603254"/>
              <a:gd name="connsiteY3" fmla="*/ 4384675 h 4384675"/>
              <a:gd name="connsiteX4" fmla="*/ 408049 w 3603254"/>
              <a:gd name="connsiteY4" fmla="*/ 3506643 h 4384675"/>
              <a:gd name="connsiteX5" fmla="*/ 522782 w 3603254"/>
              <a:gd name="connsiteY5" fmla="*/ 1963882 h 438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3254" h="4384675">
                <a:moveTo>
                  <a:pt x="522782" y="1963882"/>
                </a:moveTo>
                <a:cubicBezTo>
                  <a:pt x="1559884" y="1318559"/>
                  <a:pt x="2576430" y="661555"/>
                  <a:pt x="3603254" y="0"/>
                </a:cubicBezTo>
                <a:lnTo>
                  <a:pt x="3603254" y="4384675"/>
                </a:lnTo>
                <a:lnTo>
                  <a:pt x="1769692" y="4384675"/>
                </a:lnTo>
                <a:cubicBezTo>
                  <a:pt x="1070903" y="3926608"/>
                  <a:pt x="780349" y="3766190"/>
                  <a:pt x="408049" y="3506643"/>
                </a:cubicBezTo>
                <a:cubicBezTo>
                  <a:pt x="-215405" y="3072005"/>
                  <a:pt x="-82489" y="2340504"/>
                  <a:pt x="522782" y="1963882"/>
                </a:cubicBezTo>
                <a:close/>
              </a:path>
            </a:pathLst>
          </a:custGeom>
          <a:solidFill>
            <a:schemeClr val="bg1">
              <a:lumMod val="85000"/>
            </a:schemeClr>
          </a:solidFill>
        </p:spPr>
        <p:txBody>
          <a:bodyPr anchor="b"/>
          <a:lstStyle>
            <a:lvl1pPr algn="r">
              <a:defRPr sz="900"/>
            </a:lvl1pPr>
          </a:lstStyle>
          <a:p>
            <a:r>
              <a:rPr lang="en-US"/>
              <a:t>Click icon to add picture</a:t>
            </a:r>
            <a:endParaRPr lang="en-GB"/>
          </a:p>
        </p:txBody>
      </p:sp>
      <p:pic>
        <p:nvPicPr>
          <p:cNvPr id="6" name="Picture 5">
            <a:extLst>
              <a:ext uri="{FF2B5EF4-FFF2-40B4-BE49-F238E27FC236}">
                <a16:creationId xmlns:a16="http://schemas.microsoft.com/office/drawing/2014/main" id="{09269169-13B5-447B-A15B-B00B555B86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78800" y="351000"/>
            <a:ext cx="1000800" cy="750600"/>
          </a:xfrm>
          <a:prstGeom prst="rect">
            <a:avLst/>
          </a:prstGeom>
        </p:spPr>
      </p:pic>
    </p:spTree>
    <p:extLst>
      <p:ext uri="{BB962C8B-B14F-4D97-AF65-F5344CB8AC3E}">
        <p14:creationId xmlns:p14="http://schemas.microsoft.com/office/powerpoint/2010/main" val="2118143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Content and Imag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Picture Placeholder 4">
            <a:extLst>
              <a:ext uri="{FF2B5EF4-FFF2-40B4-BE49-F238E27FC236}">
                <a16:creationId xmlns:a16="http://schemas.microsoft.com/office/drawing/2014/main" id="{F55E9B31-91C4-44B1-A472-FF996D1027AE}"/>
              </a:ext>
            </a:extLst>
          </p:cNvPr>
          <p:cNvSpPr>
            <a:spLocks noGrp="1"/>
          </p:cNvSpPr>
          <p:nvPr>
            <p:ph type="pic" sz="quarter" idx="10"/>
          </p:nvPr>
        </p:nvSpPr>
        <p:spPr>
          <a:xfrm>
            <a:off x="5106146" y="0"/>
            <a:ext cx="4037853" cy="5143500"/>
          </a:xfrm>
          <a:custGeom>
            <a:avLst/>
            <a:gdLst>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0 w 4025900"/>
              <a:gd name="connsiteY4" fmla="*/ 0 h 6858000"/>
              <a:gd name="connsiteX0" fmla="*/ 577 w 4026477"/>
              <a:gd name="connsiteY0" fmla="*/ 0 h 6858000"/>
              <a:gd name="connsiteX1" fmla="*/ 4026477 w 4026477"/>
              <a:gd name="connsiteY1" fmla="*/ 0 h 6858000"/>
              <a:gd name="connsiteX2" fmla="*/ 4026477 w 4026477"/>
              <a:gd name="connsiteY2" fmla="*/ 6858000 h 6858000"/>
              <a:gd name="connsiteX3" fmla="*/ 577 w 4026477"/>
              <a:gd name="connsiteY3" fmla="*/ 6858000 h 6858000"/>
              <a:gd name="connsiteX4" fmla="*/ 0 w 4026477"/>
              <a:gd name="connsiteY4" fmla="*/ 1163782 h 6858000"/>
              <a:gd name="connsiteX5" fmla="*/ 577 w 4026477"/>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012788 w 4025901"/>
              <a:gd name="connsiteY4" fmla="*/ 2867891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438815 w 4025901"/>
              <a:gd name="connsiteY4" fmla="*/ 3938154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792106 w 4025901"/>
              <a:gd name="connsiteY4" fmla="*/ 4821381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792106 w 4025901"/>
              <a:gd name="connsiteY4" fmla="*/ 4405745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792106 w 4025901"/>
              <a:gd name="connsiteY4" fmla="*/ 4405745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792106 w 4025901"/>
              <a:gd name="connsiteY4" fmla="*/ 4405745 h 6858000"/>
              <a:gd name="connsiteX5" fmla="*/ 1 w 4025901"/>
              <a:gd name="connsiteY5" fmla="*/ 0 h 6858000"/>
              <a:gd name="connsiteX0" fmla="*/ 1 w 4025901"/>
              <a:gd name="connsiteY0" fmla="*/ 0 h 6858000"/>
              <a:gd name="connsiteX1" fmla="*/ 4025901 w 4025901"/>
              <a:gd name="connsiteY1" fmla="*/ 0 h 6858000"/>
              <a:gd name="connsiteX2" fmla="*/ 4025901 w 4025901"/>
              <a:gd name="connsiteY2" fmla="*/ 6858000 h 6858000"/>
              <a:gd name="connsiteX3" fmla="*/ 1 w 4025901"/>
              <a:gd name="connsiteY3" fmla="*/ 6858000 h 6858000"/>
              <a:gd name="connsiteX4" fmla="*/ 3740151 w 4025901"/>
              <a:gd name="connsiteY4" fmla="*/ 4675908 h 6858000"/>
              <a:gd name="connsiteX5" fmla="*/ 1 w 4025901"/>
              <a:gd name="connsiteY5" fmla="*/ 0 h 6858000"/>
              <a:gd name="connsiteX0" fmla="*/ 137862 w 4163762"/>
              <a:gd name="connsiteY0" fmla="*/ 0 h 6858000"/>
              <a:gd name="connsiteX1" fmla="*/ 4163762 w 4163762"/>
              <a:gd name="connsiteY1" fmla="*/ 0 h 6858000"/>
              <a:gd name="connsiteX2" fmla="*/ 4163762 w 4163762"/>
              <a:gd name="connsiteY2" fmla="*/ 6858000 h 6858000"/>
              <a:gd name="connsiteX3" fmla="*/ 137862 w 4163762"/>
              <a:gd name="connsiteY3" fmla="*/ 6858000 h 6858000"/>
              <a:gd name="connsiteX4" fmla="*/ 1207549 w 4163762"/>
              <a:gd name="connsiteY4" fmla="*/ 5860473 h 6858000"/>
              <a:gd name="connsiteX5" fmla="*/ 3878012 w 4163762"/>
              <a:gd name="connsiteY5" fmla="*/ 4675908 h 6858000"/>
              <a:gd name="connsiteX6" fmla="*/ 137862 w 4163762"/>
              <a:gd name="connsiteY6" fmla="*/ 0 h 6858000"/>
              <a:gd name="connsiteX0" fmla="*/ 56011 w 4081911"/>
              <a:gd name="connsiteY0" fmla="*/ 0 h 6858000"/>
              <a:gd name="connsiteX1" fmla="*/ 4081911 w 4081911"/>
              <a:gd name="connsiteY1" fmla="*/ 0 h 6858000"/>
              <a:gd name="connsiteX2" fmla="*/ 4081911 w 4081911"/>
              <a:gd name="connsiteY2" fmla="*/ 6858000 h 6858000"/>
              <a:gd name="connsiteX3" fmla="*/ 56011 w 4081911"/>
              <a:gd name="connsiteY3" fmla="*/ 6858000 h 6858000"/>
              <a:gd name="connsiteX4" fmla="*/ 3089580 w 4081911"/>
              <a:gd name="connsiteY4" fmla="*/ 6151418 h 6858000"/>
              <a:gd name="connsiteX5" fmla="*/ 3796161 w 4081911"/>
              <a:gd name="connsiteY5" fmla="*/ 4675908 h 6858000"/>
              <a:gd name="connsiteX6" fmla="*/ 56011 w 4081911"/>
              <a:gd name="connsiteY6" fmla="*/ 0 h 6858000"/>
              <a:gd name="connsiteX0" fmla="*/ 57658 w 4083558"/>
              <a:gd name="connsiteY0" fmla="*/ 0 h 6858000"/>
              <a:gd name="connsiteX1" fmla="*/ 4083558 w 4083558"/>
              <a:gd name="connsiteY1" fmla="*/ 0 h 6858000"/>
              <a:gd name="connsiteX2" fmla="*/ 4083558 w 4083558"/>
              <a:gd name="connsiteY2" fmla="*/ 6858000 h 6858000"/>
              <a:gd name="connsiteX3" fmla="*/ 57658 w 4083558"/>
              <a:gd name="connsiteY3" fmla="*/ 6858000 h 6858000"/>
              <a:gd name="connsiteX4" fmla="*/ 2997709 w 4083558"/>
              <a:gd name="connsiteY4" fmla="*/ 6047509 h 6858000"/>
              <a:gd name="connsiteX5" fmla="*/ 3797808 w 4083558"/>
              <a:gd name="connsiteY5" fmla="*/ 4675908 h 6858000"/>
              <a:gd name="connsiteX6" fmla="*/ 57658 w 4083558"/>
              <a:gd name="connsiteY6" fmla="*/ 0 h 6858000"/>
              <a:gd name="connsiteX0" fmla="*/ 9354 w 4035254"/>
              <a:gd name="connsiteY0" fmla="*/ 0 h 6858000"/>
              <a:gd name="connsiteX1" fmla="*/ 4035254 w 4035254"/>
              <a:gd name="connsiteY1" fmla="*/ 0 h 6858000"/>
              <a:gd name="connsiteX2" fmla="*/ 4035254 w 4035254"/>
              <a:gd name="connsiteY2" fmla="*/ 6858000 h 6858000"/>
              <a:gd name="connsiteX3" fmla="*/ 9354 w 4035254"/>
              <a:gd name="connsiteY3" fmla="*/ 6858000 h 6858000"/>
              <a:gd name="connsiteX4" fmla="*/ 2949405 w 4035254"/>
              <a:gd name="connsiteY4" fmla="*/ 6047509 h 6858000"/>
              <a:gd name="connsiteX5" fmla="*/ 3749504 w 4035254"/>
              <a:gd name="connsiteY5" fmla="*/ 4675908 h 6858000"/>
              <a:gd name="connsiteX6" fmla="*/ 9354 w 4035254"/>
              <a:gd name="connsiteY6" fmla="*/ 0 h 6858000"/>
              <a:gd name="connsiteX0" fmla="*/ 9354 w 4035254"/>
              <a:gd name="connsiteY0" fmla="*/ 0 h 6858000"/>
              <a:gd name="connsiteX1" fmla="*/ 4035254 w 4035254"/>
              <a:gd name="connsiteY1" fmla="*/ 0 h 6858000"/>
              <a:gd name="connsiteX2" fmla="*/ 4035254 w 4035254"/>
              <a:gd name="connsiteY2" fmla="*/ 6858000 h 6858000"/>
              <a:gd name="connsiteX3" fmla="*/ 9354 w 4035254"/>
              <a:gd name="connsiteY3" fmla="*/ 6858000 h 6858000"/>
              <a:gd name="connsiteX4" fmla="*/ 2949405 w 4035254"/>
              <a:gd name="connsiteY4" fmla="*/ 6047509 h 6858000"/>
              <a:gd name="connsiteX5" fmla="*/ 3749504 w 4035254"/>
              <a:gd name="connsiteY5" fmla="*/ 4675908 h 6858000"/>
              <a:gd name="connsiteX6" fmla="*/ 9354 w 4035254"/>
              <a:gd name="connsiteY6" fmla="*/ 0 h 6858000"/>
              <a:gd name="connsiteX0" fmla="*/ 9354 w 4035254"/>
              <a:gd name="connsiteY0" fmla="*/ 0 h 6858000"/>
              <a:gd name="connsiteX1" fmla="*/ 4035254 w 4035254"/>
              <a:gd name="connsiteY1" fmla="*/ 0 h 6858000"/>
              <a:gd name="connsiteX2" fmla="*/ 4035254 w 4035254"/>
              <a:gd name="connsiteY2" fmla="*/ 6858000 h 6858000"/>
              <a:gd name="connsiteX3" fmla="*/ 9354 w 4035254"/>
              <a:gd name="connsiteY3" fmla="*/ 6858000 h 6858000"/>
              <a:gd name="connsiteX4" fmla="*/ 2949405 w 4035254"/>
              <a:gd name="connsiteY4" fmla="*/ 6047509 h 6858000"/>
              <a:gd name="connsiteX5" fmla="*/ 3749504 w 4035254"/>
              <a:gd name="connsiteY5" fmla="*/ 4675908 h 6858000"/>
              <a:gd name="connsiteX6" fmla="*/ 9354 w 4035254"/>
              <a:gd name="connsiteY6" fmla="*/ 0 h 6858000"/>
              <a:gd name="connsiteX0" fmla="*/ 9411 w 4035311"/>
              <a:gd name="connsiteY0" fmla="*/ 0 h 6858000"/>
              <a:gd name="connsiteX1" fmla="*/ 4035311 w 4035311"/>
              <a:gd name="connsiteY1" fmla="*/ 0 h 6858000"/>
              <a:gd name="connsiteX2" fmla="*/ 4035311 w 4035311"/>
              <a:gd name="connsiteY2" fmla="*/ 6858000 h 6858000"/>
              <a:gd name="connsiteX3" fmla="*/ 9411 w 4035311"/>
              <a:gd name="connsiteY3" fmla="*/ 6858000 h 6858000"/>
              <a:gd name="connsiteX4" fmla="*/ 2949462 w 4035311"/>
              <a:gd name="connsiteY4" fmla="*/ 6047509 h 6858000"/>
              <a:gd name="connsiteX5" fmla="*/ 3848274 w 4035311"/>
              <a:gd name="connsiteY5" fmla="*/ 3990108 h 6858000"/>
              <a:gd name="connsiteX6" fmla="*/ 9411 w 4035311"/>
              <a:gd name="connsiteY6" fmla="*/ 0 h 6858000"/>
              <a:gd name="connsiteX0" fmla="*/ 9242 w 4035142"/>
              <a:gd name="connsiteY0" fmla="*/ 0 h 6858000"/>
              <a:gd name="connsiteX1" fmla="*/ 4035142 w 4035142"/>
              <a:gd name="connsiteY1" fmla="*/ 0 h 6858000"/>
              <a:gd name="connsiteX2" fmla="*/ 4035142 w 4035142"/>
              <a:gd name="connsiteY2" fmla="*/ 6858000 h 6858000"/>
              <a:gd name="connsiteX3" fmla="*/ 9242 w 4035142"/>
              <a:gd name="connsiteY3" fmla="*/ 6858000 h 6858000"/>
              <a:gd name="connsiteX4" fmla="*/ 2949293 w 4035142"/>
              <a:gd name="connsiteY4" fmla="*/ 6047509 h 6858000"/>
              <a:gd name="connsiteX5" fmla="*/ 3555709 w 4035142"/>
              <a:gd name="connsiteY5" fmla="*/ 4309085 h 6858000"/>
              <a:gd name="connsiteX6" fmla="*/ 9242 w 4035142"/>
              <a:gd name="connsiteY6" fmla="*/ 0 h 6858000"/>
              <a:gd name="connsiteX0" fmla="*/ 9242 w 4035142"/>
              <a:gd name="connsiteY0" fmla="*/ 0 h 6858000"/>
              <a:gd name="connsiteX1" fmla="*/ 4035142 w 4035142"/>
              <a:gd name="connsiteY1" fmla="*/ 0 h 6858000"/>
              <a:gd name="connsiteX2" fmla="*/ 4035142 w 4035142"/>
              <a:gd name="connsiteY2" fmla="*/ 6858000 h 6858000"/>
              <a:gd name="connsiteX3" fmla="*/ 9242 w 4035142"/>
              <a:gd name="connsiteY3" fmla="*/ 6858000 h 6858000"/>
              <a:gd name="connsiteX4" fmla="*/ 2949293 w 4035142"/>
              <a:gd name="connsiteY4" fmla="*/ 6047509 h 6858000"/>
              <a:gd name="connsiteX5" fmla="*/ 3555709 w 4035142"/>
              <a:gd name="connsiteY5" fmla="*/ 4309085 h 6858000"/>
              <a:gd name="connsiteX6" fmla="*/ 9242 w 4035142"/>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46467 w 4025900"/>
              <a:gd name="connsiteY5" fmla="*/ 4309085 h 6858000"/>
              <a:gd name="connsiteX6" fmla="*/ 0 w 4025900"/>
              <a:gd name="connsiteY6"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655360 w 4025900"/>
              <a:gd name="connsiteY5" fmla="*/ 552823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655360 w 4025900"/>
              <a:gd name="connsiteY5" fmla="*/ 552823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655360 w 4025900"/>
              <a:gd name="connsiteY5" fmla="*/ 552823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786842 w 4025900"/>
              <a:gd name="connsiteY5" fmla="*/ 5635812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607548 w 4025900"/>
              <a:gd name="connsiteY5" fmla="*/ 5552141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727077 w 4025900"/>
              <a:gd name="connsiteY5" fmla="*/ 573143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047509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940051 w 4025900"/>
              <a:gd name="connsiteY4" fmla="*/ 6370238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772710 w 4025900"/>
              <a:gd name="connsiteY4" fmla="*/ 6107273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772710 w 4025900"/>
              <a:gd name="connsiteY4" fmla="*/ 6107273 h 6858000"/>
              <a:gd name="connsiteX5" fmla="*/ 3595595 w 4025900"/>
              <a:gd name="connsiteY5" fmla="*/ 5647765 h 6858000"/>
              <a:gd name="connsiteX6" fmla="*/ 3546467 w 4025900"/>
              <a:gd name="connsiteY6" fmla="*/ 4309085 h 6858000"/>
              <a:gd name="connsiteX7" fmla="*/ 0 w 4025900"/>
              <a:gd name="connsiteY7" fmla="*/ 0 h 6858000"/>
              <a:gd name="connsiteX0" fmla="*/ 0 w 4025900"/>
              <a:gd name="connsiteY0" fmla="*/ 0 h 6858000"/>
              <a:gd name="connsiteX1" fmla="*/ 4025900 w 4025900"/>
              <a:gd name="connsiteY1" fmla="*/ 0 h 6858000"/>
              <a:gd name="connsiteX2" fmla="*/ 4025900 w 4025900"/>
              <a:gd name="connsiteY2" fmla="*/ 6858000 h 6858000"/>
              <a:gd name="connsiteX3" fmla="*/ 0 w 4025900"/>
              <a:gd name="connsiteY3" fmla="*/ 6858000 h 6858000"/>
              <a:gd name="connsiteX4" fmla="*/ 2772710 w 4025900"/>
              <a:gd name="connsiteY4" fmla="*/ 6107273 h 6858000"/>
              <a:gd name="connsiteX5" fmla="*/ 3595595 w 4025900"/>
              <a:gd name="connsiteY5" fmla="*/ 5647765 h 6858000"/>
              <a:gd name="connsiteX6" fmla="*/ 3546467 w 4025900"/>
              <a:gd name="connsiteY6" fmla="*/ 4309085 h 6858000"/>
              <a:gd name="connsiteX7" fmla="*/ 0 w 4025900"/>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107273 h 6858000"/>
              <a:gd name="connsiteX5" fmla="*/ 3607548 w 4037853"/>
              <a:gd name="connsiteY5" fmla="*/ 5647765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107273 h 6858000"/>
              <a:gd name="connsiteX5" fmla="*/ 3607548 w 4037853"/>
              <a:gd name="connsiteY5" fmla="*/ 5647765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607548 w 4037853"/>
              <a:gd name="connsiteY5" fmla="*/ 5647765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607548 w 4037853"/>
              <a:gd name="connsiteY5" fmla="*/ 5647765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607548 w 4037853"/>
              <a:gd name="connsiteY5" fmla="*/ 5647765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655360 w 4037853"/>
              <a:gd name="connsiteY5" fmla="*/ 5719482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 name="connsiteX0" fmla="*/ 11953 w 4037853"/>
              <a:gd name="connsiteY0" fmla="*/ 0 h 6858000"/>
              <a:gd name="connsiteX1" fmla="*/ 4037853 w 4037853"/>
              <a:gd name="connsiteY1" fmla="*/ 0 h 6858000"/>
              <a:gd name="connsiteX2" fmla="*/ 4037853 w 4037853"/>
              <a:gd name="connsiteY2" fmla="*/ 6858000 h 6858000"/>
              <a:gd name="connsiteX3" fmla="*/ 0 w 4037853"/>
              <a:gd name="connsiteY3" fmla="*/ 6858000 h 6858000"/>
              <a:gd name="connsiteX4" fmla="*/ 2784663 w 4037853"/>
              <a:gd name="connsiteY4" fmla="*/ 6095320 h 6858000"/>
              <a:gd name="connsiteX5" fmla="*/ 3595595 w 4037853"/>
              <a:gd name="connsiteY5" fmla="*/ 5683623 h 6858000"/>
              <a:gd name="connsiteX6" fmla="*/ 3558420 w 4037853"/>
              <a:gd name="connsiteY6" fmla="*/ 4309085 h 6858000"/>
              <a:gd name="connsiteX7" fmla="*/ 11953 w 4037853"/>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7853" h="6858000">
                <a:moveTo>
                  <a:pt x="11953" y="0"/>
                </a:moveTo>
                <a:lnTo>
                  <a:pt x="4037853" y="0"/>
                </a:lnTo>
                <a:lnTo>
                  <a:pt x="4037853" y="6858000"/>
                </a:lnTo>
                <a:lnTo>
                  <a:pt x="0" y="6858000"/>
                </a:lnTo>
                <a:cubicBezTo>
                  <a:pt x="1528295" y="6448001"/>
                  <a:pt x="2185397" y="6291049"/>
                  <a:pt x="2784663" y="6095320"/>
                </a:cubicBezTo>
                <a:cubicBezTo>
                  <a:pt x="3383929" y="5899591"/>
                  <a:pt x="3490542" y="5790081"/>
                  <a:pt x="3595595" y="5683623"/>
                </a:cubicBezTo>
                <a:cubicBezTo>
                  <a:pt x="3700648" y="5577165"/>
                  <a:pt x="4048118" y="4909719"/>
                  <a:pt x="3558420" y="4309085"/>
                </a:cubicBezTo>
                <a:cubicBezTo>
                  <a:pt x="2850789" y="3441148"/>
                  <a:pt x="1071633" y="1219200"/>
                  <a:pt x="11953" y="0"/>
                </a:cubicBezTo>
                <a:close/>
              </a:path>
            </a:pathLst>
          </a:custGeom>
          <a:solidFill>
            <a:schemeClr val="bg1">
              <a:lumMod val="85000"/>
            </a:schemeClr>
          </a:solidFill>
        </p:spPr>
        <p:txBody>
          <a:bodyPr/>
          <a:lstStyle>
            <a:lvl1pPr>
              <a:defRPr sz="900"/>
            </a:lvl1pPr>
          </a:lstStyle>
          <a:p>
            <a:r>
              <a:rPr lang="en-US"/>
              <a:t>Click icon to add picture</a:t>
            </a:r>
            <a:endParaRPr lang="en-GB" dirty="0"/>
          </a:p>
        </p:txBody>
      </p:sp>
      <p:pic>
        <p:nvPicPr>
          <p:cNvPr id="6" name="Picture 5">
            <a:extLst>
              <a:ext uri="{FF2B5EF4-FFF2-40B4-BE49-F238E27FC236}">
                <a16:creationId xmlns:a16="http://schemas.microsoft.com/office/drawing/2014/main" id="{A2A1ABBF-00DF-4E17-8D1B-B2E7DC6D41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6800" y="3294000"/>
            <a:ext cx="1260000" cy="945000"/>
          </a:xfrm>
          <a:prstGeom prst="rect">
            <a:avLst/>
          </a:prstGeom>
        </p:spPr>
      </p:pic>
    </p:spTree>
    <p:extLst>
      <p:ext uri="{BB962C8B-B14F-4D97-AF65-F5344CB8AC3E}">
        <p14:creationId xmlns:p14="http://schemas.microsoft.com/office/powerpoint/2010/main" val="41123738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Blue">
    <p:bg bwMode="ltGray">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5AC2BF-B4C1-48CC-950D-F9BD6206A0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8927132" cy="5143500"/>
          </a:xfrm>
          <a:prstGeom prst="rect">
            <a:avLst/>
          </a:prstGeom>
        </p:spPr>
      </p:pic>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46800" y="3294000"/>
            <a:ext cx="1260000" cy="945000"/>
          </a:xfrm>
          <a:prstGeom prst="rect">
            <a:avLst/>
          </a:prstGeom>
        </p:spPr>
      </p:pic>
      <p:cxnSp>
        <p:nvCxnSpPr>
          <p:cNvPr id="8" name="Straight Connector 7">
            <a:extLst>
              <a:ext uri="{FF2B5EF4-FFF2-40B4-BE49-F238E27FC236}">
                <a16:creationId xmlns:a16="http://schemas.microsoft.com/office/drawing/2014/main" id="{C4FE492E-021C-403E-915D-EBCCE22652B8}"/>
              </a:ext>
            </a:extLst>
          </p:cNvPr>
          <p:cNvCxnSpPr/>
          <p:nvPr userDrawn="1"/>
        </p:nvCxnSpPr>
        <p:spPr>
          <a:xfrm>
            <a:off x="792000" y="15255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25072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Turquoise">
    <p:bg bwMode="ltGray">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5AC2BF-B4C1-48CC-950D-F9BD6206A0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8927132" cy="5143500"/>
          </a:xfrm>
          <a:prstGeom prst="rect">
            <a:avLst/>
          </a:prstGeom>
        </p:spPr>
      </p:pic>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46800" y="3294000"/>
            <a:ext cx="1260000" cy="945000"/>
          </a:xfrm>
          <a:prstGeom prst="rect">
            <a:avLst/>
          </a:prstGeom>
        </p:spPr>
      </p:pic>
      <p:cxnSp>
        <p:nvCxnSpPr>
          <p:cNvPr id="8" name="Straight Connector 7">
            <a:extLst>
              <a:ext uri="{FF2B5EF4-FFF2-40B4-BE49-F238E27FC236}">
                <a16:creationId xmlns:a16="http://schemas.microsoft.com/office/drawing/2014/main" id="{C4FE492E-021C-403E-915D-EBCCE22652B8}"/>
              </a:ext>
            </a:extLst>
          </p:cNvPr>
          <p:cNvCxnSpPr/>
          <p:nvPr userDrawn="1"/>
        </p:nvCxnSpPr>
        <p:spPr>
          <a:xfrm>
            <a:off x="792000" y="15255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37687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Teal">
    <p:bg bwMode="ltGray">
      <p:bgPr>
        <a:solidFill>
          <a:schemeClr val="accent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5AC2BF-B4C1-48CC-950D-F9BD6206A0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8927132" cy="5143500"/>
          </a:xfrm>
          <a:prstGeom prst="rect">
            <a:avLst/>
          </a:prstGeom>
        </p:spPr>
      </p:pic>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a:extLst>
              <a:ext uri="{FF2B5EF4-FFF2-40B4-BE49-F238E27FC236}">
                <a16:creationId xmlns:a16="http://schemas.microsoft.com/office/drawing/2014/main" id="{A2A1ABBF-00DF-4E17-8D1B-B2E7DC6D41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46800" y="3294000"/>
            <a:ext cx="1260000" cy="945000"/>
          </a:xfrm>
          <a:prstGeom prst="rect">
            <a:avLst/>
          </a:prstGeom>
        </p:spPr>
      </p:pic>
      <p:cxnSp>
        <p:nvCxnSpPr>
          <p:cNvPr id="8" name="Straight Connector 7">
            <a:extLst>
              <a:ext uri="{FF2B5EF4-FFF2-40B4-BE49-F238E27FC236}">
                <a16:creationId xmlns:a16="http://schemas.microsoft.com/office/drawing/2014/main" id="{C4FE492E-021C-403E-915D-EBCCE22652B8}"/>
              </a:ext>
            </a:extLst>
          </p:cNvPr>
          <p:cNvCxnSpPr/>
          <p:nvPr userDrawn="1"/>
        </p:nvCxnSpPr>
        <p:spPr>
          <a:xfrm>
            <a:off x="792000" y="15255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6747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40428240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bg bwMode="lt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739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itizens Advice_Cover_Heritage 1" type="title">
  <p:cSld name="TITLE">
    <p:bg>
      <p:bgPr>
        <a:solidFill>
          <a:srgbClr val="FCBB69"/>
        </a:solidFill>
        <a:effectLst/>
      </p:bgPr>
    </p:bg>
    <p:spTree>
      <p:nvGrpSpPr>
        <p:cNvPr id="1" name="Shape 76"/>
        <p:cNvGrpSpPr/>
        <p:nvPr/>
      </p:nvGrpSpPr>
      <p:grpSpPr>
        <a:xfrm>
          <a:off x="0" y="0"/>
          <a:ext cx="0" cy="0"/>
          <a:chOff x="0" y="0"/>
          <a:chExt cx="0" cy="0"/>
        </a:xfrm>
      </p:grpSpPr>
      <p:pic>
        <p:nvPicPr>
          <p:cNvPr id="77" name="Google Shape;77;p17"/>
          <p:cNvPicPr preferRelativeResize="0"/>
          <p:nvPr/>
        </p:nvPicPr>
        <p:blipFill rotWithShape="1">
          <a:blip r:embed="rId2">
            <a:alphaModFix/>
          </a:blip>
          <a:srcRect l="16352" t="52998"/>
          <a:stretch/>
        </p:blipFill>
        <p:spPr>
          <a:xfrm>
            <a:off x="1" y="0"/>
            <a:ext cx="6915647" cy="4137520"/>
          </a:xfrm>
          <a:prstGeom prst="rect">
            <a:avLst/>
          </a:prstGeom>
          <a:noFill/>
          <a:ln>
            <a:noFill/>
          </a:ln>
        </p:spPr>
      </p:pic>
      <p:sp>
        <p:nvSpPr>
          <p:cNvPr id="78" name="Google Shape;78;p17"/>
          <p:cNvSpPr txBox="1">
            <a:spLocks noGrp="1"/>
          </p:cNvSpPr>
          <p:nvPr>
            <p:ph type="ctrTitle"/>
          </p:nvPr>
        </p:nvSpPr>
        <p:spPr>
          <a:xfrm>
            <a:off x="443675" y="216474"/>
            <a:ext cx="5661600" cy="2808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CBB69"/>
              </a:buClr>
              <a:buSzPts val="1400"/>
              <a:buFont typeface="Open Sans"/>
              <a:buNone/>
              <a:defRPr sz="3780" b="1" i="0" u="none" strike="noStrike" cap="none">
                <a:solidFill>
                  <a:srgbClr val="FCBB69"/>
                </a:solidFill>
                <a:latin typeface="Open Sans"/>
                <a:ea typeface="Open Sans"/>
                <a:cs typeface="Open Sans"/>
                <a:sym typeface="Open Sans"/>
              </a:defRPr>
            </a:lvl1pPr>
            <a:lvl2pPr lvl="1" algn="ctr" rtl="0">
              <a:lnSpc>
                <a:spcPct val="100000"/>
              </a:lnSpc>
              <a:spcBef>
                <a:spcPts val="0"/>
              </a:spcBef>
              <a:spcAft>
                <a:spcPts val="0"/>
              </a:spcAft>
              <a:buClr>
                <a:schemeClr val="dk1"/>
              </a:buClr>
              <a:buSzPts val="1400"/>
              <a:buFont typeface="Arial"/>
              <a:buNone/>
              <a:defRPr sz="4320" b="1">
                <a:solidFill>
                  <a:schemeClr val="dk1"/>
                </a:solidFill>
              </a:defRPr>
            </a:lvl2pPr>
            <a:lvl3pPr lvl="2" algn="ctr" rtl="0">
              <a:lnSpc>
                <a:spcPct val="100000"/>
              </a:lnSpc>
              <a:spcBef>
                <a:spcPts val="0"/>
              </a:spcBef>
              <a:spcAft>
                <a:spcPts val="0"/>
              </a:spcAft>
              <a:buClr>
                <a:schemeClr val="dk1"/>
              </a:buClr>
              <a:buSzPts val="1400"/>
              <a:buFont typeface="Arial"/>
              <a:buNone/>
              <a:defRPr sz="4320" b="1">
                <a:solidFill>
                  <a:schemeClr val="dk1"/>
                </a:solidFill>
              </a:defRPr>
            </a:lvl3pPr>
            <a:lvl4pPr lvl="3" algn="ctr" rtl="0">
              <a:lnSpc>
                <a:spcPct val="100000"/>
              </a:lnSpc>
              <a:spcBef>
                <a:spcPts val="0"/>
              </a:spcBef>
              <a:spcAft>
                <a:spcPts val="0"/>
              </a:spcAft>
              <a:buClr>
                <a:schemeClr val="dk1"/>
              </a:buClr>
              <a:buSzPts val="1400"/>
              <a:buFont typeface="Arial"/>
              <a:buNone/>
              <a:defRPr sz="4320" b="1">
                <a:solidFill>
                  <a:schemeClr val="dk1"/>
                </a:solidFill>
              </a:defRPr>
            </a:lvl4pPr>
            <a:lvl5pPr lvl="4" algn="ctr" rtl="0">
              <a:lnSpc>
                <a:spcPct val="100000"/>
              </a:lnSpc>
              <a:spcBef>
                <a:spcPts val="0"/>
              </a:spcBef>
              <a:spcAft>
                <a:spcPts val="0"/>
              </a:spcAft>
              <a:buClr>
                <a:schemeClr val="dk1"/>
              </a:buClr>
              <a:buSzPts val="1400"/>
              <a:buFont typeface="Arial"/>
              <a:buNone/>
              <a:defRPr sz="4320" b="1">
                <a:solidFill>
                  <a:schemeClr val="dk1"/>
                </a:solidFill>
              </a:defRPr>
            </a:lvl5pPr>
            <a:lvl6pPr lvl="5" algn="ctr" rtl="0">
              <a:lnSpc>
                <a:spcPct val="100000"/>
              </a:lnSpc>
              <a:spcBef>
                <a:spcPts val="0"/>
              </a:spcBef>
              <a:spcAft>
                <a:spcPts val="0"/>
              </a:spcAft>
              <a:buClr>
                <a:schemeClr val="dk1"/>
              </a:buClr>
              <a:buSzPts val="1400"/>
              <a:buFont typeface="Arial"/>
              <a:buNone/>
              <a:defRPr sz="4320" b="1">
                <a:solidFill>
                  <a:schemeClr val="dk1"/>
                </a:solidFill>
              </a:defRPr>
            </a:lvl6pPr>
            <a:lvl7pPr lvl="6" algn="ctr" rtl="0">
              <a:lnSpc>
                <a:spcPct val="100000"/>
              </a:lnSpc>
              <a:spcBef>
                <a:spcPts val="0"/>
              </a:spcBef>
              <a:spcAft>
                <a:spcPts val="0"/>
              </a:spcAft>
              <a:buClr>
                <a:schemeClr val="dk1"/>
              </a:buClr>
              <a:buSzPts val="1400"/>
              <a:buFont typeface="Arial"/>
              <a:buNone/>
              <a:defRPr sz="4320" b="1">
                <a:solidFill>
                  <a:schemeClr val="dk1"/>
                </a:solidFill>
              </a:defRPr>
            </a:lvl7pPr>
            <a:lvl8pPr lvl="7" algn="ctr" rtl="0">
              <a:lnSpc>
                <a:spcPct val="100000"/>
              </a:lnSpc>
              <a:spcBef>
                <a:spcPts val="0"/>
              </a:spcBef>
              <a:spcAft>
                <a:spcPts val="0"/>
              </a:spcAft>
              <a:buClr>
                <a:schemeClr val="dk1"/>
              </a:buClr>
              <a:buSzPts val="1400"/>
              <a:buFont typeface="Arial"/>
              <a:buNone/>
              <a:defRPr sz="4320" b="1">
                <a:solidFill>
                  <a:schemeClr val="dk1"/>
                </a:solidFill>
              </a:defRPr>
            </a:lvl8pPr>
            <a:lvl9pPr lvl="8" algn="ctr" rtl="0">
              <a:lnSpc>
                <a:spcPct val="100000"/>
              </a:lnSpc>
              <a:spcBef>
                <a:spcPts val="0"/>
              </a:spcBef>
              <a:spcAft>
                <a:spcPts val="0"/>
              </a:spcAft>
              <a:buClr>
                <a:schemeClr val="dk1"/>
              </a:buClr>
              <a:buSzPts val="1400"/>
              <a:buFont typeface="Arial"/>
              <a:buNone/>
              <a:defRPr sz="4320" b="1">
                <a:solidFill>
                  <a:schemeClr val="dk1"/>
                </a:solidFill>
              </a:defRPr>
            </a:lvl9pPr>
          </a:lstStyle>
          <a:p>
            <a:endParaRPr/>
          </a:p>
        </p:txBody>
      </p:sp>
      <p:pic>
        <p:nvPicPr>
          <p:cNvPr id="79" name="Google Shape;79;p17"/>
          <p:cNvPicPr preferRelativeResize="0"/>
          <p:nvPr/>
        </p:nvPicPr>
        <p:blipFill rotWithShape="1">
          <a:blip r:embed="rId3">
            <a:alphaModFix/>
          </a:blip>
          <a:srcRect/>
          <a:stretch/>
        </p:blipFill>
        <p:spPr>
          <a:xfrm>
            <a:off x="270200" y="3860090"/>
            <a:ext cx="800768" cy="767345"/>
          </a:xfrm>
          <a:prstGeom prst="rect">
            <a:avLst/>
          </a:prstGeom>
          <a:noFill/>
          <a:ln>
            <a:noFill/>
          </a:ln>
        </p:spPr>
      </p:pic>
      <p:sp>
        <p:nvSpPr>
          <p:cNvPr id="80" name="Google Shape;80;p17"/>
          <p:cNvSpPr txBox="1">
            <a:spLocks noGrp="1"/>
          </p:cNvSpPr>
          <p:nvPr>
            <p:ph type="subTitle" idx="1"/>
          </p:nvPr>
        </p:nvSpPr>
        <p:spPr>
          <a:xfrm>
            <a:off x="5842525" y="3278200"/>
            <a:ext cx="2804100" cy="147339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4888"/>
              </a:buClr>
              <a:buSzPts val="1400"/>
              <a:buFont typeface="Open Sans"/>
              <a:buNone/>
              <a:defRPr sz="2520" b="0" i="0" u="none" strike="noStrike" cap="none">
                <a:solidFill>
                  <a:srgbClr val="004888"/>
                </a:solidFill>
                <a:latin typeface="Open Sans"/>
                <a:ea typeface="Open Sans"/>
                <a:cs typeface="Open Sans"/>
                <a:sym typeface="Open Sans"/>
              </a:defRPr>
            </a:lvl1pPr>
            <a:lvl2pPr marR="0" lvl="1"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itizens Advice  - Two column Large body">
  <p:cSld name="Citizens Advice  - Two column Large body">
    <p:spTree>
      <p:nvGrpSpPr>
        <p:cNvPr id="1" name="Shape 81"/>
        <p:cNvGrpSpPr/>
        <p:nvPr/>
      </p:nvGrpSpPr>
      <p:grpSpPr>
        <a:xfrm>
          <a:off x="0" y="0"/>
          <a:ext cx="0" cy="0"/>
          <a:chOff x="0" y="0"/>
          <a:chExt cx="0" cy="0"/>
        </a:xfrm>
      </p:grpSpPr>
      <p:sp>
        <p:nvSpPr>
          <p:cNvPr id="82" name="Google Shape;82;p18"/>
          <p:cNvSpPr txBox="1">
            <a:spLocks noGrp="1"/>
          </p:cNvSpPr>
          <p:nvPr>
            <p:ph type="body" idx="1"/>
          </p:nvPr>
        </p:nvSpPr>
        <p:spPr>
          <a:xfrm>
            <a:off x="4598750" y="1704174"/>
            <a:ext cx="4055100" cy="3572910"/>
          </a:xfrm>
          <a:prstGeom prst="rect">
            <a:avLst/>
          </a:prstGeom>
          <a:noFill/>
          <a:ln>
            <a:noFill/>
          </a:ln>
        </p:spPr>
        <p:txBody>
          <a:bodyPr spcFirstLastPara="1" wrap="square" lIns="91425" tIns="91425" rIns="91425" bIns="91425" anchor="t" anchorCtr="0">
            <a:noAutofit/>
          </a:bodyPr>
          <a:lstStyle>
            <a:lvl1pPr marL="411480" marR="0" lvl="0" indent="-205740" algn="l" rtl="0">
              <a:lnSpc>
                <a:spcPct val="130000"/>
              </a:lnSpc>
              <a:spcBef>
                <a:spcPts val="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1pPr>
            <a:lvl2pPr marL="822960" marR="0" lvl="1"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2pPr>
            <a:lvl3pPr marL="1234440" marR="0" lvl="2"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3pPr>
            <a:lvl4pPr marL="1645920" marR="0" lvl="3"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4pPr>
            <a:lvl5pPr marL="2057400" marR="0" lvl="4"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5pPr>
            <a:lvl6pPr marL="2468880" marR="0" lvl="5"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6pPr>
            <a:lvl7pPr marL="2880360" marR="0" lvl="6"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7pPr>
            <a:lvl8pPr marL="3291840" marR="0" lvl="7"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8pPr>
            <a:lvl9pPr marL="3703320" marR="0" lvl="8" indent="-205740" algn="l" rtl="0">
              <a:lnSpc>
                <a:spcPct val="130000"/>
              </a:lnSpc>
              <a:spcBef>
                <a:spcPts val="810"/>
              </a:spcBef>
              <a:spcAft>
                <a:spcPts val="81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9pPr>
          </a:lstStyle>
          <a:p>
            <a:endParaRPr/>
          </a:p>
        </p:txBody>
      </p:sp>
      <p:sp>
        <p:nvSpPr>
          <p:cNvPr id="83" name="Google Shape;83;p18"/>
          <p:cNvSpPr txBox="1">
            <a:spLocks noGrp="1"/>
          </p:cNvSpPr>
          <p:nvPr>
            <p:ph type="subTitle" idx="2"/>
          </p:nvPr>
        </p:nvSpPr>
        <p:spPr>
          <a:xfrm>
            <a:off x="457200" y="468500"/>
            <a:ext cx="5261100" cy="34479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Open Sans"/>
              <a:buNone/>
              <a:defRPr sz="810" b="0" i="0" u="none" strike="noStrike" cap="none">
                <a:solidFill>
                  <a:srgbClr val="004888"/>
                </a:solidFill>
                <a:latin typeface="Open Sans"/>
                <a:ea typeface="Open Sans"/>
                <a:cs typeface="Open Sans"/>
                <a:sym typeface="Open Sans"/>
              </a:defRPr>
            </a:lvl1pPr>
            <a:lvl2pPr marR="0" lvl="1"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9pPr>
          </a:lstStyle>
          <a:p>
            <a:endParaRPr/>
          </a:p>
        </p:txBody>
      </p:sp>
      <p:sp>
        <p:nvSpPr>
          <p:cNvPr id="84" name="Google Shape;84;p18"/>
          <p:cNvSpPr txBox="1">
            <a:spLocks noGrp="1"/>
          </p:cNvSpPr>
          <p:nvPr>
            <p:ph type="body" idx="3"/>
          </p:nvPr>
        </p:nvSpPr>
        <p:spPr>
          <a:xfrm>
            <a:off x="457200" y="890100"/>
            <a:ext cx="8229600" cy="3990060"/>
          </a:xfrm>
          <a:prstGeom prst="rect">
            <a:avLst/>
          </a:prstGeom>
          <a:noFill/>
          <a:ln w="9525" cap="flat" cmpd="sng">
            <a:solidFill>
              <a:srgbClr val="000000">
                <a:alpha val="0"/>
              </a:srgbClr>
            </a:solidFill>
            <a:prstDash val="solid"/>
            <a:round/>
            <a:headEnd type="none" w="sm" len="sm"/>
            <a:tailEnd type="none" w="sm" len="sm"/>
          </a:ln>
        </p:spPr>
        <p:txBody>
          <a:bodyPr spcFirstLastPara="1" wrap="square" lIns="91425" tIns="91425" rIns="91425" bIns="91425" anchor="t" anchorCtr="0">
            <a:noAutofit/>
          </a:bodyPr>
          <a:lstStyle>
            <a:lvl1pPr marL="411480" marR="0" lvl="0" indent="-297180" algn="l" rtl="0">
              <a:lnSpc>
                <a:spcPct val="130000"/>
              </a:lnSpc>
              <a:spcBef>
                <a:spcPts val="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1pPr>
            <a:lvl2pPr marL="822960" marR="0" lvl="1"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2pPr>
            <a:lvl3pPr marL="1234440" marR="0" lvl="2"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3pPr>
            <a:lvl4pPr marL="1645920" marR="0" lvl="3"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4pPr>
            <a:lvl5pPr marL="2057400" marR="0" lvl="4"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5pPr>
            <a:lvl6pPr marL="2468880" marR="0" lvl="5"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6pPr>
            <a:lvl7pPr marL="2880360" marR="0" lvl="6"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7pPr>
            <a:lvl8pPr marL="3291840" marR="0" lvl="7"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8pPr>
            <a:lvl9pPr marL="3703320" marR="0" lvl="8" indent="-297180" algn="l" rtl="0">
              <a:lnSpc>
                <a:spcPct val="130000"/>
              </a:lnSpc>
              <a:spcBef>
                <a:spcPts val="810"/>
              </a:spcBef>
              <a:spcAft>
                <a:spcPts val="81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9pPr>
          </a:lstStyle>
          <a:p>
            <a:endParaRPr/>
          </a:p>
        </p:txBody>
      </p:sp>
      <p:sp>
        <p:nvSpPr>
          <p:cNvPr id="85" name="Google Shape;85;p18"/>
          <p:cNvSpPr txBox="1">
            <a:spLocks noGrp="1"/>
          </p:cNvSpPr>
          <p:nvPr>
            <p:ph type="title"/>
          </p:nvPr>
        </p:nvSpPr>
        <p:spPr>
          <a:xfrm>
            <a:off x="457200" y="697575"/>
            <a:ext cx="8229600" cy="85752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4888"/>
              </a:buClr>
              <a:buSzPts val="1400"/>
              <a:buFont typeface="Open Sans"/>
              <a:buNone/>
              <a:defRPr sz="2520" b="1" i="0" u="none" strike="noStrike" cap="none">
                <a:solidFill>
                  <a:srgbClr val="004888"/>
                </a:solidFill>
                <a:latin typeface="Open Sans"/>
                <a:ea typeface="Open Sans"/>
                <a:cs typeface="Open Sans"/>
                <a:sym typeface="Open Sans"/>
              </a:defRPr>
            </a:lvl1pPr>
            <a:lvl2pPr lvl="1" algn="l" rtl="0">
              <a:lnSpc>
                <a:spcPct val="100000"/>
              </a:lnSpc>
              <a:spcBef>
                <a:spcPts val="0"/>
              </a:spcBef>
              <a:spcAft>
                <a:spcPts val="0"/>
              </a:spcAft>
              <a:buClr>
                <a:schemeClr val="dk1"/>
              </a:buClr>
              <a:buSzPts val="1400"/>
              <a:buFont typeface="Arial"/>
              <a:buNone/>
              <a:defRPr sz="3240" b="1">
                <a:solidFill>
                  <a:schemeClr val="dk1"/>
                </a:solidFill>
              </a:defRPr>
            </a:lvl2pPr>
            <a:lvl3pPr lvl="2" algn="l" rtl="0">
              <a:lnSpc>
                <a:spcPct val="100000"/>
              </a:lnSpc>
              <a:spcBef>
                <a:spcPts val="0"/>
              </a:spcBef>
              <a:spcAft>
                <a:spcPts val="0"/>
              </a:spcAft>
              <a:buClr>
                <a:schemeClr val="dk1"/>
              </a:buClr>
              <a:buSzPts val="1400"/>
              <a:buFont typeface="Arial"/>
              <a:buNone/>
              <a:defRPr sz="3240" b="1">
                <a:solidFill>
                  <a:schemeClr val="dk1"/>
                </a:solidFill>
              </a:defRPr>
            </a:lvl3pPr>
            <a:lvl4pPr lvl="3" algn="l" rtl="0">
              <a:lnSpc>
                <a:spcPct val="100000"/>
              </a:lnSpc>
              <a:spcBef>
                <a:spcPts val="0"/>
              </a:spcBef>
              <a:spcAft>
                <a:spcPts val="0"/>
              </a:spcAft>
              <a:buClr>
                <a:schemeClr val="dk1"/>
              </a:buClr>
              <a:buSzPts val="1400"/>
              <a:buFont typeface="Arial"/>
              <a:buNone/>
              <a:defRPr sz="3240" b="1">
                <a:solidFill>
                  <a:schemeClr val="dk1"/>
                </a:solidFill>
              </a:defRPr>
            </a:lvl4pPr>
            <a:lvl5pPr lvl="4" algn="l" rtl="0">
              <a:lnSpc>
                <a:spcPct val="100000"/>
              </a:lnSpc>
              <a:spcBef>
                <a:spcPts val="0"/>
              </a:spcBef>
              <a:spcAft>
                <a:spcPts val="0"/>
              </a:spcAft>
              <a:buClr>
                <a:schemeClr val="dk1"/>
              </a:buClr>
              <a:buSzPts val="1400"/>
              <a:buFont typeface="Arial"/>
              <a:buNone/>
              <a:defRPr sz="3240" b="1">
                <a:solidFill>
                  <a:schemeClr val="dk1"/>
                </a:solidFill>
              </a:defRPr>
            </a:lvl5pPr>
            <a:lvl6pPr lvl="5" algn="l" rtl="0">
              <a:lnSpc>
                <a:spcPct val="100000"/>
              </a:lnSpc>
              <a:spcBef>
                <a:spcPts val="0"/>
              </a:spcBef>
              <a:spcAft>
                <a:spcPts val="0"/>
              </a:spcAft>
              <a:buClr>
                <a:schemeClr val="dk1"/>
              </a:buClr>
              <a:buSzPts val="1400"/>
              <a:buFont typeface="Arial"/>
              <a:buNone/>
              <a:defRPr sz="3240" b="1">
                <a:solidFill>
                  <a:schemeClr val="dk1"/>
                </a:solidFill>
              </a:defRPr>
            </a:lvl6pPr>
            <a:lvl7pPr lvl="6" algn="l" rtl="0">
              <a:lnSpc>
                <a:spcPct val="100000"/>
              </a:lnSpc>
              <a:spcBef>
                <a:spcPts val="0"/>
              </a:spcBef>
              <a:spcAft>
                <a:spcPts val="0"/>
              </a:spcAft>
              <a:buClr>
                <a:schemeClr val="dk1"/>
              </a:buClr>
              <a:buSzPts val="1400"/>
              <a:buFont typeface="Arial"/>
              <a:buNone/>
              <a:defRPr sz="3240" b="1">
                <a:solidFill>
                  <a:schemeClr val="dk1"/>
                </a:solidFill>
              </a:defRPr>
            </a:lvl7pPr>
            <a:lvl8pPr lvl="7" algn="l" rtl="0">
              <a:lnSpc>
                <a:spcPct val="100000"/>
              </a:lnSpc>
              <a:spcBef>
                <a:spcPts val="0"/>
              </a:spcBef>
              <a:spcAft>
                <a:spcPts val="0"/>
              </a:spcAft>
              <a:buClr>
                <a:schemeClr val="dk1"/>
              </a:buClr>
              <a:buSzPts val="1400"/>
              <a:buFont typeface="Arial"/>
              <a:buNone/>
              <a:defRPr sz="3240" b="1">
                <a:solidFill>
                  <a:schemeClr val="dk1"/>
                </a:solidFill>
              </a:defRPr>
            </a:lvl8pPr>
            <a:lvl9pPr lvl="8" algn="l" rtl="0">
              <a:lnSpc>
                <a:spcPct val="100000"/>
              </a:lnSpc>
              <a:spcBef>
                <a:spcPts val="0"/>
              </a:spcBef>
              <a:spcAft>
                <a:spcPts val="0"/>
              </a:spcAft>
              <a:buClr>
                <a:schemeClr val="dk1"/>
              </a:buClr>
              <a:buSzPts val="1400"/>
              <a:buFont typeface="Arial"/>
              <a:buNone/>
              <a:defRPr sz="3240" b="1">
                <a:solidFill>
                  <a:schemeClr val="dk1"/>
                </a:solidFill>
              </a:defRPr>
            </a:lvl9pPr>
          </a:lstStyle>
          <a:p>
            <a:endParaRPr/>
          </a:p>
        </p:txBody>
      </p:sp>
      <p:pic>
        <p:nvPicPr>
          <p:cNvPr id="86" name="Google Shape;86;p18"/>
          <p:cNvPicPr preferRelativeResize="0"/>
          <p:nvPr/>
        </p:nvPicPr>
        <p:blipFill rotWithShape="1">
          <a:blip r:embed="rId2">
            <a:alphaModFix/>
          </a:blip>
          <a:srcRect/>
          <a:stretch/>
        </p:blipFill>
        <p:spPr>
          <a:xfrm>
            <a:off x="116775" y="3894885"/>
            <a:ext cx="866400" cy="77976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itizens Advice_Cover_Heritage 2">
  <p:cSld name="Citizens Advice_Cover_Heritage 2">
    <p:bg>
      <p:bgPr>
        <a:solidFill>
          <a:srgbClr val="FCBB69"/>
        </a:solidFill>
        <a:effectLst/>
      </p:bgPr>
    </p:bg>
    <p:spTree>
      <p:nvGrpSpPr>
        <p:cNvPr id="1" name="Shape 87"/>
        <p:cNvGrpSpPr/>
        <p:nvPr/>
      </p:nvGrpSpPr>
      <p:grpSpPr>
        <a:xfrm>
          <a:off x="0" y="0"/>
          <a:ext cx="0" cy="0"/>
          <a:chOff x="0" y="0"/>
          <a:chExt cx="0" cy="0"/>
        </a:xfrm>
      </p:grpSpPr>
      <p:sp>
        <p:nvSpPr>
          <p:cNvPr id="88" name="Google Shape;88;p19"/>
          <p:cNvSpPr txBox="1">
            <a:spLocks noGrp="1"/>
          </p:cNvSpPr>
          <p:nvPr>
            <p:ph type="subTitle" idx="1"/>
          </p:nvPr>
        </p:nvSpPr>
        <p:spPr>
          <a:xfrm>
            <a:off x="443675" y="2495574"/>
            <a:ext cx="3893400" cy="152847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4888"/>
              </a:buClr>
              <a:buSzPts val="1400"/>
              <a:buFont typeface="Open Sans"/>
              <a:buNone/>
              <a:defRPr sz="2520" b="0" i="0" u="none" strike="noStrike" cap="none">
                <a:solidFill>
                  <a:srgbClr val="004888"/>
                </a:solidFill>
                <a:latin typeface="Open Sans"/>
                <a:ea typeface="Open Sans"/>
                <a:cs typeface="Open Sans"/>
                <a:sym typeface="Open Sans"/>
              </a:defRPr>
            </a:lvl1pPr>
            <a:lvl2pPr marR="0" lvl="1"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9pPr>
          </a:lstStyle>
          <a:p>
            <a:endParaRPr/>
          </a:p>
        </p:txBody>
      </p:sp>
      <p:sp>
        <p:nvSpPr>
          <p:cNvPr id="89" name="Google Shape;89;p19"/>
          <p:cNvSpPr txBox="1">
            <a:spLocks noGrp="1"/>
          </p:cNvSpPr>
          <p:nvPr>
            <p:ph type="ctrTitle"/>
          </p:nvPr>
        </p:nvSpPr>
        <p:spPr>
          <a:xfrm>
            <a:off x="443675" y="368875"/>
            <a:ext cx="4123800" cy="2808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4888"/>
              </a:buClr>
              <a:buSzPts val="1400"/>
              <a:buFont typeface="Open Sans"/>
              <a:buNone/>
              <a:defRPr sz="3780" b="1" i="0" u="none" strike="noStrike" cap="none">
                <a:solidFill>
                  <a:srgbClr val="004888"/>
                </a:solidFill>
                <a:latin typeface="Open Sans"/>
                <a:ea typeface="Open Sans"/>
                <a:cs typeface="Open Sans"/>
                <a:sym typeface="Open Sans"/>
              </a:defRPr>
            </a:lvl1pPr>
            <a:lvl2pPr lvl="1" algn="ctr" rtl="0">
              <a:lnSpc>
                <a:spcPct val="100000"/>
              </a:lnSpc>
              <a:spcBef>
                <a:spcPts val="0"/>
              </a:spcBef>
              <a:spcAft>
                <a:spcPts val="0"/>
              </a:spcAft>
              <a:buClr>
                <a:schemeClr val="dk1"/>
              </a:buClr>
              <a:buSzPts val="1400"/>
              <a:buFont typeface="Arial"/>
              <a:buNone/>
              <a:defRPr sz="4320" b="1">
                <a:solidFill>
                  <a:schemeClr val="dk1"/>
                </a:solidFill>
              </a:defRPr>
            </a:lvl2pPr>
            <a:lvl3pPr lvl="2" algn="ctr" rtl="0">
              <a:lnSpc>
                <a:spcPct val="100000"/>
              </a:lnSpc>
              <a:spcBef>
                <a:spcPts val="0"/>
              </a:spcBef>
              <a:spcAft>
                <a:spcPts val="0"/>
              </a:spcAft>
              <a:buClr>
                <a:schemeClr val="dk1"/>
              </a:buClr>
              <a:buSzPts val="1400"/>
              <a:buFont typeface="Arial"/>
              <a:buNone/>
              <a:defRPr sz="4320" b="1">
                <a:solidFill>
                  <a:schemeClr val="dk1"/>
                </a:solidFill>
              </a:defRPr>
            </a:lvl3pPr>
            <a:lvl4pPr lvl="3" algn="ctr" rtl="0">
              <a:lnSpc>
                <a:spcPct val="100000"/>
              </a:lnSpc>
              <a:spcBef>
                <a:spcPts val="0"/>
              </a:spcBef>
              <a:spcAft>
                <a:spcPts val="0"/>
              </a:spcAft>
              <a:buClr>
                <a:schemeClr val="dk1"/>
              </a:buClr>
              <a:buSzPts val="1400"/>
              <a:buFont typeface="Arial"/>
              <a:buNone/>
              <a:defRPr sz="4320" b="1">
                <a:solidFill>
                  <a:schemeClr val="dk1"/>
                </a:solidFill>
              </a:defRPr>
            </a:lvl4pPr>
            <a:lvl5pPr lvl="4" algn="ctr" rtl="0">
              <a:lnSpc>
                <a:spcPct val="100000"/>
              </a:lnSpc>
              <a:spcBef>
                <a:spcPts val="0"/>
              </a:spcBef>
              <a:spcAft>
                <a:spcPts val="0"/>
              </a:spcAft>
              <a:buClr>
                <a:schemeClr val="dk1"/>
              </a:buClr>
              <a:buSzPts val="1400"/>
              <a:buFont typeface="Arial"/>
              <a:buNone/>
              <a:defRPr sz="4320" b="1">
                <a:solidFill>
                  <a:schemeClr val="dk1"/>
                </a:solidFill>
              </a:defRPr>
            </a:lvl5pPr>
            <a:lvl6pPr lvl="5" algn="ctr" rtl="0">
              <a:lnSpc>
                <a:spcPct val="100000"/>
              </a:lnSpc>
              <a:spcBef>
                <a:spcPts val="0"/>
              </a:spcBef>
              <a:spcAft>
                <a:spcPts val="0"/>
              </a:spcAft>
              <a:buClr>
                <a:schemeClr val="dk1"/>
              </a:buClr>
              <a:buSzPts val="1400"/>
              <a:buFont typeface="Arial"/>
              <a:buNone/>
              <a:defRPr sz="4320" b="1">
                <a:solidFill>
                  <a:schemeClr val="dk1"/>
                </a:solidFill>
              </a:defRPr>
            </a:lvl6pPr>
            <a:lvl7pPr lvl="6" algn="ctr" rtl="0">
              <a:lnSpc>
                <a:spcPct val="100000"/>
              </a:lnSpc>
              <a:spcBef>
                <a:spcPts val="0"/>
              </a:spcBef>
              <a:spcAft>
                <a:spcPts val="0"/>
              </a:spcAft>
              <a:buClr>
                <a:schemeClr val="dk1"/>
              </a:buClr>
              <a:buSzPts val="1400"/>
              <a:buFont typeface="Arial"/>
              <a:buNone/>
              <a:defRPr sz="4320" b="1">
                <a:solidFill>
                  <a:schemeClr val="dk1"/>
                </a:solidFill>
              </a:defRPr>
            </a:lvl7pPr>
            <a:lvl8pPr lvl="7" algn="ctr" rtl="0">
              <a:lnSpc>
                <a:spcPct val="100000"/>
              </a:lnSpc>
              <a:spcBef>
                <a:spcPts val="0"/>
              </a:spcBef>
              <a:spcAft>
                <a:spcPts val="0"/>
              </a:spcAft>
              <a:buClr>
                <a:schemeClr val="dk1"/>
              </a:buClr>
              <a:buSzPts val="1400"/>
              <a:buFont typeface="Arial"/>
              <a:buNone/>
              <a:defRPr sz="4320" b="1">
                <a:solidFill>
                  <a:schemeClr val="dk1"/>
                </a:solidFill>
              </a:defRPr>
            </a:lvl8pPr>
            <a:lvl9pPr lvl="8" algn="ctr" rtl="0">
              <a:lnSpc>
                <a:spcPct val="100000"/>
              </a:lnSpc>
              <a:spcBef>
                <a:spcPts val="0"/>
              </a:spcBef>
              <a:spcAft>
                <a:spcPts val="0"/>
              </a:spcAft>
              <a:buClr>
                <a:schemeClr val="dk1"/>
              </a:buClr>
              <a:buSzPts val="1400"/>
              <a:buFont typeface="Arial"/>
              <a:buNone/>
              <a:defRPr sz="4320" b="1">
                <a:solidFill>
                  <a:schemeClr val="dk1"/>
                </a:solidFill>
              </a:defRPr>
            </a:lvl9pPr>
          </a:lstStyle>
          <a:p>
            <a:endParaRPr/>
          </a:p>
        </p:txBody>
      </p:sp>
      <p:pic>
        <p:nvPicPr>
          <p:cNvPr id="90" name="Google Shape;90;p19"/>
          <p:cNvPicPr preferRelativeResize="0"/>
          <p:nvPr/>
        </p:nvPicPr>
        <p:blipFill rotWithShape="1">
          <a:blip r:embed="rId2">
            <a:alphaModFix/>
          </a:blip>
          <a:srcRect/>
          <a:stretch/>
        </p:blipFill>
        <p:spPr>
          <a:xfrm>
            <a:off x="4122676" y="244550"/>
            <a:ext cx="5182705" cy="4654390"/>
          </a:xfrm>
          <a:prstGeom prst="rect">
            <a:avLst/>
          </a:prstGeom>
          <a:noFill/>
          <a:ln>
            <a:noFill/>
          </a:ln>
        </p:spPr>
      </p:pic>
      <p:pic>
        <p:nvPicPr>
          <p:cNvPr id="91" name="Google Shape;91;p19"/>
          <p:cNvPicPr preferRelativeResize="0"/>
          <p:nvPr/>
        </p:nvPicPr>
        <p:blipFill rotWithShape="1">
          <a:blip r:embed="rId3">
            <a:alphaModFix/>
          </a:blip>
          <a:srcRect/>
          <a:stretch/>
        </p:blipFill>
        <p:spPr>
          <a:xfrm>
            <a:off x="270200" y="3860090"/>
            <a:ext cx="800768" cy="76734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itizens Advice_Cover_Heritage 5">
  <p:cSld name="Citizens Advice_Cover_Heritage 5">
    <p:bg>
      <p:bgPr>
        <a:solidFill>
          <a:srgbClr val="FCBB69"/>
        </a:solidFill>
        <a:effectLst/>
      </p:bgPr>
    </p:bg>
    <p:spTree>
      <p:nvGrpSpPr>
        <p:cNvPr id="1" name="Shape 92"/>
        <p:cNvGrpSpPr/>
        <p:nvPr/>
      </p:nvGrpSpPr>
      <p:grpSpPr>
        <a:xfrm>
          <a:off x="0" y="0"/>
          <a:ext cx="0" cy="0"/>
          <a:chOff x="0" y="0"/>
          <a:chExt cx="0" cy="0"/>
        </a:xfrm>
      </p:grpSpPr>
      <p:sp>
        <p:nvSpPr>
          <p:cNvPr id="93" name="Google Shape;93;p20"/>
          <p:cNvSpPr txBox="1">
            <a:spLocks noGrp="1"/>
          </p:cNvSpPr>
          <p:nvPr>
            <p:ph type="subTitle" idx="1"/>
          </p:nvPr>
        </p:nvSpPr>
        <p:spPr>
          <a:xfrm>
            <a:off x="443675" y="2495574"/>
            <a:ext cx="3893400" cy="152847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4888"/>
              </a:buClr>
              <a:buSzPts val="1400"/>
              <a:buFont typeface="Open Sans"/>
              <a:buNone/>
              <a:defRPr sz="2520" b="0" i="0" u="none" strike="noStrike" cap="none">
                <a:solidFill>
                  <a:srgbClr val="004888"/>
                </a:solidFill>
                <a:latin typeface="Open Sans"/>
                <a:ea typeface="Open Sans"/>
                <a:cs typeface="Open Sans"/>
                <a:sym typeface="Open Sans"/>
              </a:defRPr>
            </a:lvl1pPr>
            <a:lvl2pPr marR="0" lvl="1"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9pPr>
          </a:lstStyle>
          <a:p>
            <a:endParaRPr/>
          </a:p>
        </p:txBody>
      </p:sp>
      <p:sp>
        <p:nvSpPr>
          <p:cNvPr id="94" name="Google Shape;94;p20"/>
          <p:cNvSpPr txBox="1">
            <a:spLocks noGrp="1"/>
          </p:cNvSpPr>
          <p:nvPr>
            <p:ph type="ctrTitle"/>
          </p:nvPr>
        </p:nvSpPr>
        <p:spPr>
          <a:xfrm>
            <a:off x="443675" y="368875"/>
            <a:ext cx="4041000" cy="2808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4888"/>
              </a:buClr>
              <a:buSzPts val="1400"/>
              <a:buFont typeface="Open Sans"/>
              <a:buNone/>
              <a:defRPr sz="3780" b="1" i="0" u="none" strike="noStrike" cap="none">
                <a:solidFill>
                  <a:srgbClr val="004888"/>
                </a:solidFill>
                <a:latin typeface="Open Sans"/>
                <a:ea typeface="Open Sans"/>
                <a:cs typeface="Open Sans"/>
                <a:sym typeface="Open Sans"/>
              </a:defRPr>
            </a:lvl1pPr>
            <a:lvl2pPr lvl="1" algn="ctr" rtl="0">
              <a:lnSpc>
                <a:spcPct val="100000"/>
              </a:lnSpc>
              <a:spcBef>
                <a:spcPts val="0"/>
              </a:spcBef>
              <a:spcAft>
                <a:spcPts val="0"/>
              </a:spcAft>
              <a:buClr>
                <a:schemeClr val="dk1"/>
              </a:buClr>
              <a:buSzPts val="1400"/>
              <a:buFont typeface="Arial"/>
              <a:buNone/>
              <a:defRPr sz="4320" b="1">
                <a:solidFill>
                  <a:schemeClr val="dk1"/>
                </a:solidFill>
              </a:defRPr>
            </a:lvl2pPr>
            <a:lvl3pPr lvl="2" algn="ctr" rtl="0">
              <a:lnSpc>
                <a:spcPct val="100000"/>
              </a:lnSpc>
              <a:spcBef>
                <a:spcPts val="0"/>
              </a:spcBef>
              <a:spcAft>
                <a:spcPts val="0"/>
              </a:spcAft>
              <a:buClr>
                <a:schemeClr val="dk1"/>
              </a:buClr>
              <a:buSzPts val="1400"/>
              <a:buFont typeface="Arial"/>
              <a:buNone/>
              <a:defRPr sz="4320" b="1">
                <a:solidFill>
                  <a:schemeClr val="dk1"/>
                </a:solidFill>
              </a:defRPr>
            </a:lvl3pPr>
            <a:lvl4pPr lvl="3" algn="ctr" rtl="0">
              <a:lnSpc>
                <a:spcPct val="100000"/>
              </a:lnSpc>
              <a:spcBef>
                <a:spcPts val="0"/>
              </a:spcBef>
              <a:spcAft>
                <a:spcPts val="0"/>
              </a:spcAft>
              <a:buClr>
                <a:schemeClr val="dk1"/>
              </a:buClr>
              <a:buSzPts val="1400"/>
              <a:buFont typeface="Arial"/>
              <a:buNone/>
              <a:defRPr sz="4320" b="1">
                <a:solidFill>
                  <a:schemeClr val="dk1"/>
                </a:solidFill>
              </a:defRPr>
            </a:lvl4pPr>
            <a:lvl5pPr lvl="4" algn="ctr" rtl="0">
              <a:lnSpc>
                <a:spcPct val="100000"/>
              </a:lnSpc>
              <a:spcBef>
                <a:spcPts val="0"/>
              </a:spcBef>
              <a:spcAft>
                <a:spcPts val="0"/>
              </a:spcAft>
              <a:buClr>
                <a:schemeClr val="dk1"/>
              </a:buClr>
              <a:buSzPts val="1400"/>
              <a:buFont typeface="Arial"/>
              <a:buNone/>
              <a:defRPr sz="4320" b="1">
                <a:solidFill>
                  <a:schemeClr val="dk1"/>
                </a:solidFill>
              </a:defRPr>
            </a:lvl5pPr>
            <a:lvl6pPr lvl="5" algn="ctr" rtl="0">
              <a:lnSpc>
                <a:spcPct val="100000"/>
              </a:lnSpc>
              <a:spcBef>
                <a:spcPts val="0"/>
              </a:spcBef>
              <a:spcAft>
                <a:spcPts val="0"/>
              </a:spcAft>
              <a:buClr>
                <a:schemeClr val="dk1"/>
              </a:buClr>
              <a:buSzPts val="1400"/>
              <a:buFont typeface="Arial"/>
              <a:buNone/>
              <a:defRPr sz="4320" b="1">
                <a:solidFill>
                  <a:schemeClr val="dk1"/>
                </a:solidFill>
              </a:defRPr>
            </a:lvl6pPr>
            <a:lvl7pPr lvl="6" algn="ctr" rtl="0">
              <a:lnSpc>
                <a:spcPct val="100000"/>
              </a:lnSpc>
              <a:spcBef>
                <a:spcPts val="0"/>
              </a:spcBef>
              <a:spcAft>
                <a:spcPts val="0"/>
              </a:spcAft>
              <a:buClr>
                <a:schemeClr val="dk1"/>
              </a:buClr>
              <a:buSzPts val="1400"/>
              <a:buFont typeface="Arial"/>
              <a:buNone/>
              <a:defRPr sz="4320" b="1">
                <a:solidFill>
                  <a:schemeClr val="dk1"/>
                </a:solidFill>
              </a:defRPr>
            </a:lvl7pPr>
            <a:lvl8pPr lvl="7" algn="ctr" rtl="0">
              <a:lnSpc>
                <a:spcPct val="100000"/>
              </a:lnSpc>
              <a:spcBef>
                <a:spcPts val="0"/>
              </a:spcBef>
              <a:spcAft>
                <a:spcPts val="0"/>
              </a:spcAft>
              <a:buClr>
                <a:schemeClr val="dk1"/>
              </a:buClr>
              <a:buSzPts val="1400"/>
              <a:buFont typeface="Arial"/>
              <a:buNone/>
              <a:defRPr sz="4320" b="1">
                <a:solidFill>
                  <a:schemeClr val="dk1"/>
                </a:solidFill>
              </a:defRPr>
            </a:lvl8pPr>
            <a:lvl9pPr lvl="8" algn="ctr" rtl="0">
              <a:lnSpc>
                <a:spcPct val="100000"/>
              </a:lnSpc>
              <a:spcBef>
                <a:spcPts val="0"/>
              </a:spcBef>
              <a:spcAft>
                <a:spcPts val="0"/>
              </a:spcAft>
              <a:buClr>
                <a:schemeClr val="dk1"/>
              </a:buClr>
              <a:buSzPts val="1400"/>
              <a:buFont typeface="Arial"/>
              <a:buNone/>
              <a:defRPr sz="4320" b="1">
                <a:solidFill>
                  <a:schemeClr val="dk1"/>
                </a:solidFill>
              </a:defRPr>
            </a:lvl9pPr>
          </a:lstStyle>
          <a:p>
            <a:endParaRPr/>
          </a:p>
        </p:txBody>
      </p:sp>
      <p:pic>
        <p:nvPicPr>
          <p:cNvPr id="95" name="Google Shape;95;p20"/>
          <p:cNvPicPr preferRelativeResize="0"/>
          <p:nvPr/>
        </p:nvPicPr>
        <p:blipFill rotWithShape="1">
          <a:blip r:embed="rId2">
            <a:alphaModFix/>
          </a:blip>
          <a:srcRect/>
          <a:stretch/>
        </p:blipFill>
        <p:spPr>
          <a:xfrm>
            <a:off x="270200" y="3860090"/>
            <a:ext cx="800768" cy="767345"/>
          </a:xfrm>
          <a:prstGeom prst="rect">
            <a:avLst/>
          </a:prstGeom>
          <a:noFill/>
          <a:ln>
            <a:noFill/>
          </a:ln>
        </p:spPr>
      </p:pic>
      <p:pic>
        <p:nvPicPr>
          <p:cNvPr id="96" name="Google Shape;96;p20"/>
          <p:cNvPicPr preferRelativeResize="0"/>
          <p:nvPr/>
        </p:nvPicPr>
        <p:blipFill rotWithShape="1">
          <a:blip r:embed="rId3">
            <a:alphaModFix/>
          </a:blip>
          <a:srcRect l="10770" t="8946" b="15238"/>
          <a:stretch/>
        </p:blipFill>
        <p:spPr>
          <a:xfrm>
            <a:off x="4369850" y="523200"/>
            <a:ext cx="4679024" cy="4233117"/>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itizens Advice  - Back cover_Heritage">
  <p:cSld name="Citizens Advice  - Back cover_Heritage">
    <p:bg>
      <p:bgPr>
        <a:solidFill>
          <a:srgbClr val="FCBB69"/>
        </a:solidFill>
        <a:effectLst/>
      </p:bgPr>
    </p:bg>
    <p:spTree>
      <p:nvGrpSpPr>
        <p:cNvPr id="1" name="Shape 97"/>
        <p:cNvGrpSpPr/>
        <p:nvPr/>
      </p:nvGrpSpPr>
      <p:grpSpPr>
        <a:xfrm>
          <a:off x="0" y="0"/>
          <a:ext cx="0" cy="0"/>
          <a:chOff x="0" y="0"/>
          <a:chExt cx="0" cy="0"/>
        </a:xfrm>
      </p:grpSpPr>
      <p:sp>
        <p:nvSpPr>
          <p:cNvPr id="98" name="Google Shape;98;p21"/>
          <p:cNvSpPr txBox="1">
            <a:spLocks noGrp="1"/>
          </p:cNvSpPr>
          <p:nvPr>
            <p:ph type="subTitle" idx="1"/>
          </p:nvPr>
        </p:nvSpPr>
        <p:spPr>
          <a:xfrm>
            <a:off x="1640925" y="3728375"/>
            <a:ext cx="6996600" cy="102303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4888"/>
              </a:buClr>
              <a:buSzPts val="1400"/>
              <a:buFont typeface="Open Sans"/>
              <a:buNone/>
              <a:defRPr sz="1800" b="0" i="0" u="none" strike="noStrike" cap="none">
                <a:solidFill>
                  <a:srgbClr val="004888"/>
                </a:solidFill>
                <a:latin typeface="Open Sans"/>
                <a:ea typeface="Open Sans"/>
                <a:cs typeface="Open Sans"/>
                <a:sym typeface="Open Sans"/>
              </a:defRPr>
            </a:lvl1pPr>
            <a:lvl2pPr marR="0" lvl="1"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9pPr>
          </a:lstStyle>
          <a:p>
            <a:endParaRPr/>
          </a:p>
        </p:txBody>
      </p:sp>
      <p:pic>
        <p:nvPicPr>
          <p:cNvPr id="99" name="Google Shape;99;p21"/>
          <p:cNvPicPr preferRelativeResize="0"/>
          <p:nvPr/>
        </p:nvPicPr>
        <p:blipFill rotWithShape="1">
          <a:blip r:embed="rId2">
            <a:alphaModFix/>
          </a:blip>
          <a:srcRect/>
          <a:stretch/>
        </p:blipFill>
        <p:spPr>
          <a:xfrm>
            <a:off x="270200" y="3860090"/>
            <a:ext cx="800768" cy="767345"/>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itizens Advice  - Two column Large body and quote">
  <p:cSld name="Citizens Advice  - Two column Large body and quote">
    <p:spTree>
      <p:nvGrpSpPr>
        <p:cNvPr id="1" name="Shape 100"/>
        <p:cNvGrpSpPr/>
        <p:nvPr/>
      </p:nvGrpSpPr>
      <p:grpSpPr>
        <a:xfrm>
          <a:off x="0" y="0"/>
          <a:ext cx="0" cy="0"/>
          <a:chOff x="0" y="0"/>
          <a:chExt cx="0" cy="0"/>
        </a:xfrm>
      </p:grpSpPr>
      <p:sp>
        <p:nvSpPr>
          <p:cNvPr id="101" name="Google Shape;101;p22"/>
          <p:cNvSpPr txBox="1">
            <a:spLocks noGrp="1"/>
          </p:cNvSpPr>
          <p:nvPr>
            <p:ph type="body" idx="1"/>
          </p:nvPr>
        </p:nvSpPr>
        <p:spPr>
          <a:xfrm>
            <a:off x="4598750" y="1704174"/>
            <a:ext cx="4055100" cy="3572910"/>
          </a:xfrm>
          <a:prstGeom prst="rect">
            <a:avLst/>
          </a:prstGeom>
          <a:noFill/>
          <a:ln>
            <a:noFill/>
          </a:ln>
        </p:spPr>
        <p:txBody>
          <a:bodyPr spcFirstLastPara="1" wrap="square" lIns="91425" tIns="91425" rIns="91425" bIns="91425" anchor="t" anchorCtr="0">
            <a:noAutofit/>
          </a:bodyPr>
          <a:lstStyle>
            <a:lvl1pPr marL="411480" marR="0" lvl="0" indent="-205740" algn="l" rtl="0">
              <a:lnSpc>
                <a:spcPct val="120000"/>
              </a:lnSpc>
              <a:spcBef>
                <a:spcPts val="0"/>
              </a:spcBef>
              <a:spcAft>
                <a:spcPts val="0"/>
              </a:spcAft>
              <a:buClr>
                <a:srgbClr val="004888"/>
              </a:buClr>
              <a:buSzPts val="1400"/>
              <a:buFont typeface="Open Sans"/>
              <a:buNone/>
              <a:defRPr sz="1800" b="1" i="0" u="none" strike="noStrike" cap="none">
                <a:solidFill>
                  <a:srgbClr val="004888"/>
                </a:solidFill>
                <a:latin typeface="Open Sans"/>
                <a:ea typeface="Open Sans"/>
                <a:cs typeface="Open Sans"/>
                <a:sym typeface="Open Sans"/>
              </a:defRPr>
            </a:lvl1pPr>
            <a:lvl2pPr marL="822960" marR="0" lvl="1" indent="-205740" algn="l" rtl="0">
              <a:lnSpc>
                <a:spcPct val="120000"/>
              </a:lnSpc>
              <a:spcBef>
                <a:spcPts val="810"/>
              </a:spcBef>
              <a:spcAft>
                <a:spcPts val="0"/>
              </a:spcAft>
              <a:buClr>
                <a:srgbClr val="004888"/>
              </a:buClr>
              <a:buSzPts val="1400"/>
              <a:buFont typeface="Open Sans"/>
              <a:buNone/>
              <a:defRPr sz="1800" b="1" i="0" u="none" strike="noStrike" cap="none">
                <a:solidFill>
                  <a:srgbClr val="004888"/>
                </a:solidFill>
                <a:latin typeface="Open Sans"/>
                <a:ea typeface="Open Sans"/>
                <a:cs typeface="Open Sans"/>
                <a:sym typeface="Open Sans"/>
              </a:defRPr>
            </a:lvl2pPr>
            <a:lvl3pPr marL="1234440" marR="0" lvl="2" indent="-205740" algn="l" rtl="0">
              <a:lnSpc>
                <a:spcPct val="120000"/>
              </a:lnSpc>
              <a:spcBef>
                <a:spcPts val="810"/>
              </a:spcBef>
              <a:spcAft>
                <a:spcPts val="0"/>
              </a:spcAft>
              <a:buClr>
                <a:srgbClr val="004888"/>
              </a:buClr>
              <a:buSzPts val="1400"/>
              <a:buFont typeface="Open Sans"/>
              <a:buNone/>
              <a:defRPr sz="1800" b="1" i="0" u="none" strike="noStrike" cap="none">
                <a:solidFill>
                  <a:srgbClr val="004888"/>
                </a:solidFill>
                <a:latin typeface="Open Sans"/>
                <a:ea typeface="Open Sans"/>
                <a:cs typeface="Open Sans"/>
                <a:sym typeface="Open Sans"/>
              </a:defRPr>
            </a:lvl3pPr>
            <a:lvl4pPr marL="1645920" marR="0" lvl="3" indent="-205740" algn="l" rtl="0">
              <a:lnSpc>
                <a:spcPct val="120000"/>
              </a:lnSpc>
              <a:spcBef>
                <a:spcPts val="810"/>
              </a:spcBef>
              <a:spcAft>
                <a:spcPts val="0"/>
              </a:spcAft>
              <a:buClr>
                <a:srgbClr val="004888"/>
              </a:buClr>
              <a:buSzPts val="1400"/>
              <a:buFont typeface="Open Sans"/>
              <a:buNone/>
              <a:defRPr sz="1800" b="1" i="0" u="none" strike="noStrike" cap="none">
                <a:solidFill>
                  <a:srgbClr val="004888"/>
                </a:solidFill>
                <a:latin typeface="Open Sans"/>
                <a:ea typeface="Open Sans"/>
                <a:cs typeface="Open Sans"/>
                <a:sym typeface="Open Sans"/>
              </a:defRPr>
            </a:lvl4pPr>
            <a:lvl5pPr marL="2057400" marR="0" lvl="4" indent="-205740" algn="l" rtl="0">
              <a:lnSpc>
                <a:spcPct val="120000"/>
              </a:lnSpc>
              <a:spcBef>
                <a:spcPts val="810"/>
              </a:spcBef>
              <a:spcAft>
                <a:spcPts val="0"/>
              </a:spcAft>
              <a:buClr>
                <a:srgbClr val="004888"/>
              </a:buClr>
              <a:buSzPts val="1400"/>
              <a:buFont typeface="Open Sans"/>
              <a:buNone/>
              <a:defRPr sz="1800" b="1" i="0" u="none" strike="noStrike" cap="none">
                <a:solidFill>
                  <a:srgbClr val="004888"/>
                </a:solidFill>
                <a:latin typeface="Open Sans"/>
                <a:ea typeface="Open Sans"/>
                <a:cs typeface="Open Sans"/>
                <a:sym typeface="Open Sans"/>
              </a:defRPr>
            </a:lvl5pPr>
            <a:lvl6pPr marL="2468880" marR="0" lvl="5" indent="-205740" algn="l" rtl="0">
              <a:lnSpc>
                <a:spcPct val="120000"/>
              </a:lnSpc>
              <a:spcBef>
                <a:spcPts val="810"/>
              </a:spcBef>
              <a:spcAft>
                <a:spcPts val="0"/>
              </a:spcAft>
              <a:buClr>
                <a:srgbClr val="004888"/>
              </a:buClr>
              <a:buSzPts val="1400"/>
              <a:buFont typeface="Open Sans"/>
              <a:buNone/>
              <a:defRPr sz="1800" b="1" i="0" u="none" strike="noStrike" cap="none">
                <a:solidFill>
                  <a:srgbClr val="004888"/>
                </a:solidFill>
                <a:latin typeface="Open Sans"/>
                <a:ea typeface="Open Sans"/>
                <a:cs typeface="Open Sans"/>
                <a:sym typeface="Open Sans"/>
              </a:defRPr>
            </a:lvl6pPr>
            <a:lvl7pPr marL="2880360" marR="0" lvl="6" indent="-205740" algn="l" rtl="0">
              <a:lnSpc>
                <a:spcPct val="120000"/>
              </a:lnSpc>
              <a:spcBef>
                <a:spcPts val="810"/>
              </a:spcBef>
              <a:spcAft>
                <a:spcPts val="0"/>
              </a:spcAft>
              <a:buClr>
                <a:srgbClr val="004888"/>
              </a:buClr>
              <a:buSzPts val="1400"/>
              <a:buFont typeface="Open Sans"/>
              <a:buNone/>
              <a:defRPr sz="1800" b="1" i="0" u="none" strike="noStrike" cap="none">
                <a:solidFill>
                  <a:srgbClr val="004888"/>
                </a:solidFill>
                <a:latin typeface="Open Sans"/>
                <a:ea typeface="Open Sans"/>
                <a:cs typeface="Open Sans"/>
                <a:sym typeface="Open Sans"/>
              </a:defRPr>
            </a:lvl7pPr>
            <a:lvl8pPr marL="3291840" marR="0" lvl="7" indent="-205740" algn="l" rtl="0">
              <a:lnSpc>
                <a:spcPct val="120000"/>
              </a:lnSpc>
              <a:spcBef>
                <a:spcPts val="810"/>
              </a:spcBef>
              <a:spcAft>
                <a:spcPts val="0"/>
              </a:spcAft>
              <a:buClr>
                <a:srgbClr val="004888"/>
              </a:buClr>
              <a:buSzPts val="1400"/>
              <a:buFont typeface="Open Sans"/>
              <a:buNone/>
              <a:defRPr sz="1800" b="1" i="0" u="none" strike="noStrike" cap="none">
                <a:solidFill>
                  <a:srgbClr val="004888"/>
                </a:solidFill>
                <a:latin typeface="Open Sans"/>
                <a:ea typeface="Open Sans"/>
                <a:cs typeface="Open Sans"/>
                <a:sym typeface="Open Sans"/>
              </a:defRPr>
            </a:lvl8pPr>
            <a:lvl9pPr marL="3703320" marR="0" lvl="8" indent="-205740" algn="l" rtl="0">
              <a:lnSpc>
                <a:spcPct val="120000"/>
              </a:lnSpc>
              <a:spcBef>
                <a:spcPts val="810"/>
              </a:spcBef>
              <a:spcAft>
                <a:spcPts val="810"/>
              </a:spcAft>
              <a:buClr>
                <a:srgbClr val="004888"/>
              </a:buClr>
              <a:buSzPts val="1400"/>
              <a:buFont typeface="Open Sans"/>
              <a:buNone/>
              <a:defRPr sz="1800" b="1" i="0" u="none" strike="noStrike" cap="none">
                <a:solidFill>
                  <a:srgbClr val="004888"/>
                </a:solidFill>
                <a:latin typeface="Open Sans"/>
                <a:ea typeface="Open Sans"/>
                <a:cs typeface="Open Sans"/>
                <a:sym typeface="Open Sans"/>
              </a:defRPr>
            </a:lvl9pPr>
          </a:lstStyle>
          <a:p>
            <a:endParaRPr/>
          </a:p>
        </p:txBody>
      </p:sp>
      <p:sp>
        <p:nvSpPr>
          <p:cNvPr id="102" name="Google Shape;102;p22"/>
          <p:cNvSpPr txBox="1">
            <a:spLocks noGrp="1"/>
          </p:cNvSpPr>
          <p:nvPr>
            <p:ph type="subTitle" idx="2"/>
          </p:nvPr>
        </p:nvSpPr>
        <p:spPr>
          <a:xfrm>
            <a:off x="457200" y="468500"/>
            <a:ext cx="5261100" cy="34479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Open Sans"/>
              <a:buNone/>
              <a:defRPr sz="810" b="0" i="0" u="none" strike="noStrike" cap="none">
                <a:solidFill>
                  <a:srgbClr val="004888"/>
                </a:solidFill>
                <a:latin typeface="Open Sans"/>
                <a:ea typeface="Open Sans"/>
                <a:cs typeface="Open Sans"/>
                <a:sym typeface="Open Sans"/>
              </a:defRPr>
            </a:lvl1pPr>
            <a:lvl2pPr marR="0" lvl="1"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9pPr>
          </a:lstStyle>
          <a:p>
            <a:endParaRPr/>
          </a:p>
        </p:txBody>
      </p:sp>
      <p:sp>
        <p:nvSpPr>
          <p:cNvPr id="103" name="Google Shape;103;p22"/>
          <p:cNvSpPr txBox="1">
            <a:spLocks noGrp="1"/>
          </p:cNvSpPr>
          <p:nvPr>
            <p:ph type="body" idx="3"/>
          </p:nvPr>
        </p:nvSpPr>
        <p:spPr>
          <a:xfrm>
            <a:off x="457200" y="1704174"/>
            <a:ext cx="3932700" cy="3176010"/>
          </a:xfrm>
          <a:prstGeom prst="rect">
            <a:avLst/>
          </a:prstGeom>
          <a:noFill/>
          <a:ln>
            <a:noFill/>
          </a:ln>
        </p:spPr>
        <p:txBody>
          <a:bodyPr spcFirstLastPara="1" wrap="square" lIns="91425" tIns="91425" rIns="91425" bIns="91425" anchor="t" anchorCtr="0">
            <a:noAutofit/>
          </a:bodyPr>
          <a:lstStyle>
            <a:lvl1pPr marL="411480" marR="0" lvl="0" indent="-297180" algn="l" rtl="0">
              <a:lnSpc>
                <a:spcPct val="130000"/>
              </a:lnSpc>
              <a:spcBef>
                <a:spcPts val="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1pPr>
            <a:lvl2pPr marL="822960" marR="0" lvl="1"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2pPr>
            <a:lvl3pPr marL="1234440" marR="0" lvl="2"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3pPr>
            <a:lvl4pPr marL="1645920" marR="0" lvl="3"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4pPr>
            <a:lvl5pPr marL="2057400" marR="0" lvl="4"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5pPr>
            <a:lvl6pPr marL="2468880" marR="0" lvl="5"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6pPr>
            <a:lvl7pPr marL="2880360" marR="0" lvl="6"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7pPr>
            <a:lvl8pPr marL="3291840" marR="0" lvl="7"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8pPr>
            <a:lvl9pPr marL="3703320" marR="0" lvl="8" indent="-297180" algn="l" rtl="0">
              <a:lnSpc>
                <a:spcPct val="130000"/>
              </a:lnSpc>
              <a:spcBef>
                <a:spcPts val="810"/>
              </a:spcBef>
              <a:spcAft>
                <a:spcPts val="81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9pPr>
          </a:lstStyle>
          <a:p>
            <a:endParaRPr/>
          </a:p>
        </p:txBody>
      </p:sp>
      <p:sp>
        <p:nvSpPr>
          <p:cNvPr id="104" name="Google Shape;104;p22"/>
          <p:cNvSpPr txBox="1">
            <a:spLocks noGrp="1"/>
          </p:cNvSpPr>
          <p:nvPr>
            <p:ph type="title"/>
          </p:nvPr>
        </p:nvSpPr>
        <p:spPr>
          <a:xfrm>
            <a:off x="457200" y="697575"/>
            <a:ext cx="8229600" cy="85752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4888"/>
              </a:buClr>
              <a:buSzPts val="1400"/>
              <a:buFont typeface="Open Sans"/>
              <a:buNone/>
              <a:defRPr sz="2520" b="1" i="0" u="none" strike="noStrike" cap="none">
                <a:solidFill>
                  <a:srgbClr val="004888"/>
                </a:solidFill>
                <a:latin typeface="Open Sans"/>
                <a:ea typeface="Open Sans"/>
                <a:cs typeface="Open Sans"/>
                <a:sym typeface="Open Sans"/>
              </a:defRPr>
            </a:lvl1pPr>
            <a:lvl2pPr lvl="1" algn="l" rtl="0">
              <a:lnSpc>
                <a:spcPct val="100000"/>
              </a:lnSpc>
              <a:spcBef>
                <a:spcPts val="0"/>
              </a:spcBef>
              <a:spcAft>
                <a:spcPts val="0"/>
              </a:spcAft>
              <a:buClr>
                <a:schemeClr val="dk1"/>
              </a:buClr>
              <a:buSzPts val="1400"/>
              <a:buFont typeface="Arial"/>
              <a:buNone/>
              <a:defRPr sz="3240" b="1">
                <a:solidFill>
                  <a:schemeClr val="dk1"/>
                </a:solidFill>
              </a:defRPr>
            </a:lvl2pPr>
            <a:lvl3pPr lvl="2" algn="l" rtl="0">
              <a:lnSpc>
                <a:spcPct val="100000"/>
              </a:lnSpc>
              <a:spcBef>
                <a:spcPts val="0"/>
              </a:spcBef>
              <a:spcAft>
                <a:spcPts val="0"/>
              </a:spcAft>
              <a:buClr>
                <a:schemeClr val="dk1"/>
              </a:buClr>
              <a:buSzPts val="1400"/>
              <a:buFont typeface="Arial"/>
              <a:buNone/>
              <a:defRPr sz="3240" b="1">
                <a:solidFill>
                  <a:schemeClr val="dk1"/>
                </a:solidFill>
              </a:defRPr>
            </a:lvl3pPr>
            <a:lvl4pPr lvl="3" algn="l" rtl="0">
              <a:lnSpc>
                <a:spcPct val="100000"/>
              </a:lnSpc>
              <a:spcBef>
                <a:spcPts val="0"/>
              </a:spcBef>
              <a:spcAft>
                <a:spcPts val="0"/>
              </a:spcAft>
              <a:buClr>
                <a:schemeClr val="dk1"/>
              </a:buClr>
              <a:buSzPts val="1400"/>
              <a:buFont typeface="Arial"/>
              <a:buNone/>
              <a:defRPr sz="3240" b="1">
                <a:solidFill>
                  <a:schemeClr val="dk1"/>
                </a:solidFill>
              </a:defRPr>
            </a:lvl4pPr>
            <a:lvl5pPr lvl="4" algn="l" rtl="0">
              <a:lnSpc>
                <a:spcPct val="100000"/>
              </a:lnSpc>
              <a:spcBef>
                <a:spcPts val="0"/>
              </a:spcBef>
              <a:spcAft>
                <a:spcPts val="0"/>
              </a:spcAft>
              <a:buClr>
                <a:schemeClr val="dk1"/>
              </a:buClr>
              <a:buSzPts val="1400"/>
              <a:buFont typeface="Arial"/>
              <a:buNone/>
              <a:defRPr sz="3240" b="1">
                <a:solidFill>
                  <a:schemeClr val="dk1"/>
                </a:solidFill>
              </a:defRPr>
            </a:lvl5pPr>
            <a:lvl6pPr lvl="5" algn="l" rtl="0">
              <a:lnSpc>
                <a:spcPct val="100000"/>
              </a:lnSpc>
              <a:spcBef>
                <a:spcPts val="0"/>
              </a:spcBef>
              <a:spcAft>
                <a:spcPts val="0"/>
              </a:spcAft>
              <a:buClr>
                <a:schemeClr val="dk1"/>
              </a:buClr>
              <a:buSzPts val="1400"/>
              <a:buFont typeface="Arial"/>
              <a:buNone/>
              <a:defRPr sz="3240" b="1">
                <a:solidFill>
                  <a:schemeClr val="dk1"/>
                </a:solidFill>
              </a:defRPr>
            </a:lvl6pPr>
            <a:lvl7pPr lvl="6" algn="l" rtl="0">
              <a:lnSpc>
                <a:spcPct val="100000"/>
              </a:lnSpc>
              <a:spcBef>
                <a:spcPts val="0"/>
              </a:spcBef>
              <a:spcAft>
                <a:spcPts val="0"/>
              </a:spcAft>
              <a:buClr>
                <a:schemeClr val="dk1"/>
              </a:buClr>
              <a:buSzPts val="1400"/>
              <a:buFont typeface="Arial"/>
              <a:buNone/>
              <a:defRPr sz="3240" b="1">
                <a:solidFill>
                  <a:schemeClr val="dk1"/>
                </a:solidFill>
              </a:defRPr>
            </a:lvl7pPr>
            <a:lvl8pPr lvl="7" algn="l" rtl="0">
              <a:lnSpc>
                <a:spcPct val="100000"/>
              </a:lnSpc>
              <a:spcBef>
                <a:spcPts val="0"/>
              </a:spcBef>
              <a:spcAft>
                <a:spcPts val="0"/>
              </a:spcAft>
              <a:buClr>
                <a:schemeClr val="dk1"/>
              </a:buClr>
              <a:buSzPts val="1400"/>
              <a:buFont typeface="Arial"/>
              <a:buNone/>
              <a:defRPr sz="3240" b="1">
                <a:solidFill>
                  <a:schemeClr val="dk1"/>
                </a:solidFill>
              </a:defRPr>
            </a:lvl8pPr>
            <a:lvl9pPr lvl="8" algn="l" rtl="0">
              <a:lnSpc>
                <a:spcPct val="100000"/>
              </a:lnSpc>
              <a:spcBef>
                <a:spcPts val="0"/>
              </a:spcBef>
              <a:spcAft>
                <a:spcPts val="0"/>
              </a:spcAft>
              <a:buClr>
                <a:schemeClr val="dk1"/>
              </a:buClr>
              <a:buSzPts val="1400"/>
              <a:buFont typeface="Arial"/>
              <a:buNone/>
              <a:defRPr sz="3240" b="1">
                <a:solidFill>
                  <a:schemeClr val="dk1"/>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05"/>
        <p:cNvGrpSpPr/>
        <p:nvPr/>
      </p:nvGrpSpPr>
      <p:grpSpPr>
        <a:xfrm>
          <a:off x="0" y="0"/>
          <a:ext cx="0" cy="0"/>
          <a:chOff x="0" y="0"/>
          <a:chExt cx="0" cy="0"/>
        </a:xfrm>
      </p:grpSpPr>
      <p:sp>
        <p:nvSpPr>
          <p:cNvPr id="106" name="Google Shape;106;p23"/>
          <p:cNvSpPr txBox="1">
            <a:spLocks noGrp="1"/>
          </p:cNvSpPr>
          <p:nvPr>
            <p:ph type="title"/>
          </p:nvPr>
        </p:nvSpPr>
        <p:spPr>
          <a:xfrm>
            <a:off x="457200" y="205978"/>
            <a:ext cx="8229600" cy="85752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400"/>
              <a:buFont typeface="Arial"/>
              <a:buNone/>
              <a:defRPr sz="324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3240" b="1">
                <a:solidFill>
                  <a:schemeClr val="dk1"/>
                </a:solidFill>
              </a:defRPr>
            </a:lvl2pPr>
            <a:lvl3pPr lvl="2" algn="l" rtl="0">
              <a:lnSpc>
                <a:spcPct val="100000"/>
              </a:lnSpc>
              <a:spcBef>
                <a:spcPts val="0"/>
              </a:spcBef>
              <a:spcAft>
                <a:spcPts val="0"/>
              </a:spcAft>
              <a:buClr>
                <a:schemeClr val="dk1"/>
              </a:buClr>
              <a:buSzPts val="1400"/>
              <a:buFont typeface="Arial"/>
              <a:buNone/>
              <a:defRPr sz="3240" b="1">
                <a:solidFill>
                  <a:schemeClr val="dk1"/>
                </a:solidFill>
              </a:defRPr>
            </a:lvl3pPr>
            <a:lvl4pPr lvl="3" algn="l" rtl="0">
              <a:lnSpc>
                <a:spcPct val="100000"/>
              </a:lnSpc>
              <a:spcBef>
                <a:spcPts val="0"/>
              </a:spcBef>
              <a:spcAft>
                <a:spcPts val="0"/>
              </a:spcAft>
              <a:buClr>
                <a:schemeClr val="dk1"/>
              </a:buClr>
              <a:buSzPts val="1400"/>
              <a:buFont typeface="Arial"/>
              <a:buNone/>
              <a:defRPr sz="3240" b="1">
                <a:solidFill>
                  <a:schemeClr val="dk1"/>
                </a:solidFill>
              </a:defRPr>
            </a:lvl4pPr>
            <a:lvl5pPr lvl="4" algn="l" rtl="0">
              <a:lnSpc>
                <a:spcPct val="100000"/>
              </a:lnSpc>
              <a:spcBef>
                <a:spcPts val="0"/>
              </a:spcBef>
              <a:spcAft>
                <a:spcPts val="0"/>
              </a:spcAft>
              <a:buClr>
                <a:schemeClr val="dk1"/>
              </a:buClr>
              <a:buSzPts val="1400"/>
              <a:buFont typeface="Arial"/>
              <a:buNone/>
              <a:defRPr sz="3240" b="1">
                <a:solidFill>
                  <a:schemeClr val="dk1"/>
                </a:solidFill>
              </a:defRPr>
            </a:lvl5pPr>
            <a:lvl6pPr lvl="5" algn="l" rtl="0">
              <a:lnSpc>
                <a:spcPct val="100000"/>
              </a:lnSpc>
              <a:spcBef>
                <a:spcPts val="0"/>
              </a:spcBef>
              <a:spcAft>
                <a:spcPts val="0"/>
              </a:spcAft>
              <a:buClr>
                <a:schemeClr val="dk1"/>
              </a:buClr>
              <a:buSzPts val="1400"/>
              <a:buFont typeface="Arial"/>
              <a:buNone/>
              <a:defRPr sz="3240" b="1">
                <a:solidFill>
                  <a:schemeClr val="dk1"/>
                </a:solidFill>
              </a:defRPr>
            </a:lvl6pPr>
            <a:lvl7pPr lvl="6" algn="l" rtl="0">
              <a:lnSpc>
                <a:spcPct val="100000"/>
              </a:lnSpc>
              <a:spcBef>
                <a:spcPts val="0"/>
              </a:spcBef>
              <a:spcAft>
                <a:spcPts val="0"/>
              </a:spcAft>
              <a:buClr>
                <a:schemeClr val="dk1"/>
              </a:buClr>
              <a:buSzPts val="1400"/>
              <a:buFont typeface="Arial"/>
              <a:buNone/>
              <a:defRPr sz="3240" b="1">
                <a:solidFill>
                  <a:schemeClr val="dk1"/>
                </a:solidFill>
              </a:defRPr>
            </a:lvl7pPr>
            <a:lvl8pPr lvl="7" algn="l" rtl="0">
              <a:lnSpc>
                <a:spcPct val="100000"/>
              </a:lnSpc>
              <a:spcBef>
                <a:spcPts val="0"/>
              </a:spcBef>
              <a:spcAft>
                <a:spcPts val="0"/>
              </a:spcAft>
              <a:buClr>
                <a:schemeClr val="dk1"/>
              </a:buClr>
              <a:buSzPts val="1400"/>
              <a:buFont typeface="Arial"/>
              <a:buNone/>
              <a:defRPr sz="3240" b="1">
                <a:solidFill>
                  <a:schemeClr val="dk1"/>
                </a:solidFill>
              </a:defRPr>
            </a:lvl8pPr>
            <a:lvl9pPr lvl="8" algn="l" rtl="0">
              <a:lnSpc>
                <a:spcPct val="100000"/>
              </a:lnSpc>
              <a:spcBef>
                <a:spcPts val="0"/>
              </a:spcBef>
              <a:spcAft>
                <a:spcPts val="0"/>
              </a:spcAft>
              <a:buClr>
                <a:schemeClr val="dk1"/>
              </a:buClr>
              <a:buSzPts val="1400"/>
              <a:buFont typeface="Arial"/>
              <a:buNone/>
              <a:defRPr sz="3240" b="1">
                <a:solidFill>
                  <a:schemeClr val="dk1"/>
                </a:solidFill>
              </a:defRPr>
            </a:lvl9pPr>
          </a:lstStyle>
          <a:p>
            <a:endParaRPr/>
          </a:p>
        </p:txBody>
      </p:sp>
      <p:sp>
        <p:nvSpPr>
          <p:cNvPr id="107" name="Google Shape;107;p23"/>
          <p:cNvSpPr txBox="1">
            <a:spLocks noGrp="1"/>
          </p:cNvSpPr>
          <p:nvPr>
            <p:ph type="body" idx="1"/>
          </p:nvPr>
        </p:nvSpPr>
        <p:spPr>
          <a:xfrm>
            <a:off x="457200" y="1200150"/>
            <a:ext cx="8229600" cy="3725730"/>
          </a:xfrm>
          <a:prstGeom prst="rect">
            <a:avLst/>
          </a:prstGeom>
          <a:noFill/>
          <a:ln>
            <a:noFill/>
          </a:ln>
        </p:spPr>
        <p:txBody>
          <a:bodyPr spcFirstLastPara="1" wrap="square" lIns="91425" tIns="91425" rIns="91425" bIns="91425" anchor="t" anchorCtr="0">
            <a:noAutofit/>
          </a:bodyPr>
          <a:lstStyle>
            <a:lvl1pPr marL="411480" marR="0" lvl="0" indent="-205740" algn="l" rtl="0">
              <a:lnSpc>
                <a:spcPct val="100000"/>
              </a:lnSpc>
              <a:spcBef>
                <a:spcPts val="0"/>
              </a:spcBef>
              <a:spcAft>
                <a:spcPts val="0"/>
              </a:spcAft>
              <a:buClr>
                <a:schemeClr val="dk1"/>
              </a:buClr>
              <a:buSzPts val="1400"/>
              <a:buFont typeface="Arial"/>
              <a:buNone/>
              <a:defRPr sz="2700" b="0" i="0" u="none" strike="noStrike" cap="none">
                <a:solidFill>
                  <a:schemeClr val="dk1"/>
                </a:solidFill>
                <a:latin typeface="Arial"/>
                <a:ea typeface="Arial"/>
                <a:cs typeface="Arial"/>
                <a:sym typeface="Arial"/>
              </a:defRPr>
            </a:lvl1pPr>
            <a:lvl2pPr marL="822960" marR="0" lvl="1" indent="-205740"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2pPr>
            <a:lvl3pPr marL="1234440" marR="0" lvl="2" indent="-205740"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3pPr>
            <a:lvl4pPr marL="1645920" marR="0" lvl="3"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4pPr>
            <a:lvl5pPr marL="2057400" marR="0" lvl="4"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5pPr>
            <a:lvl6pPr marL="2468880" marR="0" lvl="5"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6pPr>
            <a:lvl7pPr marL="2880360" marR="0" lvl="6"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7pPr>
            <a:lvl8pPr marL="3291840" marR="0" lvl="7"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8pPr>
            <a:lvl9pPr marL="3703320" marR="0" lvl="8"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9pPr>
          </a:lstStyle>
          <a:p>
            <a:endParaRPr/>
          </a:p>
        </p:txBody>
      </p:sp>
      <p:sp>
        <p:nvSpPr>
          <p:cNvPr id="108" name="Google Shape;108;p23"/>
          <p:cNvSpPr txBox="1">
            <a:spLocks noGrp="1"/>
          </p:cNvSpPr>
          <p:nvPr>
            <p:ph type="sldNum" idx="12"/>
          </p:nvPr>
        </p:nvSpPr>
        <p:spPr>
          <a:xfrm>
            <a:off x="8556791" y="4749851"/>
            <a:ext cx="548700" cy="39339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pPr marL="0" lvl="0" indent="0" algn="l" rtl="0">
                <a:spcBef>
                  <a:spcPts val="0"/>
                </a:spcBef>
                <a:spcAft>
                  <a:spcPts val="0"/>
                </a:spcAft>
                <a:buNone/>
              </a:pP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9"/>
        <p:cNvGrpSpPr/>
        <p:nvPr/>
      </p:nvGrpSpPr>
      <p:grpSpPr>
        <a:xfrm>
          <a:off x="0" y="0"/>
          <a:ext cx="0" cy="0"/>
          <a:chOff x="0" y="0"/>
          <a:chExt cx="0" cy="0"/>
        </a:xfrm>
      </p:grpSpPr>
      <p:sp>
        <p:nvSpPr>
          <p:cNvPr id="110" name="Google Shape;110;p24"/>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400"/>
              <a:buFont typeface="Arial"/>
              <a:buNone/>
              <a:defRPr sz="324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3240" b="1">
                <a:solidFill>
                  <a:schemeClr val="dk1"/>
                </a:solidFill>
              </a:defRPr>
            </a:lvl2pPr>
            <a:lvl3pPr lvl="2" algn="l" rtl="0">
              <a:lnSpc>
                <a:spcPct val="100000"/>
              </a:lnSpc>
              <a:spcBef>
                <a:spcPts val="0"/>
              </a:spcBef>
              <a:spcAft>
                <a:spcPts val="0"/>
              </a:spcAft>
              <a:buClr>
                <a:schemeClr val="dk1"/>
              </a:buClr>
              <a:buSzPts val="1400"/>
              <a:buFont typeface="Arial"/>
              <a:buNone/>
              <a:defRPr sz="3240" b="1">
                <a:solidFill>
                  <a:schemeClr val="dk1"/>
                </a:solidFill>
              </a:defRPr>
            </a:lvl3pPr>
            <a:lvl4pPr lvl="3" algn="l" rtl="0">
              <a:lnSpc>
                <a:spcPct val="100000"/>
              </a:lnSpc>
              <a:spcBef>
                <a:spcPts val="0"/>
              </a:spcBef>
              <a:spcAft>
                <a:spcPts val="0"/>
              </a:spcAft>
              <a:buClr>
                <a:schemeClr val="dk1"/>
              </a:buClr>
              <a:buSzPts val="1400"/>
              <a:buFont typeface="Arial"/>
              <a:buNone/>
              <a:defRPr sz="3240" b="1">
                <a:solidFill>
                  <a:schemeClr val="dk1"/>
                </a:solidFill>
              </a:defRPr>
            </a:lvl4pPr>
            <a:lvl5pPr lvl="4" algn="l" rtl="0">
              <a:lnSpc>
                <a:spcPct val="100000"/>
              </a:lnSpc>
              <a:spcBef>
                <a:spcPts val="0"/>
              </a:spcBef>
              <a:spcAft>
                <a:spcPts val="0"/>
              </a:spcAft>
              <a:buClr>
                <a:schemeClr val="dk1"/>
              </a:buClr>
              <a:buSzPts val="1400"/>
              <a:buFont typeface="Arial"/>
              <a:buNone/>
              <a:defRPr sz="3240" b="1">
                <a:solidFill>
                  <a:schemeClr val="dk1"/>
                </a:solidFill>
              </a:defRPr>
            </a:lvl5pPr>
            <a:lvl6pPr lvl="5" algn="l" rtl="0">
              <a:lnSpc>
                <a:spcPct val="100000"/>
              </a:lnSpc>
              <a:spcBef>
                <a:spcPts val="0"/>
              </a:spcBef>
              <a:spcAft>
                <a:spcPts val="0"/>
              </a:spcAft>
              <a:buClr>
                <a:schemeClr val="dk1"/>
              </a:buClr>
              <a:buSzPts val="1400"/>
              <a:buFont typeface="Arial"/>
              <a:buNone/>
              <a:defRPr sz="3240" b="1">
                <a:solidFill>
                  <a:schemeClr val="dk1"/>
                </a:solidFill>
              </a:defRPr>
            </a:lvl6pPr>
            <a:lvl7pPr lvl="6" algn="l" rtl="0">
              <a:lnSpc>
                <a:spcPct val="100000"/>
              </a:lnSpc>
              <a:spcBef>
                <a:spcPts val="0"/>
              </a:spcBef>
              <a:spcAft>
                <a:spcPts val="0"/>
              </a:spcAft>
              <a:buClr>
                <a:schemeClr val="dk1"/>
              </a:buClr>
              <a:buSzPts val="1400"/>
              <a:buFont typeface="Arial"/>
              <a:buNone/>
              <a:defRPr sz="3240" b="1">
                <a:solidFill>
                  <a:schemeClr val="dk1"/>
                </a:solidFill>
              </a:defRPr>
            </a:lvl7pPr>
            <a:lvl8pPr lvl="7" algn="l" rtl="0">
              <a:lnSpc>
                <a:spcPct val="100000"/>
              </a:lnSpc>
              <a:spcBef>
                <a:spcPts val="0"/>
              </a:spcBef>
              <a:spcAft>
                <a:spcPts val="0"/>
              </a:spcAft>
              <a:buClr>
                <a:schemeClr val="dk1"/>
              </a:buClr>
              <a:buSzPts val="1400"/>
              <a:buFont typeface="Arial"/>
              <a:buNone/>
              <a:defRPr sz="3240" b="1">
                <a:solidFill>
                  <a:schemeClr val="dk1"/>
                </a:solidFill>
              </a:defRPr>
            </a:lvl8pPr>
            <a:lvl9pPr lvl="8" algn="l" rtl="0">
              <a:lnSpc>
                <a:spcPct val="100000"/>
              </a:lnSpc>
              <a:spcBef>
                <a:spcPts val="0"/>
              </a:spcBef>
              <a:spcAft>
                <a:spcPts val="0"/>
              </a:spcAft>
              <a:buClr>
                <a:schemeClr val="dk1"/>
              </a:buClr>
              <a:buSzPts val="1400"/>
              <a:buFont typeface="Arial"/>
              <a:buNone/>
              <a:defRPr sz="3240" b="1">
                <a:solidFill>
                  <a:schemeClr val="dk1"/>
                </a:solidFill>
              </a:defRPr>
            </a:lvl9pPr>
          </a:lstStyle>
          <a:p>
            <a:endParaRPr/>
          </a:p>
        </p:txBody>
      </p:sp>
      <p:sp>
        <p:nvSpPr>
          <p:cNvPr id="111" name="Google Shape;111;p24"/>
          <p:cNvSpPr txBox="1">
            <a:spLocks noGrp="1"/>
          </p:cNvSpPr>
          <p:nvPr>
            <p:ph type="body" idx="1"/>
          </p:nvPr>
        </p:nvSpPr>
        <p:spPr>
          <a:xfrm>
            <a:off x="457200" y="1200150"/>
            <a:ext cx="3994500" cy="3725730"/>
          </a:xfrm>
          <a:prstGeom prst="rect">
            <a:avLst/>
          </a:prstGeom>
          <a:noFill/>
          <a:ln>
            <a:noFill/>
          </a:ln>
        </p:spPr>
        <p:txBody>
          <a:bodyPr spcFirstLastPara="1" wrap="square" lIns="91425" tIns="91425" rIns="91425" bIns="91425" anchor="t" anchorCtr="0">
            <a:noAutofit/>
          </a:bodyPr>
          <a:lstStyle>
            <a:lvl1pPr marL="411480" marR="0" lvl="0" indent="-205740" algn="l" rtl="0">
              <a:lnSpc>
                <a:spcPct val="100000"/>
              </a:lnSpc>
              <a:spcBef>
                <a:spcPts val="0"/>
              </a:spcBef>
              <a:spcAft>
                <a:spcPts val="0"/>
              </a:spcAft>
              <a:buClr>
                <a:schemeClr val="dk1"/>
              </a:buClr>
              <a:buSzPts val="1400"/>
              <a:buFont typeface="Arial"/>
              <a:buNone/>
              <a:defRPr sz="2700" b="0" i="0" u="none" strike="noStrike" cap="none">
                <a:solidFill>
                  <a:schemeClr val="dk1"/>
                </a:solidFill>
                <a:latin typeface="Arial"/>
                <a:ea typeface="Arial"/>
                <a:cs typeface="Arial"/>
                <a:sym typeface="Arial"/>
              </a:defRPr>
            </a:lvl1pPr>
            <a:lvl2pPr marL="822960" marR="0" lvl="1" indent="-205740"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2pPr>
            <a:lvl3pPr marL="1234440" marR="0" lvl="2" indent="-205740"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3pPr>
            <a:lvl4pPr marL="1645920" marR="0" lvl="3"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4pPr>
            <a:lvl5pPr marL="2057400" marR="0" lvl="4"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5pPr>
            <a:lvl6pPr marL="2468880" marR="0" lvl="5"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6pPr>
            <a:lvl7pPr marL="2880360" marR="0" lvl="6"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7pPr>
            <a:lvl8pPr marL="3291840" marR="0" lvl="7"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8pPr>
            <a:lvl9pPr marL="3703320" marR="0" lvl="8"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9pPr>
          </a:lstStyle>
          <a:p>
            <a:endParaRPr/>
          </a:p>
        </p:txBody>
      </p:sp>
      <p:sp>
        <p:nvSpPr>
          <p:cNvPr id="112" name="Google Shape;112;p24"/>
          <p:cNvSpPr txBox="1">
            <a:spLocks noGrp="1"/>
          </p:cNvSpPr>
          <p:nvPr>
            <p:ph type="body" idx="2"/>
          </p:nvPr>
        </p:nvSpPr>
        <p:spPr>
          <a:xfrm>
            <a:off x="4692273" y="1200150"/>
            <a:ext cx="3994500" cy="3725730"/>
          </a:xfrm>
          <a:prstGeom prst="rect">
            <a:avLst/>
          </a:prstGeom>
          <a:noFill/>
          <a:ln>
            <a:noFill/>
          </a:ln>
        </p:spPr>
        <p:txBody>
          <a:bodyPr spcFirstLastPara="1" wrap="square" lIns="91425" tIns="91425" rIns="91425" bIns="91425" anchor="t" anchorCtr="0">
            <a:noAutofit/>
          </a:bodyPr>
          <a:lstStyle>
            <a:lvl1pPr marL="411480" marR="0" lvl="0" indent="-205740" algn="l" rtl="0">
              <a:lnSpc>
                <a:spcPct val="100000"/>
              </a:lnSpc>
              <a:spcBef>
                <a:spcPts val="0"/>
              </a:spcBef>
              <a:spcAft>
                <a:spcPts val="0"/>
              </a:spcAft>
              <a:buClr>
                <a:schemeClr val="dk1"/>
              </a:buClr>
              <a:buSzPts val="1400"/>
              <a:buFont typeface="Arial"/>
              <a:buNone/>
              <a:defRPr sz="2700" b="0" i="0" u="none" strike="noStrike" cap="none">
                <a:solidFill>
                  <a:schemeClr val="dk1"/>
                </a:solidFill>
                <a:latin typeface="Arial"/>
                <a:ea typeface="Arial"/>
                <a:cs typeface="Arial"/>
                <a:sym typeface="Arial"/>
              </a:defRPr>
            </a:lvl1pPr>
            <a:lvl2pPr marL="822960" marR="0" lvl="1" indent="-205740"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2pPr>
            <a:lvl3pPr marL="1234440" marR="0" lvl="2" indent="-205740"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3pPr>
            <a:lvl4pPr marL="1645920" marR="0" lvl="3"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4pPr>
            <a:lvl5pPr marL="2057400" marR="0" lvl="4"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5pPr>
            <a:lvl6pPr marL="2468880" marR="0" lvl="5"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6pPr>
            <a:lvl7pPr marL="2880360" marR="0" lvl="6"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7pPr>
            <a:lvl8pPr marL="3291840" marR="0" lvl="7"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8pPr>
            <a:lvl9pPr marL="3703320" marR="0" lvl="8" indent="-205740"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9pPr>
          </a:lstStyle>
          <a:p>
            <a:endParaRPr/>
          </a:p>
        </p:txBody>
      </p:sp>
      <p:sp>
        <p:nvSpPr>
          <p:cNvPr id="113" name="Google Shape;113;p24"/>
          <p:cNvSpPr txBox="1">
            <a:spLocks noGrp="1"/>
          </p:cNvSpPr>
          <p:nvPr>
            <p:ph type="sldNum" idx="12"/>
          </p:nvPr>
        </p:nvSpPr>
        <p:spPr>
          <a:xfrm>
            <a:off x="8556791" y="4749851"/>
            <a:ext cx="548700" cy="39339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pPr marL="0" lvl="0" indent="0" algn="l" rtl="0">
                <a:spcBef>
                  <a:spcPts val="0"/>
                </a:spcBef>
                <a:spcAft>
                  <a:spcPts val="0"/>
                </a:spcAft>
                <a:buNone/>
              </a:pPr>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
        <p:cNvGrpSpPr/>
        <p:nvPr/>
      </p:nvGrpSpPr>
      <p:grpSpPr>
        <a:xfrm>
          <a:off x="0" y="0"/>
          <a:ext cx="0" cy="0"/>
          <a:chOff x="0" y="0"/>
          <a:chExt cx="0" cy="0"/>
        </a:xfrm>
      </p:grpSpPr>
      <p:sp>
        <p:nvSpPr>
          <p:cNvPr id="115" name="Google Shape;115;p25"/>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400"/>
              <a:buFont typeface="Arial"/>
              <a:buNone/>
              <a:defRPr sz="324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3240" b="1">
                <a:solidFill>
                  <a:schemeClr val="dk1"/>
                </a:solidFill>
              </a:defRPr>
            </a:lvl2pPr>
            <a:lvl3pPr lvl="2" algn="l" rtl="0">
              <a:lnSpc>
                <a:spcPct val="100000"/>
              </a:lnSpc>
              <a:spcBef>
                <a:spcPts val="0"/>
              </a:spcBef>
              <a:spcAft>
                <a:spcPts val="0"/>
              </a:spcAft>
              <a:buClr>
                <a:schemeClr val="dk1"/>
              </a:buClr>
              <a:buSzPts val="1400"/>
              <a:buFont typeface="Arial"/>
              <a:buNone/>
              <a:defRPr sz="3240" b="1">
                <a:solidFill>
                  <a:schemeClr val="dk1"/>
                </a:solidFill>
              </a:defRPr>
            </a:lvl3pPr>
            <a:lvl4pPr lvl="3" algn="l" rtl="0">
              <a:lnSpc>
                <a:spcPct val="100000"/>
              </a:lnSpc>
              <a:spcBef>
                <a:spcPts val="0"/>
              </a:spcBef>
              <a:spcAft>
                <a:spcPts val="0"/>
              </a:spcAft>
              <a:buClr>
                <a:schemeClr val="dk1"/>
              </a:buClr>
              <a:buSzPts val="1400"/>
              <a:buFont typeface="Arial"/>
              <a:buNone/>
              <a:defRPr sz="3240" b="1">
                <a:solidFill>
                  <a:schemeClr val="dk1"/>
                </a:solidFill>
              </a:defRPr>
            </a:lvl4pPr>
            <a:lvl5pPr lvl="4" algn="l" rtl="0">
              <a:lnSpc>
                <a:spcPct val="100000"/>
              </a:lnSpc>
              <a:spcBef>
                <a:spcPts val="0"/>
              </a:spcBef>
              <a:spcAft>
                <a:spcPts val="0"/>
              </a:spcAft>
              <a:buClr>
                <a:schemeClr val="dk1"/>
              </a:buClr>
              <a:buSzPts val="1400"/>
              <a:buFont typeface="Arial"/>
              <a:buNone/>
              <a:defRPr sz="3240" b="1">
                <a:solidFill>
                  <a:schemeClr val="dk1"/>
                </a:solidFill>
              </a:defRPr>
            </a:lvl5pPr>
            <a:lvl6pPr lvl="5" algn="l" rtl="0">
              <a:lnSpc>
                <a:spcPct val="100000"/>
              </a:lnSpc>
              <a:spcBef>
                <a:spcPts val="0"/>
              </a:spcBef>
              <a:spcAft>
                <a:spcPts val="0"/>
              </a:spcAft>
              <a:buClr>
                <a:schemeClr val="dk1"/>
              </a:buClr>
              <a:buSzPts val="1400"/>
              <a:buFont typeface="Arial"/>
              <a:buNone/>
              <a:defRPr sz="3240" b="1">
                <a:solidFill>
                  <a:schemeClr val="dk1"/>
                </a:solidFill>
              </a:defRPr>
            </a:lvl6pPr>
            <a:lvl7pPr lvl="6" algn="l" rtl="0">
              <a:lnSpc>
                <a:spcPct val="100000"/>
              </a:lnSpc>
              <a:spcBef>
                <a:spcPts val="0"/>
              </a:spcBef>
              <a:spcAft>
                <a:spcPts val="0"/>
              </a:spcAft>
              <a:buClr>
                <a:schemeClr val="dk1"/>
              </a:buClr>
              <a:buSzPts val="1400"/>
              <a:buFont typeface="Arial"/>
              <a:buNone/>
              <a:defRPr sz="3240" b="1">
                <a:solidFill>
                  <a:schemeClr val="dk1"/>
                </a:solidFill>
              </a:defRPr>
            </a:lvl7pPr>
            <a:lvl8pPr lvl="7" algn="l" rtl="0">
              <a:lnSpc>
                <a:spcPct val="100000"/>
              </a:lnSpc>
              <a:spcBef>
                <a:spcPts val="0"/>
              </a:spcBef>
              <a:spcAft>
                <a:spcPts val="0"/>
              </a:spcAft>
              <a:buClr>
                <a:schemeClr val="dk1"/>
              </a:buClr>
              <a:buSzPts val="1400"/>
              <a:buFont typeface="Arial"/>
              <a:buNone/>
              <a:defRPr sz="3240" b="1">
                <a:solidFill>
                  <a:schemeClr val="dk1"/>
                </a:solidFill>
              </a:defRPr>
            </a:lvl8pPr>
            <a:lvl9pPr lvl="8" algn="l" rtl="0">
              <a:lnSpc>
                <a:spcPct val="100000"/>
              </a:lnSpc>
              <a:spcBef>
                <a:spcPts val="0"/>
              </a:spcBef>
              <a:spcAft>
                <a:spcPts val="0"/>
              </a:spcAft>
              <a:buClr>
                <a:schemeClr val="dk1"/>
              </a:buClr>
              <a:buSzPts val="1400"/>
              <a:buFont typeface="Arial"/>
              <a:buNone/>
              <a:defRPr sz="3240" b="1">
                <a:solidFill>
                  <a:schemeClr val="dk1"/>
                </a:solidFill>
              </a:defRPr>
            </a:lvl9pPr>
          </a:lstStyle>
          <a:p>
            <a:endParaRPr/>
          </a:p>
        </p:txBody>
      </p:sp>
      <p:sp>
        <p:nvSpPr>
          <p:cNvPr id="116" name="Google Shape;116;p25"/>
          <p:cNvSpPr txBox="1">
            <a:spLocks noGrp="1"/>
          </p:cNvSpPr>
          <p:nvPr>
            <p:ph type="sldNum" idx="12"/>
          </p:nvPr>
        </p:nvSpPr>
        <p:spPr>
          <a:xfrm>
            <a:off x="8556791" y="4749851"/>
            <a:ext cx="548700" cy="39339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pPr marL="0" lvl="0" indent="0" algn="l" rtl="0">
                <a:spcBef>
                  <a:spcPts val="0"/>
                </a:spcBef>
                <a:spcAft>
                  <a:spcPts val="0"/>
                </a:spcAft>
                <a:buNone/>
              </a:pPr>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7"/>
        <p:cNvGrpSpPr/>
        <p:nvPr/>
      </p:nvGrpSpPr>
      <p:grpSpPr>
        <a:xfrm>
          <a:off x="0" y="0"/>
          <a:ext cx="0" cy="0"/>
          <a:chOff x="0" y="0"/>
          <a:chExt cx="0" cy="0"/>
        </a:xfrm>
      </p:grpSpPr>
      <p:sp>
        <p:nvSpPr>
          <p:cNvPr id="118" name="Google Shape;118;p26"/>
          <p:cNvSpPr txBox="1">
            <a:spLocks noGrp="1"/>
          </p:cNvSpPr>
          <p:nvPr>
            <p:ph type="body" idx="1"/>
          </p:nvPr>
        </p:nvSpPr>
        <p:spPr>
          <a:xfrm>
            <a:off x="457200" y="4406309"/>
            <a:ext cx="8229600" cy="519480"/>
          </a:xfrm>
          <a:prstGeom prst="rect">
            <a:avLst/>
          </a:prstGeom>
          <a:noFill/>
          <a:ln>
            <a:noFill/>
          </a:ln>
        </p:spPr>
        <p:txBody>
          <a:bodyPr spcFirstLastPara="1" wrap="square" lIns="91425" tIns="91425" rIns="91425" bIns="91425" anchor="t" anchorCtr="0">
            <a:noAutofit/>
          </a:bodyPr>
          <a:lstStyle>
            <a:lvl1pPr marL="411480" marR="0" lvl="0" indent="-205740" algn="ctr" rtl="0">
              <a:lnSpc>
                <a:spcPct val="100000"/>
              </a:lnSpc>
              <a:spcBef>
                <a:spcPts val="324"/>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1pPr>
            <a:lvl2pPr marL="822960" marR="0" lvl="1" indent="-205740" algn="l" rtl="0">
              <a:lnSpc>
                <a:spcPct val="100000"/>
              </a:lnSpc>
              <a:spcBef>
                <a:spcPts val="432"/>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2pPr>
            <a:lvl3pPr marL="1234440" marR="0" lvl="2" indent="-205740" algn="l" rtl="0">
              <a:lnSpc>
                <a:spcPct val="100000"/>
              </a:lnSpc>
              <a:spcBef>
                <a:spcPts val="432"/>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3pPr>
            <a:lvl4pPr marL="1645920" marR="0" lvl="3" indent="-205740" algn="l" rtl="0">
              <a:lnSpc>
                <a:spcPct val="100000"/>
              </a:lnSpc>
              <a:spcBef>
                <a:spcPts val="324"/>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4pPr>
            <a:lvl5pPr marL="2057400" marR="0" lvl="4" indent="-205740" algn="l" rtl="0">
              <a:lnSpc>
                <a:spcPct val="100000"/>
              </a:lnSpc>
              <a:spcBef>
                <a:spcPts val="324"/>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5pPr>
            <a:lvl6pPr marL="2468880" marR="0" lvl="5" indent="-205740" algn="l" rtl="0">
              <a:lnSpc>
                <a:spcPct val="100000"/>
              </a:lnSpc>
              <a:spcBef>
                <a:spcPts val="324"/>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6pPr>
            <a:lvl7pPr marL="2880360" marR="0" lvl="6" indent="-205740" algn="l" rtl="0">
              <a:lnSpc>
                <a:spcPct val="100000"/>
              </a:lnSpc>
              <a:spcBef>
                <a:spcPts val="324"/>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7pPr>
            <a:lvl8pPr marL="3291840" marR="0" lvl="7" indent="-205740" algn="l" rtl="0">
              <a:lnSpc>
                <a:spcPct val="100000"/>
              </a:lnSpc>
              <a:spcBef>
                <a:spcPts val="324"/>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8pPr>
            <a:lvl9pPr marL="3703320" marR="0" lvl="8" indent="-205740" algn="l" rtl="0">
              <a:lnSpc>
                <a:spcPct val="100000"/>
              </a:lnSpc>
              <a:spcBef>
                <a:spcPts val="324"/>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9pPr>
          </a:lstStyle>
          <a:p>
            <a:endParaRPr/>
          </a:p>
        </p:txBody>
      </p:sp>
      <p:sp>
        <p:nvSpPr>
          <p:cNvPr id="119" name="Google Shape;119;p26"/>
          <p:cNvSpPr txBox="1">
            <a:spLocks noGrp="1"/>
          </p:cNvSpPr>
          <p:nvPr>
            <p:ph type="sldNum" idx="12"/>
          </p:nvPr>
        </p:nvSpPr>
        <p:spPr>
          <a:xfrm>
            <a:off x="8556791" y="4749851"/>
            <a:ext cx="548700" cy="39339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pPr marL="0" lvl="0" indent="0" algn="l" rtl="0">
                <a:spcBef>
                  <a:spcPts val="0"/>
                </a:spcBef>
                <a:spcAft>
                  <a:spcPts val="0"/>
                </a:spcAft>
                <a:buNone/>
              </a:pPr>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0"/>
        <p:cNvGrpSpPr/>
        <p:nvPr/>
      </p:nvGrpSpPr>
      <p:grpSpPr>
        <a:xfrm>
          <a:off x="0" y="0"/>
          <a:ext cx="0" cy="0"/>
          <a:chOff x="0" y="0"/>
          <a:chExt cx="0" cy="0"/>
        </a:xfrm>
      </p:grpSpPr>
      <p:sp>
        <p:nvSpPr>
          <p:cNvPr id="121" name="Google Shape;121;p27"/>
          <p:cNvSpPr txBox="1">
            <a:spLocks noGrp="1"/>
          </p:cNvSpPr>
          <p:nvPr>
            <p:ph type="sldNum" idx="12"/>
          </p:nvPr>
        </p:nvSpPr>
        <p:spPr>
          <a:xfrm>
            <a:off x="8556791" y="4749851"/>
            <a:ext cx="548700" cy="39339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26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pPr marL="0" lvl="0" indent="0" algn="l" rtl="0">
                <a:spcBef>
                  <a:spcPts val="0"/>
                </a:spcBef>
                <a:spcAft>
                  <a:spcPts val="0"/>
                </a:spcAft>
                <a:buNone/>
              </a:pPr>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mauve background">
  <p:cSld name="Heritage cover slide">
    <p:bg>
      <p:bgPr>
        <a:solidFill>
          <a:srgbClr val="C2BDDE"/>
        </a:solidFill>
        <a:effectLst/>
      </p:bgPr>
    </p:bg>
    <p:spTree>
      <p:nvGrpSpPr>
        <p:cNvPr id="1" name="Shape 122"/>
        <p:cNvGrpSpPr/>
        <p:nvPr/>
      </p:nvGrpSpPr>
      <p:grpSpPr>
        <a:xfrm>
          <a:off x="0" y="0"/>
          <a:ext cx="0" cy="0"/>
          <a:chOff x="0" y="0"/>
          <a:chExt cx="0" cy="0"/>
        </a:xfrm>
      </p:grpSpPr>
      <p:sp>
        <p:nvSpPr>
          <p:cNvPr id="123" name="Google Shape;123;p28"/>
          <p:cNvSpPr txBox="1">
            <a:spLocks noGrp="1"/>
          </p:cNvSpPr>
          <p:nvPr>
            <p:ph type="title"/>
          </p:nvPr>
        </p:nvSpPr>
        <p:spPr>
          <a:xfrm>
            <a:off x="157161" y="215900"/>
            <a:ext cx="5424600" cy="227016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SzPts val="1400"/>
              <a:buFont typeface="Open Sans"/>
              <a:buNone/>
              <a:defRPr sz="3960" b="1" i="0" u="none" strike="noStrike" cap="none">
                <a:latin typeface="Open Sans"/>
                <a:ea typeface="Open Sans"/>
                <a:cs typeface="Open Sans"/>
                <a:sym typeface="Open Sans"/>
              </a:defRPr>
            </a:lvl1pPr>
            <a:lvl2pPr lvl="1" indent="0" rtl="0">
              <a:spcBef>
                <a:spcPts val="0"/>
              </a:spcBef>
              <a:spcAft>
                <a:spcPts val="0"/>
              </a:spcAft>
              <a:buSzPts val="1400"/>
              <a:buFont typeface="Arial"/>
              <a:buNone/>
              <a:defRPr sz="1620"/>
            </a:lvl2pPr>
            <a:lvl3pPr lvl="2" indent="0" rtl="0">
              <a:spcBef>
                <a:spcPts val="0"/>
              </a:spcBef>
              <a:spcAft>
                <a:spcPts val="0"/>
              </a:spcAft>
              <a:buSzPts val="1400"/>
              <a:buFont typeface="Arial"/>
              <a:buNone/>
              <a:defRPr sz="1620"/>
            </a:lvl3pPr>
            <a:lvl4pPr lvl="3" indent="0" rtl="0">
              <a:spcBef>
                <a:spcPts val="0"/>
              </a:spcBef>
              <a:spcAft>
                <a:spcPts val="0"/>
              </a:spcAft>
              <a:buSzPts val="1400"/>
              <a:buFont typeface="Arial"/>
              <a:buNone/>
              <a:defRPr sz="1620"/>
            </a:lvl4pPr>
            <a:lvl5pPr lvl="4" indent="0" rtl="0">
              <a:spcBef>
                <a:spcPts val="0"/>
              </a:spcBef>
              <a:spcAft>
                <a:spcPts val="0"/>
              </a:spcAft>
              <a:buSzPts val="1400"/>
              <a:buFont typeface="Arial"/>
              <a:buNone/>
              <a:defRPr sz="1620"/>
            </a:lvl5pPr>
            <a:lvl6pPr lvl="5" indent="0" rtl="0">
              <a:spcBef>
                <a:spcPts val="0"/>
              </a:spcBef>
              <a:spcAft>
                <a:spcPts val="0"/>
              </a:spcAft>
              <a:buSzPts val="1400"/>
              <a:buFont typeface="Arial"/>
              <a:buNone/>
              <a:defRPr sz="1620"/>
            </a:lvl6pPr>
            <a:lvl7pPr lvl="6" indent="0" rtl="0">
              <a:spcBef>
                <a:spcPts val="0"/>
              </a:spcBef>
              <a:spcAft>
                <a:spcPts val="0"/>
              </a:spcAft>
              <a:buSzPts val="1400"/>
              <a:buFont typeface="Arial"/>
              <a:buNone/>
              <a:defRPr sz="1620"/>
            </a:lvl7pPr>
            <a:lvl8pPr lvl="7" indent="0" rtl="0">
              <a:spcBef>
                <a:spcPts val="0"/>
              </a:spcBef>
              <a:spcAft>
                <a:spcPts val="0"/>
              </a:spcAft>
              <a:buSzPts val="1400"/>
              <a:buFont typeface="Arial"/>
              <a:buNone/>
              <a:defRPr sz="1620"/>
            </a:lvl8pPr>
            <a:lvl9pPr lvl="8" indent="0" rtl="0">
              <a:spcBef>
                <a:spcPts val="0"/>
              </a:spcBef>
              <a:spcAft>
                <a:spcPts val="0"/>
              </a:spcAft>
              <a:buSzPts val="1400"/>
              <a:buFont typeface="Arial"/>
              <a:buNone/>
              <a:defRPr sz="1620"/>
            </a:lvl9pPr>
          </a:lstStyle>
          <a:p>
            <a:endParaRPr/>
          </a:p>
        </p:txBody>
      </p:sp>
      <p:sp>
        <p:nvSpPr>
          <p:cNvPr id="124" name="Google Shape;124;p28"/>
          <p:cNvSpPr txBox="1">
            <a:spLocks noGrp="1"/>
          </p:cNvSpPr>
          <p:nvPr>
            <p:ph type="body" idx="1"/>
          </p:nvPr>
        </p:nvSpPr>
        <p:spPr>
          <a:xfrm>
            <a:off x="5775160" y="3923632"/>
            <a:ext cx="3195000" cy="1038420"/>
          </a:xfrm>
          <a:prstGeom prst="rect">
            <a:avLst/>
          </a:prstGeom>
          <a:noFill/>
          <a:ln>
            <a:noFill/>
          </a:ln>
        </p:spPr>
        <p:txBody>
          <a:bodyPr spcFirstLastPara="1" wrap="square" lIns="91425" tIns="91425" rIns="91425" bIns="91425" anchor="b" anchorCtr="0">
            <a:noAutofit/>
          </a:bodyPr>
          <a:lstStyle>
            <a:lvl1pPr marL="411480" marR="0" lvl="0" indent="-205740" rtl="0">
              <a:lnSpc>
                <a:spcPct val="100000"/>
              </a:lnSpc>
              <a:spcBef>
                <a:spcPts val="360"/>
              </a:spcBef>
              <a:spcAft>
                <a:spcPts val="0"/>
              </a:spcAft>
              <a:buSzPts val="1400"/>
              <a:buNone/>
              <a:defRPr sz="1800" i="0" u="none" strike="noStrike" cap="none"/>
            </a:lvl1pPr>
            <a:lvl2pPr marL="822960" marR="0" lvl="1" indent="-365760" rtl="0">
              <a:lnSpc>
                <a:spcPct val="100000"/>
              </a:lnSpc>
              <a:spcBef>
                <a:spcPts val="504"/>
              </a:spcBef>
              <a:spcAft>
                <a:spcPts val="0"/>
              </a:spcAft>
              <a:buSzPts val="2800"/>
              <a:buChar char="–"/>
              <a:defRPr sz="2520" i="0" u="none" strike="noStrike" cap="none"/>
            </a:lvl2pPr>
            <a:lvl3pPr marL="1234440" marR="0" lvl="2" indent="-342900" rtl="0">
              <a:lnSpc>
                <a:spcPct val="100000"/>
              </a:lnSpc>
              <a:spcBef>
                <a:spcPts val="432"/>
              </a:spcBef>
              <a:spcAft>
                <a:spcPts val="0"/>
              </a:spcAft>
              <a:buSzPts val="2400"/>
              <a:buChar char="•"/>
              <a:defRPr sz="2160" i="0" u="none" strike="noStrike" cap="none"/>
            </a:lvl3pPr>
            <a:lvl4pPr marL="1645920" marR="0" lvl="3" indent="-320040" rtl="0">
              <a:lnSpc>
                <a:spcPct val="100000"/>
              </a:lnSpc>
              <a:spcBef>
                <a:spcPts val="360"/>
              </a:spcBef>
              <a:spcAft>
                <a:spcPts val="0"/>
              </a:spcAft>
              <a:buSzPts val="2000"/>
              <a:buChar char="–"/>
              <a:defRPr sz="1800" i="0" u="none" strike="noStrike" cap="none"/>
            </a:lvl4pPr>
            <a:lvl5pPr marL="2057400" marR="0" lvl="4" indent="-320040" rtl="0">
              <a:lnSpc>
                <a:spcPct val="100000"/>
              </a:lnSpc>
              <a:spcBef>
                <a:spcPts val="360"/>
              </a:spcBef>
              <a:spcAft>
                <a:spcPts val="0"/>
              </a:spcAft>
              <a:buSzPts val="2000"/>
              <a:buChar char="»"/>
              <a:defRPr sz="1800" i="0" u="none" strike="noStrike" cap="none"/>
            </a:lvl5pPr>
            <a:lvl6pPr marL="2468880" marR="0" lvl="5" indent="-320040" rtl="0">
              <a:lnSpc>
                <a:spcPct val="100000"/>
              </a:lnSpc>
              <a:spcBef>
                <a:spcPts val="360"/>
              </a:spcBef>
              <a:spcAft>
                <a:spcPts val="0"/>
              </a:spcAft>
              <a:buSzPts val="2000"/>
              <a:buChar char="•"/>
              <a:defRPr sz="1800" i="0" u="none" strike="noStrike" cap="none"/>
            </a:lvl6pPr>
            <a:lvl7pPr marL="2880360" marR="0" lvl="6" indent="-320040" rtl="0">
              <a:lnSpc>
                <a:spcPct val="100000"/>
              </a:lnSpc>
              <a:spcBef>
                <a:spcPts val="360"/>
              </a:spcBef>
              <a:spcAft>
                <a:spcPts val="0"/>
              </a:spcAft>
              <a:buSzPts val="2000"/>
              <a:buChar char="•"/>
              <a:defRPr sz="1800" i="0" u="none" strike="noStrike" cap="none"/>
            </a:lvl7pPr>
            <a:lvl8pPr marL="3291840" marR="0" lvl="7" indent="-320040" rtl="0">
              <a:lnSpc>
                <a:spcPct val="100000"/>
              </a:lnSpc>
              <a:spcBef>
                <a:spcPts val="360"/>
              </a:spcBef>
              <a:spcAft>
                <a:spcPts val="0"/>
              </a:spcAft>
              <a:buSzPts val="2000"/>
              <a:buChar char="•"/>
              <a:defRPr sz="1800" i="0" u="none" strike="noStrike" cap="none"/>
            </a:lvl8pPr>
            <a:lvl9pPr marL="3703320" marR="0" lvl="8" indent="-320040" rtl="0">
              <a:lnSpc>
                <a:spcPct val="100000"/>
              </a:lnSpc>
              <a:spcBef>
                <a:spcPts val="360"/>
              </a:spcBef>
              <a:spcAft>
                <a:spcPts val="0"/>
              </a:spcAft>
              <a:buSzPts val="2000"/>
              <a:buChar char="•"/>
              <a:defRPr sz="1800" i="0" u="none" strike="noStrike" cap="none"/>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54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4680"/>
            </a:lvl1pPr>
            <a:lvl2pPr lvl="1" algn="ctr">
              <a:spcBef>
                <a:spcPts val="0"/>
              </a:spcBef>
              <a:spcAft>
                <a:spcPts val="0"/>
              </a:spcAft>
              <a:buSzPts val="5200"/>
              <a:buNone/>
              <a:defRPr sz="4680"/>
            </a:lvl2pPr>
            <a:lvl3pPr lvl="2" algn="ctr">
              <a:spcBef>
                <a:spcPts val="0"/>
              </a:spcBef>
              <a:spcAft>
                <a:spcPts val="0"/>
              </a:spcAft>
              <a:buSzPts val="5200"/>
              <a:buNone/>
              <a:defRPr sz="4680"/>
            </a:lvl3pPr>
            <a:lvl4pPr lvl="3" algn="ctr">
              <a:spcBef>
                <a:spcPts val="0"/>
              </a:spcBef>
              <a:spcAft>
                <a:spcPts val="0"/>
              </a:spcAft>
              <a:buSzPts val="5200"/>
              <a:buNone/>
              <a:defRPr sz="4680"/>
            </a:lvl4pPr>
            <a:lvl5pPr lvl="4" algn="ctr">
              <a:spcBef>
                <a:spcPts val="0"/>
              </a:spcBef>
              <a:spcAft>
                <a:spcPts val="0"/>
              </a:spcAft>
              <a:buSzPts val="5200"/>
              <a:buNone/>
              <a:defRPr sz="4680"/>
            </a:lvl5pPr>
            <a:lvl6pPr lvl="5" algn="ctr">
              <a:spcBef>
                <a:spcPts val="0"/>
              </a:spcBef>
              <a:spcAft>
                <a:spcPts val="0"/>
              </a:spcAft>
              <a:buSzPts val="5200"/>
              <a:buNone/>
              <a:defRPr sz="4680"/>
            </a:lvl6pPr>
            <a:lvl7pPr lvl="6" algn="ctr">
              <a:spcBef>
                <a:spcPts val="0"/>
              </a:spcBef>
              <a:spcAft>
                <a:spcPts val="0"/>
              </a:spcAft>
              <a:buSzPts val="5200"/>
              <a:buNone/>
              <a:defRPr sz="4680"/>
            </a:lvl7pPr>
            <a:lvl8pPr lvl="7" algn="ctr">
              <a:spcBef>
                <a:spcPts val="0"/>
              </a:spcBef>
              <a:spcAft>
                <a:spcPts val="0"/>
              </a:spcAft>
              <a:buSzPts val="5200"/>
              <a:buNone/>
              <a:defRPr sz="4680"/>
            </a:lvl8pPr>
            <a:lvl9pPr lvl="8" algn="ctr">
              <a:spcBef>
                <a:spcPts val="0"/>
              </a:spcBef>
              <a:spcAft>
                <a:spcPts val="0"/>
              </a:spcAft>
              <a:buSzPts val="5200"/>
              <a:buNone/>
              <a:defRPr sz="4680"/>
            </a:lvl9pPr>
          </a:lstStyle>
          <a:p>
            <a:endParaRPr/>
          </a:p>
        </p:txBody>
      </p:sp>
      <p:sp>
        <p:nvSpPr>
          <p:cNvPr id="11" name="Google Shape;11;p2"/>
          <p:cNvSpPr txBox="1">
            <a:spLocks noGrp="1"/>
          </p:cNvSpPr>
          <p:nvPr>
            <p:ph type="subTitle" idx="1"/>
          </p:nvPr>
        </p:nvSpPr>
        <p:spPr>
          <a:xfrm>
            <a:off x="311700" y="2834125"/>
            <a:ext cx="8520600" cy="79272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520"/>
            </a:lvl1pPr>
            <a:lvl2pPr lvl="1" algn="ctr">
              <a:lnSpc>
                <a:spcPct val="100000"/>
              </a:lnSpc>
              <a:spcBef>
                <a:spcPts val="0"/>
              </a:spcBef>
              <a:spcAft>
                <a:spcPts val="0"/>
              </a:spcAft>
              <a:buSzPts val="2800"/>
              <a:buNone/>
              <a:defRPr sz="2520"/>
            </a:lvl2pPr>
            <a:lvl3pPr lvl="2" algn="ctr">
              <a:lnSpc>
                <a:spcPct val="100000"/>
              </a:lnSpc>
              <a:spcBef>
                <a:spcPts val="0"/>
              </a:spcBef>
              <a:spcAft>
                <a:spcPts val="0"/>
              </a:spcAft>
              <a:buSzPts val="2800"/>
              <a:buNone/>
              <a:defRPr sz="2520"/>
            </a:lvl3pPr>
            <a:lvl4pPr lvl="3" algn="ctr">
              <a:lnSpc>
                <a:spcPct val="100000"/>
              </a:lnSpc>
              <a:spcBef>
                <a:spcPts val="0"/>
              </a:spcBef>
              <a:spcAft>
                <a:spcPts val="0"/>
              </a:spcAft>
              <a:buSzPts val="2800"/>
              <a:buNone/>
              <a:defRPr sz="2520"/>
            </a:lvl4pPr>
            <a:lvl5pPr lvl="4" algn="ctr">
              <a:lnSpc>
                <a:spcPct val="100000"/>
              </a:lnSpc>
              <a:spcBef>
                <a:spcPts val="0"/>
              </a:spcBef>
              <a:spcAft>
                <a:spcPts val="0"/>
              </a:spcAft>
              <a:buSzPts val="2800"/>
              <a:buNone/>
              <a:defRPr sz="2520"/>
            </a:lvl5pPr>
            <a:lvl6pPr lvl="5" algn="ctr">
              <a:lnSpc>
                <a:spcPct val="100000"/>
              </a:lnSpc>
              <a:spcBef>
                <a:spcPts val="0"/>
              </a:spcBef>
              <a:spcAft>
                <a:spcPts val="0"/>
              </a:spcAft>
              <a:buSzPts val="2800"/>
              <a:buNone/>
              <a:defRPr sz="2520"/>
            </a:lvl6pPr>
            <a:lvl7pPr lvl="6" algn="ctr">
              <a:lnSpc>
                <a:spcPct val="100000"/>
              </a:lnSpc>
              <a:spcBef>
                <a:spcPts val="0"/>
              </a:spcBef>
              <a:spcAft>
                <a:spcPts val="0"/>
              </a:spcAft>
              <a:buSzPts val="2800"/>
              <a:buNone/>
              <a:defRPr sz="2520"/>
            </a:lvl7pPr>
            <a:lvl8pPr lvl="7" algn="ctr">
              <a:lnSpc>
                <a:spcPct val="100000"/>
              </a:lnSpc>
              <a:spcBef>
                <a:spcPts val="0"/>
              </a:spcBef>
              <a:spcAft>
                <a:spcPts val="0"/>
              </a:spcAft>
              <a:buSzPts val="2800"/>
              <a:buNone/>
              <a:defRPr sz="2520"/>
            </a:lvl8pPr>
            <a:lvl9pPr lvl="8" algn="ctr">
              <a:lnSpc>
                <a:spcPct val="100000"/>
              </a:lnSpc>
              <a:spcBef>
                <a:spcPts val="0"/>
              </a:spcBef>
              <a:spcAft>
                <a:spcPts val="0"/>
              </a:spcAft>
              <a:buSzPts val="2800"/>
              <a:buNone/>
              <a:defRPr sz="2520"/>
            </a:lvl9pPr>
          </a:lstStyle>
          <a:p>
            <a:endParaRPr/>
          </a:p>
        </p:txBody>
      </p:sp>
      <p:sp>
        <p:nvSpPr>
          <p:cNvPr id="12" name="Google Shape;12;p2"/>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6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240"/>
            </a:lvl1pPr>
            <a:lvl2pPr lvl="1" algn="ctr">
              <a:spcBef>
                <a:spcPts val="0"/>
              </a:spcBef>
              <a:spcAft>
                <a:spcPts val="0"/>
              </a:spcAft>
              <a:buSzPts val="3600"/>
              <a:buNone/>
              <a:defRPr sz="3240"/>
            </a:lvl2pPr>
            <a:lvl3pPr lvl="2" algn="ctr">
              <a:spcBef>
                <a:spcPts val="0"/>
              </a:spcBef>
              <a:spcAft>
                <a:spcPts val="0"/>
              </a:spcAft>
              <a:buSzPts val="3600"/>
              <a:buNone/>
              <a:defRPr sz="3240"/>
            </a:lvl3pPr>
            <a:lvl4pPr lvl="3" algn="ctr">
              <a:spcBef>
                <a:spcPts val="0"/>
              </a:spcBef>
              <a:spcAft>
                <a:spcPts val="0"/>
              </a:spcAft>
              <a:buSzPts val="3600"/>
              <a:buNone/>
              <a:defRPr sz="3240"/>
            </a:lvl4pPr>
            <a:lvl5pPr lvl="4" algn="ctr">
              <a:spcBef>
                <a:spcPts val="0"/>
              </a:spcBef>
              <a:spcAft>
                <a:spcPts val="0"/>
              </a:spcAft>
              <a:buSzPts val="3600"/>
              <a:buNone/>
              <a:defRPr sz="3240"/>
            </a:lvl5pPr>
            <a:lvl6pPr lvl="5" algn="ctr">
              <a:spcBef>
                <a:spcPts val="0"/>
              </a:spcBef>
              <a:spcAft>
                <a:spcPts val="0"/>
              </a:spcAft>
              <a:buSzPts val="3600"/>
              <a:buNone/>
              <a:defRPr sz="3240"/>
            </a:lvl6pPr>
            <a:lvl7pPr lvl="6" algn="ctr">
              <a:spcBef>
                <a:spcPts val="0"/>
              </a:spcBef>
              <a:spcAft>
                <a:spcPts val="0"/>
              </a:spcAft>
              <a:buSzPts val="3600"/>
              <a:buNone/>
              <a:defRPr sz="3240"/>
            </a:lvl7pPr>
            <a:lvl8pPr lvl="7" algn="ctr">
              <a:spcBef>
                <a:spcPts val="0"/>
              </a:spcBef>
              <a:spcAft>
                <a:spcPts val="0"/>
              </a:spcAft>
              <a:buSzPts val="3600"/>
              <a:buNone/>
              <a:defRPr sz="3240"/>
            </a:lvl8pPr>
            <a:lvl9pPr lvl="8" algn="ctr">
              <a:spcBef>
                <a:spcPts val="0"/>
              </a:spcBef>
              <a:spcAft>
                <a:spcPts val="0"/>
              </a:spcAft>
              <a:buSzPts val="3600"/>
              <a:buNone/>
              <a:defRPr sz="3240"/>
            </a:lvl9pPr>
          </a:lstStyle>
          <a:p>
            <a:endParaRPr/>
          </a:p>
        </p:txBody>
      </p:sp>
      <p:sp>
        <p:nvSpPr>
          <p:cNvPr id="15" name="Google Shape;15;p3"/>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67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310"/>
          </a:xfrm>
          <a:prstGeom prst="rect">
            <a:avLst/>
          </a:prstGeom>
        </p:spPr>
        <p:txBody>
          <a:bodyPr spcFirstLastPara="1" wrap="square" lIns="91425" tIns="91425" rIns="91425" bIns="91425" anchor="t" anchorCtr="0">
            <a:normAutofit/>
          </a:bodyPr>
          <a:lstStyle>
            <a:lvl1pPr marL="411480" lvl="0" indent="-308610">
              <a:spcBef>
                <a:spcPts val="0"/>
              </a:spcBef>
              <a:spcAft>
                <a:spcPts val="0"/>
              </a:spcAft>
              <a:buSzPts val="1800"/>
              <a:buChar char="●"/>
              <a:defRPr/>
            </a:lvl1pPr>
            <a:lvl2pPr marL="822960" lvl="1" indent="-285750">
              <a:spcBef>
                <a:spcPts val="0"/>
              </a:spcBef>
              <a:spcAft>
                <a:spcPts val="0"/>
              </a:spcAft>
              <a:buSzPts val="1400"/>
              <a:buChar char="○"/>
              <a:defRPr/>
            </a:lvl2pPr>
            <a:lvl3pPr marL="1234440" lvl="2" indent="-285750">
              <a:spcBef>
                <a:spcPts val="0"/>
              </a:spcBef>
              <a:spcAft>
                <a:spcPts val="0"/>
              </a:spcAft>
              <a:buSzPts val="1400"/>
              <a:buChar char="■"/>
              <a:defRPr/>
            </a:lvl3pPr>
            <a:lvl4pPr marL="1645920" lvl="3" indent="-285750">
              <a:spcBef>
                <a:spcPts val="0"/>
              </a:spcBef>
              <a:spcAft>
                <a:spcPts val="0"/>
              </a:spcAft>
              <a:buSzPts val="1400"/>
              <a:buChar char="●"/>
              <a:defRPr/>
            </a:lvl4pPr>
            <a:lvl5pPr marL="2057400" lvl="4" indent="-285750">
              <a:spcBef>
                <a:spcPts val="0"/>
              </a:spcBef>
              <a:spcAft>
                <a:spcPts val="0"/>
              </a:spcAft>
              <a:buSzPts val="1400"/>
              <a:buChar char="○"/>
              <a:defRPr/>
            </a:lvl5pPr>
            <a:lvl6pPr marL="2468880" lvl="5" indent="-285750">
              <a:spcBef>
                <a:spcPts val="0"/>
              </a:spcBef>
              <a:spcAft>
                <a:spcPts val="0"/>
              </a:spcAft>
              <a:buSzPts val="1400"/>
              <a:buChar char="■"/>
              <a:defRPr/>
            </a:lvl6pPr>
            <a:lvl7pPr marL="2880360" lvl="6" indent="-285750">
              <a:spcBef>
                <a:spcPts val="0"/>
              </a:spcBef>
              <a:spcAft>
                <a:spcPts val="0"/>
              </a:spcAft>
              <a:buSzPts val="1400"/>
              <a:buChar char="●"/>
              <a:defRPr/>
            </a:lvl7pPr>
            <a:lvl8pPr marL="3291840" lvl="7" indent="-285750">
              <a:spcBef>
                <a:spcPts val="0"/>
              </a:spcBef>
              <a:spcAft>
                <a:spcPts val="0"/>
              </a:spcAft>
              <a:buSzPts val="1400"/>
              <a:buChar char="○"/>
              <a:defRPr/>
            </a:lvl8pPr>
            <a:lvl9pPr marL="3703320" lvl="8" indent="-28575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67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310"/>
          </a:xfrm>
          <a:prstGeom prst="rect">
            <a:avLst/>
          </a:prstGeom>
        </p:spPr>
        <p:txBody>
          <a:bodyPr spcFirstLastPara="1" wrap="square" lIns="91425" tIns="91425" rIns="91425" bIns="91425" anchor="t" anchorCtr="0">
            <a:normAutofit/>
          </a:bodyPr>
          <a:lstStyle>
            <a:lvl1pPr marL="411480" lvl="0" indent="-285750">
              <a:spcBef>
                <a:spcPts val="0"/>
              </a:spcBef>
              <a:spcAft>
                <a:spcPts val="0"/>
              </a:spcAft>
              <a:buSzPts val="1400"/>
              <a:buChar char="●"/>
              <a:defRPr sz="1260"/>
            </a:lvl1pPr>
            <a:lvl2pPr marL="822960" lvl="1" indent="-274320">
              <a:spcBef>
                <a:spcPts val="0"/>
              </a:spcBef>
              <a:spcAft>
                <a:spcPts val="0"/>
              </a:spcAft>
              <a:buSzPts val="1200"/>
              <a:buChar char="○"/>
              <a:defRPr sz="1080"/>
            </a:lvl2pPr>
            <a:lvl3pPr marL="1234440" lvl="2" indent="-274320">
              <a:spcBef>
                <a:spcPts val="0"/>
              </a:spcBef>
              <a:spcAft>
                <a:spcPts val="0"/>
              </a:spcAft>
              <a:buSzPts val="1200"/>
              <a:buChar char="■"/>
              <a:defRPr sz="1080"/>
            </a:lvl3pPr>
            <a:lvl4pPr marL="1645920" lvl="3" indent="-274320">
              <a:spcBef>
                <a:spcPts val="0"/>
              </a:spcBef>
              <a:spcAft>
                <a:spcPts val="0"/>
              </a:spcAft>
              <a:buSzPts val="1200"/>
              <a:buChar char="●"/>
              <a:defRPr sz="1080"/>
            </a:lvl4pPr>
            <a:lvl5pPr marL="2057400" lvl="4" indent="-274320">
              <a:spcBef>
                <a:spcPts val="0"/>
              </a:spcBef>
              <a:spcAft>
                <a:spcPts val="0"/>
              </a:spcAft>
              <a:buSzPts val="1200"/>
              <a:buChar char="○"/>
              <a:defRPr sz="1080"/>
            </a:lvl5pPr>
            <a:lvl6pPr marL="2468880" lvl="5" indent="-274320">
              <a:spcBef>
                <a:spcPts val="0"/>
              </a:spcBef>
              <a:spcAft>
                <a:spcPts val="0"/>
              </a:spcAft>
              <a:buSzPts val="1200"/>
              <a:buChar char="■"/>
              <a:defRPr sz="1080"/>
            </a:lvl6pPr>
            <a:lvl7pPr marL="2880360" lvl="6" indent="-274320">
              <a:spcBef>
                <a:spcPts val="0"/>
              </a:spcBef>
              <a:spcAft>
                <a:spcPts val="0"/>
              </a:spcAft>
              <a:buSzPts val="1200"/>
              <a:buChar char="●"/>
              <a:defRPr sz="1080"/>
            </a:lvl7pPr>
            <a:lvl8pPr marL="3291840" lvl="7" indent="-274320">
              <a:spcBef>
                <a:spcPts val="0"/>
              </a:spcBef>
              <a:spcAft>
                <a:spcPts val="0"/>
              </a:spcAft>
              <a:buSzPts val="1200"/>
              <a:buChar char="○"/>
              <a:defRPr sz="1080"/>
            </a:lvl8pPr>
            <a:lvl9pPr marL="3703320" lvl="8" indent="-274320">
              <a:spcBef>
                <a:spcPts val="0"/>
              </a:spcBef>
              <a:spcAft>
                <a:spcPts val="0"/>
              </a:spcAft>
              <a:buSzPts val="1200"/>
              <a:buChar char="■"/>
              <a:defRPr sz="1080"/>
            </a:lvl9pPr>
          </a:lstStyle>
          <a:p>
            <a:endParaRPr/>
          </a:p>
        </p:txBody>
      </p:sp>
      <p:sp>
        <p:nvSpPr>
          <p:cNvPr id="23" name="Google Shape;23;p5"/>
          <p:cNvSpPr txBox="1">
            <a:spLocks noGrp="1"/>
          </p:cNvSpPr>
          <p:nvPr>
            <p:ph type="body" idx="2"/>
          </p:nvPr>
        </p:nvSpPr>
        <p:spPr>
          <a:xfrm>
            <a:off x="4832400" y="1152475"/>
            <a:ext cx="3999900" cy="3416310"/>
          </a:xfrm>
          <a:prstGeom prst="rect">
            <a:avLst/>
          </a:prstGeom>
        </p:spPr>
        <p:txBody>
          <a:bodyPr spcFirstLastPara="1" wrap="square" lIns="91425" tIns="91425" rIns="91425" bIns="91425" anchor="t" anchorCtr="0">
            <a:normAutofit/>
          </a:bodyPr>
          <a:lstStyle>
            <a:lvl1pPr marL="411480" lvl="0" indent="-285750">
              <a:spcBef>
                <a:spcPts val="0"/>
              </a:spcBef>
              <a:spcAft>
                <a:spcPts val="0"/>
              </a:spcAft>
              <a:buSzPts val="1400"/>
              <a:buChar char="●"/>
              <a:defRPr sz="1260"/>
            </a:lvl1pPr>
            <a:lvl2pPr marL="822960" lvl="1" indent="-274320">
              <a:spcBef>
                <a:spcPts val="0"/>
              </a:spcBef>
              <a:spcAft>
                <a:spcPts val="0"/>
              </a:spcAft>
              <a:buSzPts val="1200"/>
              <a:buChar char="○"/>
              <a:defRPr sz="1080"/>
            </a:lvl2pPr>
            <a:lvl3pPr marL="1234440" lvl="2" indent="-274320">
              <a:spcBef>
                <a:spcPts val="0"/>
              </a:spcBef>
              <a:spcAft>
                <a:spcPts val="0"/>
              </a:spcAft>
              <a:buSzPts val="1200"/>
              <a:buChar char="■"/>
              <a:defRPr sz="1080"/>
            </a:lvl3pPr>
            <a:lvl4pPr marL="1645920" lvl="3" indent="-274320">
              <a:spcBef>
                <a:spcPts val="0"/>
              </a:spcBef>
              <a:spcAft>
                <a:spcPts val="0"/>
              </a:spcAft>
              <a:buSzPts val="1200"/>
              <a:buChar char="●"/>
              <a:defRPr sz="1080"/>
            </a:lvl4pPr>
            <a:lvl5pPr marL="2057400" lvl="4" indent="-274320">
              <a:spcBef>
                <a:spcPts val="0"/>
              </a:spcBef>
              <a:spcAft>
                <a:spcPts val="0"/>
              </a:spcAft>
              <a:buSzPts val="1200"/>
              <a:buChar char="○"/>
              <a:defRPr sz="1080"/>
            </a:lvl5pPr>
            <a:lvl6pPr marL="2468880" lvl="5" indent="-274320">
              <a:spcBef>
                <a:spcPts val="0"/>
              </a:spcBef>
              <a:spcAft>
                <a:spcPts val="0"/>
              </a:spcAft>
              <a:buSzPts val="1200"/>
              <a:buChar char="■"/>
              <a:defRPr sz="1080"/>
            </a:lvl6pPr>
            <a:lvl7pPr marL="2880360" lvl="6" indent="-274320">
              <a:spcBef>
                <a:spcPts val="0"/>
              </a:spcBef>
              <a:spcAft>
                <a:spcPts val="0"/>
              </a:spcAft>
              <a:buSzPts val="1200"/>
              <a:buChar char="●"/>
              <a:defRPr sz="1080"/>
            </a:lvl7pPr>
            <a:lvl8pPr marL="3291840" lvl="7" indent="-274320">
              <a:spcBef>
                <a:spcPts val="0"/>
              </a:spcBef>
              <a:spcAft>
                <a:spcPts val="0"/>
              </a:spcAft>
              <a:buSzPts val="1200"/>
              <a:buChar char="○"/>
              <a:defRPr sz="1080"/>
            </a:lvl8pPr>
            <a:lvl9pPr marL="3703320" lvl="8" indent="-274320">
              <a:spcBef>
                <a:spcPts val="0"/>
              </a:spcBef>
              <a:spcAft>
                <a:spcPts val="0"/>
              </a:spcAft>
              <a:buSzPts val="1200"/>
              <a:buChar char="■"/>
              <a:defRPr sz="1080"/>
            </a:lvl9pPr>
          </a:lstStyle>
          <a:p>
            <a:endParaRPr/>
          </a:p>
        </p:txBody>
      </p:sp>
      <p:sp>
        <p:nvSpPr>
          <p:cNvPr id="24" name="Google Shape;24;p5"/>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67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3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160"/>
            </a:lvl1pPr>
            <a:lvl2pPr lvl="1">
              <a:spcBef>
                <a:spcPts val="0"/>
              </a:spcBef>
              <a:spcAft>
                <a:spcPts val="0"/>
              </a:spcAft>
              <a:buSzPts val="2400"/>
              <a:buNone/>
              <a:defRPr sz="2160"/>
            </a:lvl2pPr>
            <a:lvl3pPr lvl="2">
              <a:spcBef>
                <a:spcPts val="0"/>
              </a:spcBef>
              <a:spcAft>
                <a:spcPts val="0"/>
              </a:spcAft>
              <a:buSzPts val="2400"/>
              <a:buNone/>
              <a:defRPr sz="2160"/>
            </a:lvl3pPr>
            <a:lvl4pPr lvl="3">
              <a:spcBef>
                <a:spcPts val="0"/>
              </a:spcBef>
              <a:spcAft>
                <a:spcPts val="0"/>
              </a:spcAft>
              <a:buSzPts val="2400"/>
              <a:buNone/>
              <a:defRPr sz="2160"/>
            </a:lvl4pPr>
            <a:lvl5pPr lvl="4">
              <a:spcBef>
                <a:spcPts val="0"/>
              </a:spcBef>
              <a:spcAft>
                <a:spcPts val="0"/>
              </a:spcAft>
              <a:buSzPts val="2400"/>
              <a:buNone/>
              <a:defRPr sz="2160"/>
            </a:lvl5pPr>
            <a:lvl6pPr lvl="5">
              <a:spcBef>
                <a:spcPts val="0"/>
              </a:spcBef>
              <a:spcAft>
                <a:spcPts val="0"/>
              </a:spcAft>
              <a:buSzPts val="2400"/>
              <a:buNone/>
              <a:defRPr sz="2160"/>
            </a:lvl6pPr>
            <a:lvl7pPr lvl="6">
              <a:spcBef>
                <a:spcPts val="0"/>
              </a:spcBef>
              <a:spcAft>
                <a:spcPts val="0"/>
              </a:spcAft>
              <a:buSzPts val="2400"/>
              <a:buNone/>
              <a:defRPr sz="2160"/>
            </a:lvl7pPr>
            <a:lvl8pPr lvl="7">
              <a:spcBef>
                <a:spcPts val="0"/>
              </a:spcBef>
              <a:spcAft>
                <a:spcPts val="0"/>
              </a:spcAft>
              <a:buSzPts val="2400"/>
              <a:buNone/>
              <a:defRPr sz="2160"/>
            </a:lvl8pPr>
            <a:lvl9pPr lvl="8">
              <a:spcBef>
                <a:spcPts val="0"/>
              </a:spcBef>
              <a:spcAft>
                <a:spcPts val="0"/>
              </a:spcAft>
              <a:buSzPts val="2400"/>
              <a:buNone/>
              <a:defRPr sz="2160"/>
            </a:lvl9pPr>
          </a:lstStyle>
          <a:p>
            <a:endParaRPr/>
          </a:p>
        </p:txBody>
      </p:sp>
      <p:sp>
        <p:nvSpPr>
          <p:cNvPr id="30" name="Google Shape;30;p7"/>
          <p:cNvSpPr txBox="1">
            <a:spLocks noGrp="1"/>
          </p:cNvSpPr>
          <p:nvPr>
            <p:ph type="body" idx="1"/>
          </p:nvPr>
        </p:nvSpPr>
        <p:spPr>
          <a:xfrm>
            <a:off x="311700" y="1389600"/>
            <a:ext cx="2808000" cy="3179520"/>
          </a:xfrm>
          <a:prstGeom prst="rect">
            <a:avLst/>
          </a:prstGeom>
        </p:spPr>
        <p:txBody>
          <a:bodyPr spcFirstLastPara="1" wrap="square" lIns="91425" tIns="91425" rIns="91425" bIns="91425" anchor="t" anchorCtr="0">
            <a:normAutofit/>
          </a:bodyPr>
          <a:lstStyle>
            <a:lvl1pPr marL="411480" lvl="0" indent="-274320">
              <a:spcBef>
                <a:spcPts val="0"/>
              </a:spcBef>
              <a:spcAft>
                <a:spcPts val="0"/>
              </a:spcAft>
              <a:buSzPts val="1200"/>
              <a:buChar char="●"/>
              <a:defRPr sz="1080"/>
            </a:lvl1pPr>
            <a:lvl2pPr marL="822960" lvl="1" indent="-274320">
              <a:spcBef>
                <a:spcPts val="0"/>
              </a:spcBef>
              <a:spcAft>
                <a:spcPts val="0"/>
              </a:spcAft>
              <a:buSzPts val="1200"/>
              <a:buChar char="○"/>
              <a:defRPr sz="1080"/>
            </a:lvl2pPr>
            <a:lvl3pPr marL="1234440" lvl="2" indent="-274320">
              <a:spcBef>
                <a:spcPts val="0"/>
              </a:spcBef>
              <a:spcAft>
                <a:spcPts val="0"/>
              </a:spcAft>
              <a:buSzPts val="1200"/>
              <a:buChar char="■"/>
              <a:defRPr sz="1080"/>
            </a:lvl3pPr>
            <a:lvl4pPr marL="1645920" lvl="3" indent="-274320">
              <a:spcBef>
                <a:spcPts val="0"/>
              </a:spcBef>
              <a:spcAft>
                <a:spcPts val="0"/>
              </a:spcAft>
              <a:buSzPts val="1200"/>
              <a:buChar char="●"/>
              <a:defRPr sz="1080"/>
            </a:lvl4pPr>
            <a:lvl5pPr marL="2057400" lvl="4" indent="-274320">
              <a:spcBef>
                <a:spcPts val="0"/>
              </a:spcBef>
              <a:spcAft>
                <a:spcPts val="0"/>
              </a:spcAft>
              <a:buSzPts val="1200"/>
              <a:buChar char="○"/>
              <a:defRPr sz="1080"/>
            </a:lvl5pPr>
            <a:lvl6pPr marL="2468880" lvl="5" indent="-274320">
              <a:spcBef>
                <a:spcPts val="0"/>
              </a:spcBef>
              <a:spcAft>
                <a:spcPts val="0"/>
              </a:spcAft>
              <a:buSzPts val="1200"/>
              <a:buChar char="■"/>
              <a:defRPr sz="1080"/>
            </a:lvl6pPr>
            <a:lvl7pPr marL="2880360" lvl="6" indent="-274320">
              <a:spcBef>
                <a:spcPts val="0"/>
              </a:spcBef>
              <a:spcAft>
                <a:spcPts val="0"/>
              </a:spcAft>
              <a:buSzPts val="1200"/>
              <a:buChar char="●"/>
              <a:defRPr sz="1080"/>
            </a:lvl7pPr>
            <a:lvl8pPr marL="3291840" lvl="7" indent="-274320">
              <a:spcBef>
                <a:spcPts val="0"/>
              </a:spcBef>
              <a:spcAft>
                <a:spcPts val="0"/>
              </a:spcAft>
              <a:buSzPts val="1200"/>
              <a:buChar char="○"/>
              <a:defRPr sz="1080"/>
            </a:lvl8pPr>
            <a:lvl9pPr marL="3703320" lvl="8" indent="-274320">
              <a:spcBef>
                <a:spcPts val="0"/>
              </a:spcBef>
              <a:spcAft>
                <a:spcPts val="0"/>
              </a:spcAft>
              <a:buSzPts val="1200"/>
              <a:buChar char="■"/>
              <a:defRPr sz="1080"/>
            </a:lvl9pPr>
          </a:lstStyle>
          <a:p>
            <a:endParaRPr/>
          </a:p>
        </p:txBody>
      </p:sp>
      <p:sp>
        <p:nvSpPr>
          <p:cNvPr id="31" name="Google Shape;31;p7"/>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77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320"/>
            </a:lvl1pPr>
            <a:lvl2pPr lvl="1">
              <a:spcBef>
                <a:spcPts val="0"/>
              </a:spcBef>
              <a:spcAft>
                <a:spcPts val="0"/>
              </a:spcAft>
              <a:buSzPts val="4800"/>
              <a:buNone/>
              <a:defRPr sz="4320"/>
            </a:lvl2pPr>
            <a:lvl3pPr lvl="2">
              <a:spcBef>
                <a:spcPts val="0"/>
              </a:spcBef>
              <a:spcAft>
                <a:spcPts val="0"/>
              </a:spcAft>
              <a:buSzPts val="4800"/>
              <a:buNone/>
              <a:defRPr sz="4320"/>
            </a:lvl3pPr>
            <a:lvl4pPr lvl="3">
              <a:spcBef>
                <a:spcPts val="0"/>
              </a:spcBef>
              <a:spcAft>
                <a:spcPts val="0"/>
              </a:spcAft>
              <a:buSzPts val="4800"/>
              <a:buNone/>
              <a:defRPr sz="4320"/>
            </a:lvl4pPr>
            <a:lvl5pPr lvl="4">
              <a:spcBef>
                <a:spcPts val="0"/>
              </a:spcBef>
              <a:spcAft>
                <a:spcPts val="0"/>
              </a:spcAft>
              <a:buSzPts val="4800"/>
              <a:buNone/>
              <a:defRPr sz="4320"/>
            </a:lvl5pPr>
            <a:lvl6pPr lvl="5">
              <a:spcBef>
                <a:spcPts val="0"/>
              </a:spcBef>
              <a:spcAft>
                <a:spcPts val="0"/>
              </a:spcAft>
              <a:buSzPts val="4800"/>
              <a:buNone/>
              <a:defRPr sz="4320"/>
            </a:lvl6pPr>
            <a:lvl7pPr lvl="6">
              <a:spcBef>
                <a:spcPts val="0"/>
              </a:spcBef>
              <a:spcAft>
                <a:spcPts val="0"/>
              </a:spcAft>
              <a:buSzPts val="4800"/>
              <a:buNone/>
              <a:defRPr sz="4320"/>
            </a:lvl7pPr>
            <a:lvl8pPr lvl="7">
              <a:spcBef>
                <a:spcPts val="0"/>
              </a:spcBef>
              <a:spcAft>
                <a:spcPts val="0"/>
              </a:spcAft>
              <a:buSzPts val="4800"/>
              <a:buNone/>
              <a:defRPr sz="4320"/>
            </a:lvl8pPr>
            <a:lvl9pPr lvl="8">
              <a:spcBef>
                <a:spcPts val="0"/>
              </a:spcBef>
              <a:spcAft>
                <a:spcPts val="0"/>
              </a:spcAft>
              <a:buSzPts val="4800"/>
              <a:buNone/>
              <a:defRPr sz="4320"/>
            </a:lvl9pPr>
          </a:lstStyle>
          <a:p>
            <a:endParaRPr/>
          </a:p>
        </p:txBody>
      </p:sp>
      <p:sp>
        <p:nvSpPr>
          <p:cNvPr id="34" name="Google Shape;34;p8"/>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82283" tIns="82283" rIns="82283" bIns="82283" anchor="ctr" anchorCtr="0">
            <a:noAutofit/>
          </a:bodyPr>
          <a:lstStyle/>
          <a:p>
            <a:pPr marL="0" lvl="0" indent="0" algn="l" rtl="0">
              <a:spcBef>
                <a:spcPts val="0"/>
              </a:spcBef>
              <a:spcAft>
                <a:spcPts val="0"/>
              </a:spcAft>
              <a:buNone/>
            </a:pPr>
            <a:endParaRPr sz="126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3780"/>
            </a:lvl1pPr>
            <a:lvl2pPr lvl="1" algn="ctr">
              <a:spcBef>
                <a:spcPts val="0"/>
              </a:spcBef>
              <a:spcAft>
                <a:spcPts val="0"/>
              </a:spcAft>
              <a:buSzPts val="4200"/>
              <a:buNone/>
              <a:defRPr sz="3780"/>
            </a:lvl2pPr>
            <a:lvl3pPr lvl="2" algn="ctr">
              <a:spcBef>
                <a:spcPts val="0"/>
              </a:spcBef>
              <a:spcAft>
                <a:spcPts val="0"/>
              </a:spcAft>
              <a:buSzPts val="4200"/>
              <a:buNone/>
              <a:defRPr sz="3780"/>
            </a:lvl3pPr>
            <a:lvl4pPr lvl="3" algn="ctr">
              <a:spcBef>
                <a:spcPts val="0"/>
              </a:spcBef>
              <a:spcAft>
                <a:spcPts val="0"/>
              </a:spcAft>
              <a:buSzPts val="4200"/>
              <a:buNone/>
              <a:defRPr sz="3780"/>
            </a:lvl4pPr>
            <a:lvl5pPr lvl="4" algn="ctr">
              <a:spcBef>
                <a:spcPts val="0"/>
              </a:spcBef>
              <a:spcAft>
                <a:spcPts val="0"/>
              </a:spcAft>
              <a:buSzPts val="4200"/>
              <a:buNone/>
              <a:defRPr sz="3780"/>
            </a:lvl5pPr>
            <a:lvl6pPr lvl="5" algn="ctr">
              <a:spcBef>
                <a:spcPts val="0"/>
              </a:spcBef>
              <a:spcAft>
                <a:spcPts val="0"/>
              </a:spcAft>
              <a:buSzPts val="4200"/>
              <a:buNone/>
              <a:defRPr sz="3780"/>
            </a:lvl6pPr>
            <a:lvl7pPr lvl="6" algn="ctr">
              <a:spcBef>
                <a:spcPts val="0"/>
              </a:spcBef>
              <a:spcAft>
                <a:spcPts val="0"/>
              </a:spcAft>
              <a:buSzPts val="4200"/>
              <a:buNone/>
              <a:defRPr sz="3780"/>
            </a:lvl7pPr>
            <a:lvl8pPr lvl="7" algn="ctr">
              <a:spcBef>
                <a:spcPts val="0"/>
              </a:spcBef>
              <a:spcAft>
                <a:spcPts val="0"/>
              </a:spcAft>
              <a:buSzPts val="4200"/>
              <a:buNone/>
              <a:defRPr sz="3780"/>
            </a:lvl8pPr>
            <a:lvl9pPr lvl="8" algn="ctr">
              <a:spcBef>
                <a:spcPts val="0"/>
              </a:spcBef>
              <a:spcAft>
                <a:spcPts val="0"/>
              </a:spcAft>
              <a:buSzPts val="4200"/>
              <a:buNone/>
              <a:defRPr sz="3780"/>
            </a:lvl9pPr>
          </a:lstStyle>
          <a:p>
            <a:endParaRPr/>
          </a:p>
        </p:txBody>
      </p:sp>
      <p:sp>
        <p:nvSpPr>
          <p:cNvPr id="38" name="Google Shape;38;p9"/>
          <p:cNvSpPr txBox="1">
            <a:spLocks noGrp="1"/>
          </p:cNvSpPr>
          <p:nvPr>
            <p:ph type="subTitle" idx="1"/>
          </p:nvPr>
        </p:nvSpPr>
        <p:spPr>
          <a:xfrm>
            <a:off x="265500" y="2803075"/>
            <a:ext cx="4045200" cy="123498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1890"/>
            </a:lvl1pPr>
            <a:lvl2pPr lvl="1" algn="ctr">
              <a:lnSpc>
                <a:spcPct val="100000"/>
              </a:lnSpc>
              <a:spcBef>
                <a:spcPts val="0"/>
              </a:spcBef>
              <a:spcAft>
                <a:spcPts val="0"/>
              </a:spcAft>
              <a:buSzPts val="2100"/>
              <a:buNone/>
              <a:defRPr sz="1890"/>
            </a:lvl2pPr>
            <a:lvl3pPr lvl="2" algn="ctr">
              <a:lnSpc>
                <a:spcPct val="100000"/>
              </a:lnSpc>
              <a:spcBef>
                <a:spcPts val="0"/>
              </a:spcBef>
              <a:spcAft>
                <a:spcPts val="0"/>
              </a:spcAft>
              <a:buSzPts val="2100"/>
              <a:buNone/>
              <a:defRPr sz="1890"/>
            </a:lvl3pPr>
            <a:lvl4pPr lvl="3" algn="ctr">
              <a:lnSpc>
                <a:spcPct val="100000"/>
              </a:lnSpc>
              <a:spcBef>
                <a:spcPts val="0"/>
              </a:spcBef>
              <a:spcAft>
                <a:spcPts val="0"/>
              </a:spcAft>
              <a:buSzPts val="2100"/>
              <a:buNone/>
              <a:defRPr sz="1890"/>
            </a:lvl4pPr>
            <a:lvl5pPr lvl="4" algn="ctr">
              <a:lnSpc>
                <a:spcPct val="100000"/>
              </a:lnSpc>
              <a:spcBef>
                <a:spcPts val="0"/>
              </a:spcBef>
              <a:spcAft>
                <a:spcPts val="0"/>
              </a:spcAft>
              <a:buSzPts val="2100"/>
              <a:buNone/>
              <a:defRPr sz="1890"/>
            </a:lvl5pPr>
            <a:lvl6pPr lvl="5" algn="ctr">
              <a:lnSpc>
                <a:spcPct val="100000"/>
              </a:lnSpc>
              <a:spcBef>
                <a:spcPts val="0"/>
              </a:spcBef>
              <a:spcAft>
                <a:spcPts val="0"/>
              </a:spcAft>
              <a:buSzPts val="2100"/>
              <a:buNone/>
              <a:defRPr sz="1890"/>
            </a:lvl6pPr>
            <a:lvl7pPr lvl="6" algn="ctr">
              <a:lnSpc>
                <a:spcPct val="100000"/>
              </a:lnSpc>
              <a:spcBef>
                <a:spcPts val="0"/>
              </a:spcBef>
              <a:spcAft>
                <a:spcPts val="0"/>
              </a:spcAft>
              <a:buSzPts val="2100"/>
              <a:buNone/>
              <a:defRPr sz="1890"/>
            </a:lvl7pPr>
            <a:lvl8pPr lvl="7" algn="ctr">
              <a:lnSpc>
                <a:spcPct val="100000"/>
              </a:lnSpc>
              <a:spcBef>
                <a:spcPts val="0"/>
              </a:spcBef>
              <a:spcAft>
                <a:spcPts val="0"/>
              </a:spcAft>
              <a:buSzPts val="2100"/>
              <a:buNone/>
              <a:defRPr sz="1890"/>
            </a:lvl8pPr>
            <a:lvl9pPr lvl="8" algn="ctr">
              <a:lnSpc>
                <a:spcPct val="100000"/>
              </a:lnSpc>
              <a:spcBef>
                <a:spcPts val="0"/>
              </a:spcBef>
              <a:spcAft>
                <a:spcPts val="0"/>
              </a:spcAft>
              <a:buSzPts val="2100"/>
              <a:buNone/>
              <a:defRPr sz="1890"/>
            </a:lvl9pPr>
          </a:lstStyle>
          <a:p>
            <a:endParaRPr/>
          </a:p>
        </p:txBody>
      </p:sp>
      <p:sp>
        <p:nvSpPr>
          <p:cNvPr id="39" name="Google Shape;39;p9"/>
          <p:cNvSpPr txBox="1">
            <a:spLocks noGrp="1"/>
          </p:cNvSpPr>
          <p:nvPr>
            <p:ph type="body" idx="2"/>
          </p:nvPr>
        </p:nvSpPr>
        <p:spPr>
          <a:xfrm>
            <a:off x="4939500" y="724075"/>
            <a:ext cx="3837000" cy="3695220"/>
          </a:xfrm>
          <a:prstGeom prst="rect">
            <a:avLst/>
          </a:prstGeom>
        </p:spPr>
        <p:txBody>
          <a:bodyPr spcFirstLastPara="1" wrap="square" lIns="91425" tIns="91425" rIns="91425" bIns="91425" anchor="ctr" anchorCtr="0">
            <a:normAutofit/>
          </a:bodyPr>
          <a:lstStyle>
            <a:lvl1pPr marL="411480" lvl="0" indent="-308610">
              <a:spcBef>
                <a:spcPts val="0"/>
              </a:spcBef>
              <a:spcAft>
                <a:spcPts val="0"/>
              </a:spcAft>
              <a:buSzPts val="1800"/>
              <a:buChar char="●"/>
              <a:defRPr/>
            </a:lvl1pPr>
            <a:lvl2pPr marL="822960" lvl="1" indent="-285750">
              <a:spcBef>
                <a:spcPts val="0"/>
              </a:spcBef>
              <a:spcAft>
                <a:spcPts val="0"/>
              </a:spcAft>
              <a:buSzPts val="1400"/>
              <a:buChar char="○"/>
              <a:defRPr/>
            </a:lvl2pPr>
            <a:lvl3pPr marL="1234440" lvl="2" indent="-285750">
              <a:spcBef>
                <a:spcPts val="0"/>
              </a:spcBef>
              <a:spcAft>
                <a:spcPts val="0"/>
              </a:spcAft>
              <a:buSzPts val="1400"/>
              <a:buChar char="■"/>
              <a:defRPr/>
            </a:lvl3pPr>
            <a:lvl4pPr marL="1645920" lvl="3" indent="-285750">
              <a:spcBef>
                <a:spcPts val="0"/>
              </a:spcBef>
              <a:spcAft>
                <a:spcPts val="0"/>
              </a:spcAft>
              <a:buSzPts val="1400"/>
              <a:buChar char="●"/>
              <a:defRPr/>
            </a:lvl4pPr>
            <a:lvl5pPr marL="2057400" lvl="4" indent="-285750">
              <a:spcBef>
                <a:spcPts val="0"/>
              </a:spcBef>
              <a:spcAft>
                <a:spcPts val="0"/>
              </a:spcAft>
              <a:buSzPts val="1400"/>
              <a:buChar char="○"/>
              <a:defRPr/>
            </a:lvl5pPr>
            <a:lvl6pPr marL="2468880" lvl="5" indent="-285750">
              <a:spcBef>
                <a:spcPts val="0"/>
              </a:spcBef>
              <a:spcAft>
                <a:spcPts val="0"/>
              </a:spcAft>
              <a:buSzPts val="1400"/>
              <a:buChar char="■"/>
              <a:defRPr/>
            </a:lvl6pPr>
            <a:lvl7pPr marL="2880360" lvl="6" indent="-285750">
              <a:spcBef>
                <a:spcPts val="0"/>
              </a:spcBef>
              <a:spcAft>
                <a:spcPts val="0"/>
              </a:spcAft>
              <a:buSzPts val="1400"/>
              <a:buChar char="●"/>
              <a:defRPr/>
            </a:lvl7pPr>
            <a:lvl8pPr marL="3291840" lvl="7" indent="-285750">
              <a:spcBef>
                <a:spcPts val="0"/>
              </a:spcBef>
              <a:spcAft>
                <a:spcPts val="0"/>
              </a:spcAft>
              <a:buSzPts val="1400"/>
              <a:buChar char="○"/>
              <a:defRPr/>
            </a:lvl8pPr>
            <a:lvl9pPr marL="3703320" lvl="8" indent="-28575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070"/>
          </a:xfrm>
          <a:prstGeom prst="rect">
            <a:avLst/>
          </a:prstGeom>
        </p:spPr>
        <p:txBody>
          <a:bodyPr spcFirstLastPara="1" wrap="square" lIns="91425" tIns="91425" rIns="91425" bIns="91425" anchor="ctr" anchorCtr="0">
            <a:normAutofit/>
          </a:bodyPr>
          <a:lstStyle>
            <a:lvl1pPr marL="411480" lvl="0" indent="-20574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44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0800"/>
            </a:lvl1pPr>
            <a:lvl2pPr lvl="1" algn="ctr">
              <a:spcBef>
                <a:spcPts val="0"/>
              </a:spcBef>
              <a:spcAft>
                <a:spcPts val="0"/>
              </a:spcAft>
              <a:buSzPts val="12000"/>
              <a:buNone/>
              <a:defRPr sz="10800"/>
            </a:lvl2pPr>
            <a:lvl3pPr lvl="2" algn="ctr">
              <a:spcBef>
                <a:spcPts val="0"/>
              </a:spcBef>
              <a:spcAft>
                <a:spcPts val="0"/>
              </a:spcAft>
              <a:buSzPts val="12000"/>
              <a:buNone/>
              <a:defRPr sz="10800"/>
            </a:lvl3pPr>
            <a:lvl4pPr lvl="3" algn="ctr">
              <a:spcBef>
                <a:spcPts val="0"/>
              </a:spcBef>
              <a:spcAft>
                <a:spcPts val="0"/>
              </a:spcAft>
              <a:buSzPts val="12000"/>
              <a:buNone/>
              <a:defRPr sz="10800"/>
            </a:lvl4pPr>
            <a:lvl5pPr lvl="4" algn="ctr">
              <a:spcBef>
                <a:spcPts val="0"/>
              </a:spcBef>
              <a:spcAft>
                <a:spcPts val="0"/>
              </a:spcAft>
              <a:buSzPts val="12000"/>
              <a:buNone/>
              <a:defRPr sz="10800"/>
            </a:lvl5pPr>
            <a:lvl6pPr lvl="5" algn="ctr">
              <a:spcBef>
                <a:spcPts val="0"/>
              </a:spcBef>
              <a:spcAft>
                <a:spcPts val="0"/>
              </a:spcAft>
              <a:buSzPts val="12000"/>
              <a:buNone/>
              <a:defRPr sz="10800"/>
            </a:lvl6pPr>
            <a:lvl7pPr lvl="6" algn="ctr">
              <a:spcBef>
                <a:spcPts val="0"/>
              </a:spcBef>
              <a:spcAft>
                <a:spcPts val="0"/>
              </a:spcAft>
              <a:buSzPts val="12000"/>
              <a:buNone/>
              <a:defRPr sz="10800"/>
            </a:lvl7pPr>
            <a:lvl8pPr lvl="7" algn="ctr">
              <a:spcBef>
                <a:spcPts val="0"/>
              </a:spcBef>
              <a:spcAft>
                <a:spcPts val="0"/>
              </a:spcAft>
              <a:buSzPts val="12000"/>
              <a:buNone/>
              <a:defRPr sz="10800"/>
            </a:lvl8pPr>
            <a:lvl9pPr lvl="8" algn="ctr">
              <a:spcBef>
                <a:spcPts val="0"/>
              </a:spcBef>
              <a:spcAft>
                <a:spcPts val="0"/>
              </a:spcAft>
              <a:buSzPts val="12000"/>
              <a:buNone/>
              <a:defRPr sz="10800"/>
            </a:lvl9pPr>
          </a:lstStyle>
          <a:p>
            <a:r>
              <a:t>xx%</a:t>
            </a:r>
          </a:p>
        </p:txBody>
      </p:sp>
      <p:sp>
        <p:nvSpPr>
          <p:cNvPr id="46" name="Google Shape;46;p11"/>
          <p:cNvSpPr txBox="1">
            <a:spLocks noGrp="1"/>
          </p:cNvSpPr>
          <p:nvPr>
            <p:ph type="body" idx="1"/>
          </p:nvPr>
        </p:nvSpPr>
        <p:spPr>
          <a:xfrm>
            <a:off x="311700" y="3152225"/>
            <a:ext cx="8520600" cy="1300860"/>
          </a:xfrm>
          <a:prstGeom prst="rect">
            <a:avLst/>
          </a:prstGeom>
        </p:spPr>
        <p:txBody>
          <a:bodyPr spcFirstLastPara="1" wrap="square" lIns="91425" tIns="91425" rIns="91425" bIns="91425" anchor="t" anchorCtr="0">
            <a:normAutofit/>
          </a:bodyPr>
          <a:lstStyle>
            <a:lvl1pPr marL="411480" lvl="0" indent="-308610" algn="ctr">
              <a:spcBef>
                <a:spcPts val="0"/>
              </a:spcBef>
              <a:spcAft>
                <a:spcPts val="0"/>
              </a:spcAft>
              <a:buSzPts val="1800"/>
              <a:buChar char="●"/>
              <a:defRPr/>
            </a:lvl1pPr>
            <a:lvl2pPr marL="822960" lvl="1" indent="-285750" algn="ctr">
              <a:spcBef>
                <a:spcPts val="0"/>
              </a:spcBef>
              <a:spcAft>
                <a:spcPts val="0"/>
              </a:spcAft>
              <a:buSzPts val="1400"/>
              <a:buChar char="○"/>
              <a:defRPr/>
            </a:lvl2pPr>
            <a:lvl3pPr marL="1234440" lvl="2" indent="-285750" algn="ctr">
              <a:spcBef>
                <a:spcPts val="0"/>
              </a:spcBef>
              <a:spcAft>
                <a:spcPts val="0"/>
              </a:spcAft>
              <a:buSzPts val="1400"/>
              <a:buChar char="■"/>
              <a:defRPr/>
            </a:lvl3pPr>
            <a:lvl4pPr marL="1645920" lvl="3" indent="-285750" algn="ctr">
              <a:spcBef>
                <a:spcPts val="0"/>
              </a:spcBef>
              <a:spcAft>
                <a:spcPts val="0"/>
              </a:spcAft>
              <a:buSzPts val="1400"/>
              <a:buChar char="●"/>
              <a:defRPr/>
            </a:lvl4pPr>
            <a:lvl5pPr marL="2057400" lvl="4" indent="-285750" algn="ctr">
              <a:spcBef>
                <a:spcPts val="0"/>
              </a:spcBef>
              <a:spcAft>
                <a:spcPts val="0"/>
              </a:spcAft>
              <a:buSzPts val="1400"/>
              <a:buChar char="○"/>
              <a:defRPr/>
            </a:lvl5pPr>
            <a:lvl6pPr marL="2468880" lvl="5" indent="-285750" algn="ctr">
              <a:spcBef>
                <a:spcPts val="0"/>
              </a:spcBef>
              <a:spcAft>
                <a:spcPts val="0"/>
              </a:spcAft>
              <a:buSzPts val="1400"/>
              <a:buChar char="■"/>
              <a:defRPr/>
            </a:lvl6pPr>
            <a:lvl7pPr marL="2880360" lvl="6" indent="-285750" algn="ctr">
              <a:spcBef>
                <a:spcPts val="0"/>
              </a:spcBef>
              <a:spcAft>
                <a:spcPts val="0"/>
              </a:spcAft>
              <a:buSzPts val="1400"/>
              <a:buChar char="●"/>
              <a:defRPr/>
            </a:lvl7pPr>
            <a:lvl8pPr marL="3291840" lvl="7" indent="-285750" algn="ctr">
              <a:spcBef>
                <a:spcPts val="0"/>
              </a:spcBef>
              <a:spcAft>
                <a:spcPts val="0"/>
              </a:spcAft>
              <a:buSzPts val="1400"/>
              <a:buChar char="○"/>
              <a:defRPr/>
            </a:lvl8pPr>
            <a:lvl9pPr marL="3703320" lvl="8" indent="-28575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itizens Advice  - Two column Large body">
  <p:cSld name="Citizens Advice  - Two column Large body">
    <p:spTree>
      <p:nvGrpSpPr>
        <p:cNvPr id="1" name="Shape 50"/>
        <p:cNvGrpSpPr/>
        <p:nvPr/>
      </p:nvGrpSpPr>
      <p:grpSpPr>
        <a:xfrm>
          <a:off x="0" y="0"/>
          <a:ext cx="0" cy="0"/>
          <a:chOff x="0" y="0"/>
          <a:chExt cx="0" cy="0"/>
        </a:xfrm>
      </p:grpSpPr>
      <p:sp>
        <p:nvSpPr>
          <p:cNvPr id="51" name="Google Shape;51;p13"/>
          <p:cNvSpPr txBox="1">
            <a:spLocks noGrp="1"/>
          </p:cNvSpPr>
          <p:nvPr>
            <p:ph type="body" idx="1"/>
          </p:nvPr>
        </p:nvSpPr>
        <p:spPr>
          <a:xfrm>
            <a:off x="4598750" y="1704174"/>
            <a:ext cx="4055100" cy="3572910"/>
          </a:xfrm>
          <a:prstGeom prst="rect">
            <a:avLst/>
          </a:prstGeom>
          <a:noFill/>
          <a:ln>
            <a:noFill/>
          </a:ln>
        </p:spPr>
        <p:txBody>
          <a:bodyPr spcFirstLastPara="1" wrap="square" lIns="91425" tIns="91425" rIns="91425" bIns="91425" anchor="t" anchorCtr="0">
            <a:normAutofit/>
          </a:bodyPr>
          <a:lstStyle>
            <a:lvl1pPr marL="411480" marR="0" lvl="0" indent="-205740" algn="l" rtl="0">
              <a:lnSpc>
                <a:spcPct val="130000"/>
              </a:lnSpc>
              <a:spcBef>
                <a:spcPts val="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1pPr>
            <a:lvl2pPr marL="822960" marR="0" lvl="1"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2pPr>
            <a:lvl3pPr marL="1234440" marR="0" lvl="2"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3pPr>
            <a:lvl4pPr marL="1645920" marR="0" lvl="3"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4pPr>
            <a:lvl5pPr marL="2057400" marR="0" lvl="4"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5pPr>
            <a:lvl6pPr marL="2468880" marR="0" lvl="5"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6pPr>
            <a:lvl7pPr marL="2880360" marR="0" lvl="6"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7pPr>
            <a:lvl8pPr marL="3291840" marR="0" lvl="7" indent="-205740" algn="l" rtl="0">
              <a:lnSpc>
                <a:spcPct val="130000"/>
              </a:lnSpc>
              <a:spcBef>
                <a:spcPts val="810"/>
              </a:spcBef>
              <a:spcAft>
                <a:spcPts val="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8pPr>
            <a:lvl9pPr marL="3703320" marR="0" lvl="8" indent="-205740" algn="l" rtl="0">
              <a:lnSpc>
                <a:spcPct val="130000"/>
              </a:lnSpc>
              <a:spcBef>
                <a:spcPts val="810"/>
              </a:spcBef>
              <a:spcAft>
                <a:spcPts val="810"/>
              </a:spcAft>
              <a:buClr>
                <a:srgbClr val="004888"/>
              </a:buClr>
              <a:buSzPts val="1400"/>
              <a:buFont typeface="Open Sans"/>
              <a:buNone/>
              <a:defRPr sz="1440" b="0" i="0" u="none" strike="noStrike" cap="none">
                <a:solidFill>
                  <a:schemeClr val="dk1"/>
                </a:solidFill>
                <a:latin typeface="Open Sans"/>
                <a:ea typeface="Open Sans"/>
                <a:cs typeface="Open Sans"/>
                <a:sym typeface="Open Sans"/>
              </a:defRPr>
            </a:lvl9pPr>
          </a:lstStyle>
          <a:p>
            <a:endParaRPr/>
          </a:p>
        </p:txBody>
      </p:sp>
      <p:sp>
        <p:nvSpPr>
          <p:cNvPr id="52" name="Google Shape;52;p13"/>
          <p:cNvSpPr txBox="1">
            <a:spLocks noGrp="1"/>
          </p:cNvSpPr>
          <p:nvPr>
            <p:ph type="subTitle" idx="2"/>
          </p:nvPr>
        </p:nvSpPr>
        <p:spPr>
          <a:xfrm>
            <a:off x="457200" y="468500"/>
            <a:ext cx="5261100" cy="34479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1400"/>
              <a:buFont typeface="Open Sans"/>
              <a:buNone/>
              <a:defRPr sz="810" b="0" i="0" u="none" strike="noStrike" cap="none">
                <a:solidFill>
                  <a:srgbClr val="004888"/>
                </a:solidFill>
                <a:latin typeface="Open Sans"/>
                <a:ea typeface="Open Sans"/>
                <a:cs typeface="Open Sans"/>
                <a:sym typeface="Open Sans"/>
              </a:defRPr>
            </a:lvl1pPr>
            <a:lvl2pPr marR="0" lvl="1"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16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62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body" idx="3"/>
          </p:nvPr>
        </p:nvSpPr>
        <p:spPr>
          <a:xfrm>
            <a:off x="457200" y="890100"/>
            <a:ext cx="8229600" cy="3990060"/>
          </a:xfrm>
          <a:prstGeom prst="rect">
            <a:avLst/>
          </a:prstGeom>
          <a:noFill/>
          <a:ln w="9525" cap="flat" cmpd="sng">
            <a:solidFill>
              <a:srgbClr val="000000">
                <a:alpha val="0"/>
              </a:srgbClr>
            </a:solidFill>
            <a:prstDash val="solid"/>
            <a:round/>
            <a:headEnd type="none" w="sm" len="sm"/>
            <a:tailEnd type="none" w="sm" len="sm"/>
          </a:ln>
        </p:spPr>
        <p:txBody>
          <a:bodyPr spcFirstLastPara="1" wrap="square" lIns="91425" tIns="91425" rIns="91425" bIns="91425" anchor="t" anchorCtr="0">
            <a:normAutofit/>
          </a:bodyPr>
          <a:lstStyle>
            <a:lvl1pPr marL="411480" marR="0" lvl="0" indent="-297180" algn="l" rtl="0">
              <a:lnSpc>
                <a:spcPct val="130000"/>
              </a:lnSpc>
              <a:spcBef>
                <a:spcPts val="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1pPr>
            <a:lvl2pPr marL="822960" marR="0" lvl="1"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2pPr>
            <a:lvl3pPr marL="1234440" marR="0" lvl="2"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3pPr>
            <a:lvl4pPr marL="1645920" marR="0" lvl="3"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4pPr>
            <a:lvl5pPr marL="2057400" marR="0" lvl="4"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5pPr>
            <a:lvl6pPr marL="2468880" marR="0" lvl="5"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6pPr>
            <a:lvl7pPr marL="2880360" marR="0" lvl="6"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7pPr>
            <a:lvl8pPr marL="3291840" marR="0" lvl="7" indent="-297180" algn="l" rtl="0">
              <a:lnSpc>
                <a:spcPct val="130000"/>
              </a:lnSpc>
              <a:spcBef>
                <a:spcPts val="810"/>
              </a:spcBef>
              <a:spcAft>
                <a:spcPts val="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8pPr>
            <a:lvl9pPr marL="3703320" marR="0" lvl="8" indent="-297180" algn="l" rtl="0">
              <a:lnSpc>
                <a:spcPct val="130000"/>
              </a:lnSpc>
              <a:spcBef>
                <a:spcPts val="810"/>
              </a:spcBef>
              <a:spcAft>
                <a:spcPts val="810"/>
              </a:spcAft>
              <a:buClr>
                <a:srgbClr val="004888"/>
              </a:buClr>
              <a:buSzPts val="1600"/>
              <a:buFont typeface="Open Sans"/>
              <a:buChar char="■"/>
              <a:defRPr sz="1440" b="0" i="0" u="none" strike="noStrike" cap="none">
                <a:solidFill>
                  <a:schemeClr val="dk1"/>
                </a:solidFill>
                <a:latin typeface="Open Sans"/>
                <a:ea typeface="Open Sans"/>
                <a:cs typeface="Open Sans"/>
                <a:sym typeface="Open Sans"/>
              </a:defRPr>
            </a:lvl9pPr>
          </a:lstStyle>
          <a:p>
            <a:endParaRPr/>
          </a:p>
        </p:txBody>
      </p:sp>
      <p:sp>
        <p:nvSpPr>
          <p:cNvPr id="54" name="Google Shape;54;p13"/>
          <p:cNvSpPr txBox="1">
            <a:spLocks noGrp="1"/>
          </p:cNvSpPr>
          <p:nvPr>
            <p:ph type="title"/>
          </p:nvPr>
        </p:nvSpPr>
        <p:spPr>
          <a:xfrm>
            <a:off x="457200" y="697575"/>
            <a:ext cx="8229600" cy="85752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rgbClr val="004888"/>
              </a:buClr>
              <a:buSzPts val="1400"/>
              <a:buFont typeface="Open Sans"/>
              <a:buNone/>
              <a:defRPr sz="2520" b="1" i="0" u="none" strike="noStrike" cap="none">
                <a:solidFill>
                  <a:srgbClr val="004888"/>
                </a:solidFill>
                <a:latin typeface="Open Sans"/>
                <a:ea typeface="Open Sans"/>
                <a:cs typeface="Open Sans"/>
                <a:sym typeface="Open Sans"/>
              </a:defRPr>
            </a:lvl1pPr>
            <a:lvl2pPr lvl="1" algn="l" rtl="0">
              <a:lnSpc>
                <a:spcPct val="100000"/>
              </a:lnSpc>
              <a:spcBef>
                <a:spcPts val="0"/>
              </a:spcBef>
              <a:spcAft>
                <a:spcPts val="0"/>
              </a:spcAft>
              <a:buClr>
                <a:schemeClr val="dk1"/>
              </a:buClr>
              <a:buSzPts val="1400"/>
              <a:buFont typeface="Arial"/>
              <a:buNone/>
              <a:defRPr sz="3240" b="1">
                <a:solidFill>
                  <a:schemeClr val="dk1"/>
                </a:solidFill>
              </a:defRPr>
            </a:lvl2pPr>
            <a:lvl3pPr lvl="2" algn="l" rtl="0">
              <a:lnSpc>
                <a:spcPct val="100000"/>
              </a:lnSpc>
              <a:spcBef>
                <a:spcPts val="0"/>
              </a:spcBef>
              <a:spcAft>
                <a:spcPts val="0"/>
              </a:spcAft>
              <a:buClr>
                <a:schemeClr val="dk1"/>
              </a:buClr>
              <a:buSzPts val="1400"/>
              <a:buFont typeface="Arial"/>
              <a:buNone/>
              <a:defRPr sz="3240" b="1">
                <a:solidFill>
                  <a:schemeClr val="dk1"/>
                </a:solidFill>
              </a:defRPr>
            </a:lvl3pPr>
            <a:lvl4pPr lvl="3" algn="l" rtl="0">
              <a:lnSpc>
                <a:spcPct val="100000"/>
              </a:lnSpc>
              <a:spcBef>
                <a:spcPts val="0"/>
              </a:spcBef>
              <a:spcAft>
                <a:spcPts val="0"/>
              </a:spcAft>
              <a:buClr>
                <a:schemeClr val="dk1"/>
              </a:buClr>
              <a:buSzPts val="1400"/>
              <a:buFont typeface="Arial"/>
              <a:buNone/>
              <a:defRPr sz="3240" b="1">
                <a:solidFill>
                  <a:schemeClr val="dk1"/>
                </a:solidFill>
              </a:defRPr>
            </a:lvl4pPr>
            <a:lvl5pPr lvl="4" algn="l" rtl="0">
              <a:lnSpc>
                <a:spcPct val="100000"/>
              </a:lnSpc>
              <a:spcBef>
                <a:spcPts val="0"/>
              </a:spcBef>
              <a:spcAft>
                <a:spcPts val="0"/>
              </a:spcAft>
              <a:buClr>
                <a:schemeClr val="dk1"/>
              </a:buClr>
              <a:buSzPts val="1400"/>
              <a:buFont typeface="Arial"/>
              <a:buNone/>
              <a:defRPr sz="3240" b="1">
                <a:solidFill>
                  <a:schemeClr val="dk1"/>
                </a:solidFill>
              </a:defRPr>
            </a:lvl5pPr>
            <a:lvl6pPr lvl="5" algn="l" rtl="0">
              <a:lnSpc>
                <a:spcPct val="100000"/>
              </a:lnSpc>
              <a:spcBef>
                <a:spcPts val="0"/>
              </a:spcBef>
              <a:spcAft>
                <a:spcPts val="0"/>
              </a:spcAft>
              <a:buClr>
                <a:schemeClr val="dk1"/>
              </a:buClr>
              <a:buSzPts val="1400"/>
              <a:buFont typeface="Arial"/>
              <a:buNone/>
              <a:defRPr sz="3240" b="1">
                <a:solidFill>
                  <a:schemeClr val="dk1"/>
                </a:solidFill>
              </a:defRPr>
            </a:lvl6pPr>
            <a:lvl7pPr lvl="6" algn="l" rtl="0">
              <a:lnSpc>
                <a:spcPct val="100000"/>
              </a:lnSpc>
              <a:spcBef>
                <a:spcPts val="0"/>
              </a:spcBef>
              <a:spcAft>
                <a:spcPts val="0"/>
              </a:spcAft>
              <a:buClr>
                <a:schemeClr val="dk1"/>
              </a:buClr>
              <a:buSzPts val="1400"/>
              <a:buFont typeface="Arial"/>
              <a:buNone/>
              <a:defRPr sz="3240" b="1">
                <a:solidFill>
                  <a:schemeClr val="dk1"/>
                </a:solidFill>
              </a:defRPr>
            </a:lvl7pPr>
            <a:lvl8pPr lvl="7" algn="l" rtl="0">
              <a:lnSpc>
                <a:spcPct val="100000"/>
              </a:lnSpc>
              <a:spcBef>
                <a:spcPts val="0"/>
              </a:spcBef>
              <a:spcAft>
                <a:spcPts val="0"/>
              </a:spcAft>
              <a:buClr>
                <a:schemeClr val="dk1"/>
              </a:buClr>
              <a:buSzPts val="1400"/>
              <a:buFont typeface="Arial"/>
              <a:buNone/>
              <a:defRPr sz="3240" b="1">
                <a:solidFill>
                  <a:schemeClr val="dk1"/>
                </a:solidFill>
              </a:defRPr>
            </a:lvl8pPr>
            <a:lvl9pPr lvl="8" algn="l" rtl="0">
              <a:lnSpc>
                <a:spcPct val="100000"/>
              </a:lnSpc>
              <a:spcBef>
                <a:spcPts val="0"/>
              </a:spcBef>
              <a:spcAft>
                <a:spcPts val="0"/>
              </a:spcAft>
              <a:buClr>
                <a:schemeClr val="dk1"/>
              </a:buClr>
              <a:buSzPts val="1400"/>
              <a:buFont typeface="Arial"/>
              <a:buNone/>
              <a:defRPr sz="3240" b="1">
                <a:solidFill>
                  <a:schemeClr val="dk1"/>
                </a:solidFill>
              </a:defRPr>
            </a:lvl9pPr>
          </a:lstStyle>
          <a:p>
            <a:endParaRPr/>
          </a:p>
        </p:txBody>
      </p:sp>
      <p:pic>
        <p:nvPicPr>
          <p:cNvPr id="55" name="Google Shape;55;p13"/>
          <p:cNvPicPr preferRelativeResize="0"/>
          <p:nvPr/>
        </p:nvPicPr>
        <p:blipFill rotWithShape="1">
          <a:blip r:embed="rId2">
            <a:alphaModFix/>
          </a:blip>
          <a:srcRect/>
          <a:stretch/>
        </p:blipFill>
        <p:spPr>
          <a:xfrm>
            <a:off x="116775" y="3894885"/>
            <a:ext cx="866400" cy="77976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itizens Advice  - Back cover_Heritage">
  <p:cSld name="Citizens Advice  - Back cover_Heritage">
    <p:bg>
      <p:bgPr>
        <a:solidFill>
          <a:srgbClr val="FCBB69"/>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subTitle" idx="1"/>
          </p:nvPr>
        </p:nvSpPr>
        <p:spPr>
          <a:xfrm>
            <a:off x="1640925" y="3728375"/>
            <a:ext cx="6996600" cy="1023030"/>
          </a:xfrm>
          <a:prstGeom prst="rect">
            <a:avLst/>
          </a:prstGeom>
          <a:noFill/>
          <a:ln>
            <a:noFill/>
          </a:ln>
        </p:spPr>
        <p:txBody>
          <a:bodyPr spcFirstLastPara="1" wrap="square" lIns="91425" tIns="91425" rIns="91425" bIns="91425" anchor="b" anchorCtr="0">
            <a:normAutofit/>
          </a:bodyPr>
          <a:lstStyle>
            <a:lvl1pPr marR="0" lvl="0" algn="l" rtl="0">
              <a:lnSpc>
                <a:spcPct val="100000"/>
              </a:lnSpc>
              <a:spcBef>
                <a:spcPts val="0"/>
              </a:spcBef>
              <a:spcAft>
                <a:spcPts val="0"/>
              </a:spcAft>
              <a:buClr>
                <a:srgbClr val="004888"/>
              </a:buClr>
              <a:buSzPts val="1400"/>
              <a:buFont typeface="Open Sans"/>
              <a:buNone/>
              <a:defRPr sz="1800" b="0" i="0" u="none" strike="noStrike" cap="none">
                <a:solidFill>
                  <a:srgbClr val="004888"/>
                </a:solidFill>
                <a:latin typeface="Open Sans"/>
                <a:ea typeface="Open Sans"/>
                <a:cs typeface="Open Sans"/>
                <a:sym typeface="Open Sans"/>
              </a:defRPr>
            </a:lvl1pPr>
            <a:lvl2pPr marR="0" lvl="1"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1400"/>
              <a:buFont typeface="Arial"/>
              <a:buNone/>
              <a:defRPr sz="2700" b="0" i="0" u="none" strike="noStrike" cap="none">
                <a:solidFill>
                  <a:schemeClr val="dk2"/>
                </a:solidFill>
                <a:latin typeface="Arial"/>
                <a:ea typeface="Arial"/>
                <a:cs typeface="Arial"/>
                <a:sym typeface="Arial"/>
              </a:defRPr>
            </a:lvl9pPr>
          </a:lstStyle>
          <a:p>
            <a:endParaRPr/>
          </a:p>
        </p:txBody>
      </p:sp>
      <p:pic>
        <p:nvPicPr>
          <p:cNvPr id="58" name="Google Shape;58;p14"/>
          <p:cNvPicPr preferRelativeResize="0"/>
          <p:nvPr/>
        </p:nvPicPr>
        <p:blipFill rotWithShape="1">
          <a:blip r:embed="rId2">
            <a:alphaModFix/>
          </a:blip>
          <a:srcRect/>
          <a:stretch/>
        </p:blipFill>
        <p:spPr>
          <a:xfrm>
            <a:off x="270200" y="3860090"/>
            <a:ext cx="800768" cy="767345"/>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List - option 3">
  <p:cSld name="CUSTOM_7">
    <p:spTree>
      <p:nvGrpSpPr>
        <p:cNvPr id="1" name="Shape 59"/>
        <p:cNvGrpSpPr/>
        <p:nvPr/>
      </p:nvGrpSpPr>
      <p:grpSpPr>
        <a:xfrm>
          <a:off x="0" y="0"/>
          <a:ext cx="0" cy="0"/>
          <a:chOff x="0" y="0"/>
          <a:chExt cx="0" cy="0"/>
        </a:xfrm>
      </p:grpSpPr>
      <p:cxnSp>
        <p:nvCxnSpPr>
          <p:cNvPr id="60" name="Google Shape;60;p15"/>
          <p:cNvCxnSpPr/>
          <p:nvPr/>
        </p:nvCxnSpPr>
        <p:spPr>
          <a:xfrm rot="10800000" flipH="1">
            <a:off x="662250" y="823995"/>
            <a:ext cx="7586400" cy="3666330"/>
          </a:xfrm>
          <a:prstGeom prst="curvedConnector3">
            <a:avLst>
              <a:gd name="adj1" fmla="val 50000"/>
            </a:avLst>
          </a:prstGeom>
          <a:noFill/>
          <a:ln w="38100" cap="flat" cmpd="sng">
            <a:solidFill>
              <a:srgbClr val="005743"/>
            </a:solidFill>
            <a:prstDash val="solid"/>
            <a:round/>
            <a:headEnd type="none" w="med" len="med"/>
            <a:tailEnd type="none" w="med" len="med"/>
          </a:ln>
        </p:spPr>
      </p:cxnSp>
      <p:sp>
        <p:nvSpPr>
          <p:cNvPr id="61" name="Google Shape;61;p15"/>
          <p:cNvSpPr txBox="1">
            <a:spLocks noGrp="1"/>
          </p:cNvSpPr>
          <p:nvPr>
            <p:ph type="body" idx="1"/>
          </p:nvPr>
        </p:nvSpPr>
        <p:spPr>
          <a:xfrm>
            <a:off x="3827800" y="3263837"/>
            <a:ext cx="2055600" cy="828900"/>
          </a:xfrm>
          <a:prstGeom prst="rect">
            <a:avLst/>
          </a:prstGeom>
        </p:spPr>
        <p:txBody>
          <a:bodyPr spcFirstLastPara="1" wrap="square" lIns="91425" tIns="91425" rIns="91425" bIns="91425" anchor="t" anchorCtr="0">
            <a:normAutofit/>
          </a:bodyPr>
          <a:lstStyle>
            <a:lvl1pPr marL="411480" lvl="0" indent="-285750" rtl="0">
              <a:spcBef>
                <a:spcPts val="0"/>
              </a:spcBef>
              <a:spcAft>
                <a:spcPts val="0"/>
              </a:spcAft>
              <a:buSzPts val="1400"/>
              <a:buChar char="●"/>
              <a:defRPr sz="1260"/>
            </a:lvl1pPr>
            <a:lvl2pPr marL="822960" lvl="1" indent="-285750" rtl="0">
              <a:spcBef>
                <a:spcPts val="0"/>
              </a:spcBef>
              <a:spcAft>
                <a:spcPts val="0"/>
              </a:spcAft>
              <a:buSzPts val="1400"/>
              <a:buChar char="○"/>
              <a:defRPr sz="1260"/>
            </a:lvl2pPr>
            <a:lvl3pPr marL="1234440" lvl="2" indent="-285750" rtl="0">
              <a:spcBef>
                <a:spcPts val="0"/>
              </a:spcBef>
              <a:spcAft>
                <a:spcPts val="0"/>
              </a:spcAft>
              <a:buSzPts val="1400"/>
              <a:buChar char="■"/>
              <a:defRPr sz="1260"/>
            </a:lvl3pPr>
            <a:lvl4pPr marL="1645920" lvl="3" indent="-285750" rtl="0">
              <a:spcBef>
                <a:spcPts val="0"/>
              </a:spcBef>
              <a:spcAft>
                <a:spcPts val="0"/>
              </a:spcAft>
              <a:buSzPts val="1400"/>
              <a:buChar char="●"/>
              <a:defRPr sz="1260"/>
            </a:lvl4pPr>
            <a:lvl5pPr marL="2057400" lvl="4" indent="-285750" rtl="0">
              <a:spcBef>
                <a:spcPts val="0"/>
              </a:spcBef>
              <a:spcAft>
                <a:spcPts val="0"/>
              </a:spcAft>
              <a:buSzPts val="1400"/>
              <a:buChar char="○"/>
              <a:defRPr sz="1260"/>
            </a:lvl5pPr>
            <a:lvl6pPr marL="2468880" lvl="5" indent="-285750" rtl="0">
              <a:spcBef>
                <a:spcPts val="0"/>
              </a:spcBef>
              <a:spcAft>
                <a:spcPts val="0"/>
              </a:spcAft>
              <a:buSzPts val="1400"/>
              <a:buChar char="■"/>
              <a:defRPr sz="1260"/>
            </a:lvl6pPr>
            <a:lvl7pPr marL="2880360" lvl="6" indent="-285750" rtl="0">
              <a:spcBef>
                <a:spcPts val="0"/>
              </a:spcBef>
              <a:spcAft>
                <a:spcPts val="0"/>
              </a:spcAft>
              <a:buSzPts val="1400"/>
              <a:buChar char="●"/>
              <a:defRPr sz="1260"/>
            </a:lvl7pPr>
            <a:lvl8pPr marL="3291840" lvl="7" indent="-285750" rtl="0">
              <a:spcBef>
                <a:spcPts val="0"/>
              </a:spcBef>
              <a:spcAft>
                <a:spcPts val="0"/>
              </a:spcAft>
              <a:buSzPts val="1400"/>
              <a:buChar char="○"/>
              <a:defRPr sz="1260"/>
            </a:lvl8pPr>
            <a:lvl9pPr marL="3703320" lvl="8" indent="-285750" rtl="0">
              <a:spcBef>
                <a:spcPts val="0"/>
              </a:spcBef>
              <a:spcAft>
                <a:spcPts val="0"/>
              </a:spcAft>
              <a:buSzPts val="1400"/>
              <a:buChar char="■"/>
              <a:defRPr sz="1260"/>
            </a:lvl9pPr>
          </a:lstStyle>
          <a:p>
            <a:endParaRPr/>
          </a:p>
        </p:txBody>
      </p:sp>
      <p:sp>
        <p:nvSpPr>
          <p:cNvPr id="62" name="Google Shape;62;p15"/>
          <p:cNvSpPr txBox="1">
            <a:spLocks noGrp="1"/>
          </p:cNvSpPr>
          <p:nvPr>
            <p:ph type="body" idx="2"/>
          </p:nvPr>
        </p:nvSpPr>
        <p:spPr>
          <a:xfrm>
            <a:off x="2264875" y="4225600"/>
            <a:ext cx="2055600" cy="828900"/>
          </a:xfrm>
          <a:prstGeom prst="rect">
            <a:avLst/>
          </a:prstGeom>
        </p:spPr>
        <p:txBody>
          <a:bodyPr spcFirstLastPara="1" wrap="square" lIns="91425" tIns="91425" rIns="91425" bIns="91425" anchor="t" anchorCtr="0">
            <a:normAutofit/>
          </a:bodyPr>
          <a:lstStyle>
            <a:lvl1pPr marL="411480" lvl="0" indent="-285750" rtl="0">
              <a:spcBef>
                <a:spcPts val="0"/>
              </a:spcBef>
              <a:spcAft>
                <a:spcPts val="0"/>
              </a:spcAft>
              <a:buSzPts val="1400"/>
              <a:buChar char="●"/>
              <a:defRPr sz="1260"/>
            </a:lvl1pPr>
            <a:lvl2pPr marL="822960" lvl="1" indent="-285750" rtl="0">
              <a:spcBef>
                <a:spcPts val="0"/>
              </a:spcBef>
              <a:spcAft>
                <a:spcPts val="0"/>
              </a:spcAft>
              <a:buSzPts val="1400"/>
              <a:buChar char="○"/>
              <a:defRPr sz="1260"/>
            </a:lvl2pPr>
            <a:lvl3pPr marL="1234440" lvl="2" indent="-285750" rtl="0">
              <a:spcBef>
                <a:spcPts val="0"/>
              </a:spcBef>
              <a:spcAft>
                <a:spcPts val="0"/>
              </a:spcAft>
              <a:buSzPts val="1400"/>
              <a:buChar char="■"/>
              <a:defRPr sz="1260"/>
            </a:lvl3pPr>
            <a:lvl4pPr marL="1645920" lvl="3" indent="-285750" rtl="0">
              <a:spcBef>
                <a:spcPts val="0"/>
              </a:spcBef>
              <a:spcAft>
                <a:spcPts val="0"/>
              </a:spcAft>
              <a:buSzPts val="1400"/>
              <a:buChar char="●"/>
              <a:defRPr sz="1260"/>
            </a:lvl4pPr>
            <a:lvl5pPr marL="2057400" lvl="4" indent="-285750" rtl="0">
              <a:spcBef>
                <a:spcPts val="0"/>
              </a:spcBef>
              <a:spcAft>
                <a:spcPts val="0"/>
              </a:spcAft>
              <a:buSzPts val="1400"/>
              <a:buChar char="○"/>
              <a:defRPr sz="1260"/>
            </a:lvl5pPr>
            <a:lvl6pPr marL="2468880" lvl="5" indent="-285750" rtl="0">
              <a:spcBef>
                <a:spcPts val="0"/>
              </a:spcBef>
              <a:spcAft>
                <a:spcPts val="0"/>
              </a:spcAft>
              <a:buSzPts val="1400"/>
              <a:buChar char="■"/>
              <a:defRPr sz="1260"/>
            </a:lvl6pPr>
            <a:lvl7pPr marL="2880360" lvl="6" indent="-285750" rtl="0">
              <a:spcBef>
                <a:spcPts val="0"/>
              </a:spcBef>
              <a:spcAft>
                <a:spcPts val="0"/>
              </a:spcAft>
              <a:buSzPts val="1400"/>
              <a:buChar char="●"/>
              <a:defRPr sz="1260"/>
            </a:lvl7pPr>
            <a:lvl8pPr marL="3291840" lvl="7" indent="-285750" rtl="0">
              <a:spcBef>
                <a:spcPts val="0"/>
              </a:spcBef>
              <a:spcAft>
                <a:spcPts val="0"/>
              </a:spcAft>
              <a:buSzPts val="1400"/>
              <a:buChar char="○"/>
              <a:defRPr sz="1260"/>
            </a:lvl8pPr>
            <a:lvl9pPr marL="3703320" lvl="8" indent="-285750" rtl="0">
              <a:spcBef>
                <a:spcPts val="0"/>
              </a:spcBef>
              <a:spcAft>
                <a:spcPts val="0"/>
              </a:spcAft>
              <a:buSzPts val="1400"/>
              <a:buChar char="■"/>
              <a:defRPr sz="1260"/>
            </a:lvl9pPr>
          </a:lstStyle>
          <a:p>
            <a:endParaRPr/>
          </a:p>
        </p:txBody>
      </p:sp>
      <p:cxnSp>
        <p:nvCxnSpPr>
          <p:cNvPr id="63" name="Google Shape;63;p15"/>
          <p:cNvCxnSpPr/>
          <p:nvPr/>
        </p:nvCxnSpPr>
        <p:spPr>
          <a:xfrm rot="10800000">
            <a:off x="0" y="4490325"/>
            <a:ext cx="667200" cy="0"/>
          </a:xfrm>
          <a:prstGeom prst="straightConnector1">
            <a:avLst/>
          </a:prstGeom>
          <a:noFill/>
          <a:ln w="38100" cap="flat" cmpd="sng">
            <a:solidFill>
              <a:srgbClr val="005743"/>
            </a:solidFill>
            <a:prstDash val="solid"/>
            <a:round/>
            <a:headEnd type="none" w="med" len="med"/>
            <a:tailEnd type="none" w="med" len="med"/>
          </a:ln>
        </p:spPr>
      </p:cxnSp>
      <p:cxnSp>
        <p:nvCxnSpPr>
          <p:cNvPr id="64" name="Google Shape;64;p15"/>
          <p:cNvCxnSpPr/>
          <p:nvPr/>
        </p:nvCxnSpPr>
        <p:spPr>
          <a:xfrm>
            <a:off x="8201100" y="824025"/>
            <a:ext cx="942900" cy="0"/>
          </a:xfrm>
          <a:prstGeom prst="straightConnector1">
            <a:avLst/>
          </a:prstGeom>
          <a:noFill/>
          <a:ln w="38100" cap="flat" cmpd="sng">
            <a:solidFill>
              <a:srgbClr val="005743"/>
            </a:solidFill>
            <a:prstDash val="solid"/>
            <a:round/>
            <a:headEnd type="none" w="med" len="med"/>
            <a:tailEnd type="none" w="med" len="med"/>
          </a:ln>
        </p:spPr>
      </p:cxnSp>
      <p:sp>
        <p:nvSpPr>
          <p:cNvPr id="65" name="Google Shape;65;p15"/>
          <p:cNvSpPr txBox="1">
            <a:spLocks noGrp="1"/>
          </p:cNvSpPr>
          <p:nvPr>
            <p:ph type="body" idx="3"/>
          </p:nvPr>
        </p:nvSpPr>
        <p:spPr>
          <a:xfrm>
            <a:off x="6778625" y="1063250"/>
            <a:ext cx="2055600" cy="1065960"/>
          </a:xfrm>
          <a:prstGeom prst="rect">
            <a:avLst/>
          </a:prstGeom>
        </p:spPr>
        <p:txBody>
          <a:bodyPr spcFirstLastPara="1" wrap="square" lIns="91425" tIns="91425" rIns="91425" bIns="91425" anchor="t" anchorCtr="0">
            <a:normAutofit/>
          </a:bodyPr>
          <a:lstStyle>
            <a:lvl1pPr marL="411480" lvl="0" indent="-285750" rtl="0">
              <a:spcBef>
                <a:spcPts val="0"/>
              </a:spcBef>
              <a:spcAft>
                <a:spcPts val="0"/>
              </a:spcAft>
              <a:buSzPts val="1400"/>
              <a:buChar char="●"/>
              <a:defRPr sz="1260"/>
            </a:lvl1pPr>
            <a:lvl2pPr marL="822960" lvl="1" indent="-285750" rtl="0">
              <a:spcBef>
                <a:spcPts val="0"/>
              </a:spcBef>
              <a:spcAft>
                <a:spcPts val="0"/>
              </a:spcAft>
              <a:buSzPts val="1400"/>
              <a:buChar char="○"/>
              <a:defRPr sz="1260"/>
            </a:lvl2pPr>
            <a:lvl3pPr marL="1234440" lvl="2" indent="-285750" rtl="0">
              <a:spcBef>
                <a:spcPts val="0"/>
              </a:spcBef>
              <a:spcAft>
                <a:spcPts val="0"/>
              </a:spcAft>
              <a:buSzPts val="1400"/>
              <a:buChar char="■"/>
              <a:defRPr sz="1260"/>
            </a:lvl3pPr>
            <a:lvl4pPr marL="1645920" lvl="3" indent="-285750" rtl="0">
              <a:spcBef>
                <a:spcPts val="0"/>
              </a:spcBef>
              <a:spcAft>
                <a:spcPts val="0"/>
              </a:spcAft>
              <a:buSzPts val="1400"/>
              <a:buChar char="●"/>
              <a:defRPr sz="1260"/>
            </a:lvl4pPr>
            <a:lvl5pPr marL="2057400" lvl="4" indent="-285750" rtl="0">
              <a:spcBef>
                <a:spcPts val="0"/>
              </a:spcBef>
              <a:spcAft>
                <a:spcPts val="0"/>
              </a:spcAft>
              <a:buSzPts val="1400"/>
              <a:buChar char="○"/>
              <a:defRPr sz="1260"/>
            </a:lvl5pPr>
            <a:lvl6pPr marL="2468880" lvl="5" indent="-285750" rtl="0">
              <a:spcBef>
                <a:spcPts val="0"/>
              </a:spcBef>
              <a:spcAft>
                <a:spcPts val="0"/>
              </a:spcAft>
              <a:buSzPts val="1400"/>
              <a:buChar char="■"/>
              <a:defRPr sz="1260"/>
            </a:lvl6pPr>
            <a:lvl7pPr marL="2880360" lvl="6" indent="-285750" rtl="0">
              <a:spcBef>
                <a:spcPts val="0"/>
              </a:spcBef>
              <a:spcAft>
                <a:spcPts val="0"/>
              </a:spcAft>
              <a:buSzPts val="1400"/>
              <a:buChar char="●"/>
              <a:defRPr sz="1260"/>
            </a:lvl7pPr>
            <a:lvl8pPr marL="3291840" lvl="7" indent="-285750" rtl="0">
              <a:spcBef>
                <a:spcPts val="0"/>
              </a:spcBef>
              <a:spcAft>
                <a:spcPts val="0"/>
              </a:spcAft>
              <a:buSzPts val="1400"/>
              <a:buChar char="○"/>
              <a:defRPr sz="1260"/>
            </a:lvl8pPr>
            <a:lvl9pPr marL="3703320" lvl="8" indent="-285750" rtl="0">
              <a:spcBef>
                <a:spcPts val="0"/>
              </a:spcBef>
              <a:spcAft>
                <a:spcPts val="0"/>
              </a:spcAft>
              <a:buSzPts val="1400"/>
              <a:buChar char="■"/>
              <a:defRPr sz="1260"/>
            </a:lvl9pPr>
          </a:lstStyle>
          <a:p>
            <a:endParaRPr/>
          </a:p>
        </p:txBody>
      </p:sp>
      <p:sp>
        <p:nvSpPr>
          <p:cNvPr id="66" name="Google Shape;66;p15"/>
          <p:cNvSpPr/>
          <p:nvPr/>
        </p:nvSpPr>
        <p:spPr>
          <a:xfrm>
            <a:off x="1982575" y="4074248"/>
            <a:ext cx="371400" cy="352620"/>
          </a:xfrm>
          <a:prstGeom prst="ellipse">
            <a:avLst/>
          </a:prstGeom>
          <a:solidFill>
            <a:srgbClr val="005743"/>
          </a:solidFill>
          <a:ln w="9525" cap="flat" cmpd="sng">
            <a:solidFill>
              <a:srgbClr val="005743"/>
            </a:solidFill>
            <a:prstDash val="solid"/>
            <a:round/>
            <a:headEnd type="none" w="sm" len="sm"/>
            <a:tailEnd type="none" w="sm" len="sm"/>
          </a:ln>
        </p:spPr>
        <p:txBody>
          <a:bodyPr spcFirstLastPara="1" wrap="square" lIns="82283" tIns="82283" rIns="82283" bIns="82283" anchor="ctr" anchorCtr="0">
            <a:noAutofit/>
          </a:bodyPr>
          <a:lstStyle/>
          <a:p>
            <a:pPr marL="0" lvl="0" indent="0" algn="l" rtl="0">
              <a:spcBef>
                <a:spcPts val="0"/>
              </a:spcBef>
              <a:spcAft>
                <a:spcPts val="0"/>
              </a:spcAft>
              <a:buNone/>
            </a:pPr>
            <a:endParaRPr sz="1260">
              <a:solidFill>
                <a:srgbClr val="005743"/>
              </a:solidFill>
            </a:endParaRPr>
          </a:p>
        </p:txBody>
      </p:sp>
      <p:sp>
        <p:nvSpPr>
          <p:cNvPr id="67" name="Google Shape;67;p15"/>
          <p:cNvSpPr/>
          <p:nvPr/>
        </p:nvSpPr>
        <p:spPr>
          <a:xfrm>
            <a:off x="3511900" y="3175900"/>
            <a:ext cx="371400" cy="352620"/>
          </a:xfrm>
          <a:prstGeom prst="ellipse">
            <a:avLst/>
          </a:prstGeom>
          <a:solidFill>
            <a:srgbClr val="005743"/>
          </a:solidFill>
          <a:ln w="9525" cap="flat" cmpd="sng">
            <a:solidFill>
              <a:srgbClr val="005743"/>
            </a:solidFill>
            <a:prstDash val="solid"/>
            <a:round/>
            <a:headEnd type="none" w="sm" len="sm"/>
            <a:tailEnd type="none" w="sm" len="sm"/>
          </a:ln>
        </p:spPr>
        <p:txBody>
          <a:bodyPr spcFirstLastPara="1" wrap="square" lIns="82283" tIns="82283" rIns="82283" bIns="82283" anchor="ctr" anchorCtr="0">
            <a:noAutofit/>
          </a:bodyPr>
          <a:lstStyle/>
          <a:p>
            <a:pPr marL="0" lvl="0" indent="0" algn="l" rtl="0">
              <a:spcBef>
                <a:spcPts val="0"/>
              </a:spcBef>
              <a:spcAft>
                <a:spcPts val="0"/>
              </a:spcAft>
              <a:buNone/>
            </a:pPr>
            <a:endParaRPr sz="1260">
              <a:solidFill>
                <a:srgbClr val="005743"/>
              </a:solidFill>
            </a:endParaRPr>
          </a:p>
        </p:txBody>
      </p:sp>
      <p:sp>
        <p:nvSpPr>
          <p:cNvPr id="68" name="Google Shape;68;p15"/>
          <p:cNvSpPr/>
          <p:nvPr/>
        </p:nvSpPr>
        <p:spPr>
          <a:xfrm>
            <a:off x="5029200" y="1777375"/>
            <a:ext cx="371400" cy="352620"/>
          </a:xfrm>
          <a:prstGeom prst="ellipse">
            <a:avLst/>
          </a:prstGeom>
          <a:solidFill>
            <a:srgbClr val="005743"/>
          </a:solidFill>
          <a:ln w="9525" cap="flat" cmpd="sng">
            <a:solidFill>
              <a:srgbClr val="005743"/>
            </a:solidFill>
            <a:prstDash val="solid"/>
            <a:round/>
            <a:headEnd type="none" w="sm" len="sm"/>
            <a:tailEnd type="none" w="sm" len="sm"/>
          </a:ln>
        </p:spPr>
        <p:txBody>
          <a:bodyPr spcFirstLastPara="1" wrap="square" lIns="82283" tIns="82283" rIns="82283" bIns="82283" anchor="ctr" anchorCtr="0">
            <a:noAutofit/>
          </a:bodyPr>
          <a:lstStyle/>
          <a:p>
            <a:pPr marL="0" lvl="0" indent="0" algn="l" rtl="0">
              <a:spcBef>
                <a:spcPts val="0"/>
              </a:spcBef>
              <a:spcAft>
                <a:spcPts val="0"/>
              </a:spcAft>
              <a:buNone/>
            </a:pPr>
            <a:endParaRPr sz="1260">
              <a:solidFill>
                <a:srgbClr val="005743"/>
              </a:solidFill>
            </a:endParaRPr>
          </a:p>
        </p:txBody>
      </p:sp>
      <p:sp>
        <p:nvSpPr>
          <p:cNvPr id="69" name="Google Shape;69;p15"/>
          <p:cNvSpPr/>
          <p:nvPr/>
        </p:nvSpPr>
        <p:spPr>
          <a:xfrm>
            <a:off x="6457950" y="891550"/>
            <a:ext cx="371400" cy="352620"/>
          </a:xfrm>
          <a:prstGeom prst="ellipse">
            <a:avLst/>
          </a:prstGeom>
          <a:solidFill>
            <a:srgbClr val="005743"/>
          </a:solidFill>
          <a:ln w="9525" cap="flat" cmpd="sng">
            <a:solidFill>
              <a:srgbClr val="005743"/>
            </a:solidFill>
            <a:prstDash val="solid"/>
            <a:round/>
            <a:headEnd type="none" w="sm" len="sm"/>
            <a:tailEnd type="none" w="sm" len="sm"/>
          </a:ln>
        </p:spPr>
        <p:txBody>
          <a:bodyPr spcFirstLastPara="1" wrap="square" lIns="82283" tIns="82283" rIns="82283" bIns="82283" anchor="ctr" anchorCtr="0">
            <a:noAutofit/>
          </a:bodyPr>
          <a:lstStyle/>
          <a:p>
            <a:pPr marL="0" lvl="0" indent="0" algn="l" rtl="0">
              <a:spcBef>
                <a:spcPts val="0"/>
              </a:spcBef>
              <a:spcAft>
                <a:spcPts val="0"/>
              </a:spcAft>
              <a:buNone/>
            </a:pPr>
            <a:endParaRPr sz="1260">
              <a:solidFill>
                <a:srgbClr val="005743"/>
              </a:solidFill>
            </a:endParaRPr>
          </a:p>
        </p:txBody>
      </p:sp>
      <p:sp>
        <p:nvSpPr>
          <p:cNvPr id="70" name="Google Shape;70;p15"/>
          <p:cNvSpPr txBox="1">
            <a:spLocks noGrp="1"/>
          </p:cNvSpPr>
          <p:nvPr>
            <p:ph type="title"/>
          </p:nvPr>
        </p:nvSpPr>
        <p:spPr>
          <a:xfrm>
            <a:off x="611825" y="441075"/>
            <a:ext cx="7897200" cy="622080"/>
          </a:xfrm>
          <a:prstGeom prst="rect">
            <a:avLst/>
          </a:prstGeom>
        </p:spPr>
        <p:txBody>
          <a:bodyPr spcFirstLastPara="1" wrap="square" lIns="91425" tIns="91425" rIns="91425" bIns="91425" anchor="t" anchorCtr="0">
            <a:norm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1" name="Google Shape;71;p15"/>
          <p:cNvSpPr txBox="1">
            <a:spLocks noGrp="1"/>
          </p:cNvSpPr>
          <p:nvPr>
            <p:ph type="body" idx="4"/>
          </p:nvPr>
        </p:nvSpPr>
        <p:spPr>
          <a:xfrm>
            <a:off x="5259175" y="1957600"/>
            <a:ext cx="2055600" cy="1065960"/>
          </a:xfrm>
          <a:prstGeom prst="rect">
            <a:avLst/>
          </a:prstGeom>
        </p:spPr>
        <p:txBody>
          <a:bodyPr spcFirstLastPara="1" wrap="square" lIns="91425" tIns="91425" rIns="91425" bIns="91425" anchor="t" anchorCtr="0">
            <a:normAutofit/>
          </a:bodyPr>
          <a:lstStyle>
            <a:lvl1pPr marL="411480" lvl="0" indent="-285750" rtl="0">
              <a:spcBef>
                <a:spcPts val="0"/>
              </a:spcBef>
              <a:spcAft>
                <a:spcPts val="0"/>
              </a:spcAft>
              <a:buSzPts val="1400"/>
              <a:buChar char="●"/>
              <a:defRPr sz="1260"/>
            </a:lvl1pPr>
            <a:lvl2pPr marL="822960" lvl="1" indent="-285750" rtl="0">
              <a:spcBef>
                <a:spcPts val="0"/>
              </a:spcBef>
              <a:spcAft>
                <a:spcPts val="0"/>
              </a:spcAft>
              <a:buSzPts val="1400"/>
              <a:buChar char="○"/>
              <a:defRPr sz="1260"/>
            </a:lvl2pPr>
            <a:lvl3pPr marL="1234440" lvl="2" indent="-285750" rtl="0">
              <a:spcBef>
                <a:spcPts val="0"/>
              </a:spcBef>
              <a:spcAft>
                <a:spcPts val="0"/>
              </a:spcAft>
              <a:buSzPts val="1400"/>
              <a:buChar char="■"/>
              <a:defRPr sz="1260"/>
            </a:lvl3pPr>
            <a:lvl4pPr marL="1645920" lvl="3" indent="-285750" rtl="0">
              <a:spcBef>
                <a:spcPts val="0"/>
              </a:spcBef>
              <a:spcAft>
                <a:spcPts val="0"/>
              </a:spcAft>
              <a:buSzPts val="1400"/>
              <a:buChar char="●"/>
              <a:defRPr sz="1260"/>
            </a:lvl4pPr>
            <a:lvl5pPr marL="2057400" lvl="4" indent="-285750" rtl="0">
              <a:spcBef>
                <a:spcPts val="0"/>
              </a:spcBef>
              <a:spcAft>
                <a:spcPts val="0"/>
              </a:spcAft>
              <a:buSzPts val="1400"/>
              <a:buChar char="○"/>
              <a:defRPr sz="1260"/>
            </a:lvl5pPr>
            <a:lvl6pPr marL="2468880" lvl="5" indent="-285750" rtl="0">
              <a:spcBef>
                <a:spcPts val="0"/>
              </a:spcBef>
              <a:spcAft>
                <a:spcPts val="0"/>
              </a:spcAft>
              <a:buSzPts val="1400"/>
              <a:buChar char="■"/>
              <a:defRPr sz="1260"/>
            </a:lvl6pPr>
            <a:lvl7pPr marL="2880360" lvl="6" indent="-285750" rtl="0">
              <a:spcBef>
                <a:spcPts val="0"/>
              </a:spcBef>
              <a:spcAft>
                <a:spcPts val="0"/>
              </a:spcAft>
              <a:buSzPts val="1400"/>
              <a:buChar char="●"/>
              <a:defRPr sz="1260"/>
            </a:lvl7pPr>
            <a:lvl8pPr marL="3291840" lvl="7" indent="-285750" rtl="0">
              <a:spcBef>
                <a:spcPts val="0"/>
              </a:spcBef>
              <a:spcAft>
                <a:spcPts val="0"/>
              </a:spcAft>
              <a:buSzPts val="1400"/>
              <a:buChar char="○"/>
              <a:defRPr sz="1260"/>
            </a:lvl8pPr>
            <a:lvl9pPr marL="3703320" lvl="8" indent="-285750" rtl="0">
              <a:spcBef>
                <a:spcPts val="0"/>
              </a:spcBef>
              <a:spcAft>
                <a:spcPts val="0"/>
              </a:spcAft>
              <a:buSzPts val="1400"/>
              <a:buChar char="■"/>
              <a:defRPr sz="1260"/>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2A5AD-F309-CFEB-5D6A-1AF848E8917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D29D8E62-F2FC-C7CD-BE9A-FE9CADD9AE7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2265A1E-3A20-3484-A85D-2C6A2771F993}"/>
              </a:ext>
            </a:extLst>
          </p:cNvPr>
          <p:cNvSpPr>
            <a:spLocks noGrp="1"/>
          </p:cNvSpPr>
          <p:nvPr>
            <p:ph type="dt" sz="half" idx="10"/>
          </p:nvPr>
        </p:nvSpPr>
        <p:spPr/>
        <p:txBody>
          <a:bodyPr/>
          <a:lstStyle/>
          <a:p>
            <a:fld id="{3EF167BD-5087-4C63-9BB7-0F550400B0AD}" type="datetimeFigureOut">
              <a:rPr lang="en-GB" smtClean="0"/>
              <a:t>24/05/2023</a:t>
            </a:fld>
            <a:endParaRPr lang="en-GB"/>
          </a:p>
        </p:txBody>
      </p:sp>
      <p:sp>
        <p:nvSpPr>
          <p:cNvPr id="5" name="Footer Placeholder 4">
            <a:extLst>
              <a:ext uri="{FF2B5EF4-FFF2-40B4-BE49-F238E27FC236}">
                <a16:creationId xmlns:a16="http://schemas.microsoft.com/office/drawing/2014/main" id="{82029F5A-B410-EC7A-EC5D-D0F24CA2E4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E290A8-EBC6-7B98-AEF2-D4996875C70D}"/>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24662580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2608D-B37E-0B72-D089-0DB15E713E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FC614FE-652E-0BA6-0366-DFAF353239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CC93A4-742C-E0CD-E934-863F31D91C83}"/>
              </a:ext>
            </a:extLst>
          </p:cNvPr>
          <p:cNvSpPr>
            <a:spLocks noGrp="1"/>
          </p:cNvSpPr>
          <p:nvPr>
            <p:ph type="dt" sz="half" idx="10"/>
          </p:nvPr>
        </p:nvSpPr>
        <p:spPr/>
        <p:txBody>
          <a:bodyPr/>
          <a:lstStyle/>
          <a:p>
            <a:fld id="{3EF167BD-5087-4C63-9BB7-0F550400B0AD}" type="datetimeFigureOut">
              <a:rPr lang="en-GB" smtClean="0"/>
              <a:t>24/05/2023</a:t>
            </a:fld>
            <a:endParaRPr lang="en-GB"/>
          </a:p>
        </p:txBody>
      </p:sp>
      <p:sp>
        <p:nvSpPr>
          <p:cNvPr id="5" name="Footer Placeholder 4">
            <a:extLst>
              <a:ext uri="{FF2B5EF4-FFF2-40B4-BE49-F238E27FC236}">
                <a16:creationId xmlns:a16="http://schemas.microsoft.com/office/drawing/2014/main" id="{065D6644-1626-2FEF-E125-CFF10ED3AE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6E0AA3-38FC-0920-B719-4006208D4762}"/>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1694793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91AB3-2334-DAED-ACC2-0F00C494757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04F7DA3-DF08-A03C-4E78-B5FD56FF143E}"/>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E7FBB1-E563-B8D5-FCD9-7D70D4DAF76F}"/>
              </a:ext>
            </a:extLst>
          </p:cNvPr>
          <p:cNvSpPr>
            <a:spLocks noGrp="1"/>
          </p:cNvSpPr>
          <p:nvPr>
            <p:ph type="dt" sz="half" idx="10"/>
          </p:nvPr>
        </p:nvSpPr>
        <p:spPr/>
        <p:txBody>
          <a:bodyPr/>
          <a:lstStyle/>
          <a:p>
            <a:fld id="{3EF167BD-5087-4C63-9BB7-0F550400B0AD}" type="datetimeFigureOut">
              <a:rPr lang="en-GB" smtClean="0"/>
              <a:t>24/05/2023</a:t>
            </a:fld>
            <a:endParaRPr lang="en-GB"/>
          </a:p>
        </p:txBody>
      </p:sp>
      <p:sp>
        <p:nvSpPr>
          <p:cNvPr id="5" name="Footer Placeholder 4">
            <a:extLst>
              <a:ext uri="{FF2B5EF4-FFF2-40B4-BE49-F238E27FC236}">
                <a16:creationId xmlns:a16="http://schemas.microsoft.com/office/drawing/2014/main" id="{BE5F9980-AF17-0CF7-A460-2F492D8AE8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78B11D-C883-CFD7-9014-359449BE18F6}"/>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30478501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331C9-EA5D-AA0B-4C35-A373EA37548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6E3B1A-AD08-41BB-F784-A02C5B8CAB8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83CB598-E2F3-2680-E271-D9E5568BBC2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9C47105-1740-B044-1644-1A64BE9464E9}"/>
              </a:ext>
            </a:extLst>
          </p:cNvPr>
          <p:cNvSpPr>
            <a:spLocks noGrp="1"/>
          </p:cNvSpPr>
          <p:nvPr>
            <p:ph type="dt" sz="half" idx="10"/>
          </p:nvPr>
        </p:nvSpPr>
        <p:spPr/>
        <p:txBody>
          <a:bodyPr/>
          <a:lstStyle/>
          <a:p>
            <a:fld id="{3EF167BD-5087-4C63-9BB7-0F550400B0AD}" type="datetimeFigureOut">
              <a:rPr lang="en-GB" smtClean="0"/>
              <a:t>24/05/2023</a:t>
            </a:fld>
            <a:endParaRPr lang="en-GB"/>
          </a:p>
        </p:txBody>
      </p:sp>
      <p:sp>
        <p:nvSpPr>
          <p:cNvPr id="6" name="Footer Placeholder 5">
            <a:extLst>
              <a:ext uri="{FF2B5EF4-FFF2-40B4-BE49-F238E27FC236}">
                <a16:creationId xmlns:a16="http://schemas.microsoft.com/office/drawing/2014/main" id="{3E641816-03DA-C14E-9367-A2D4F262DB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B5E45B-91AB-B852-DCE0-20279AA8AF8D}"/>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22164472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FF014-97AC-FC9E-9107-7B5495E7A785}"/>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0D44848-1144-0CF4-EBDA-882F7DF52B0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774DAD3-AFBB-F9C4-3F8D-F2A7161D599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2140080-AB8D-422F-05B2-099CC47CF9E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B9E4A4D-4402-B552-1BF8-9956C69CF75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E925EF6-5146-8052-9AAC-FCEBADE0908C}"/>
              </a:ext>
            </a:extLst>
          </p:cNvPr>
          <p:cNvSpPr>
            <a:spLocks noGrp="1"/>
          </p:cNvSpPr>
          <p:nvPr>
            <p:ph type="dt" sz="half" idx="10"/>
          </p:nvPr>
        </p:nvSpPr>
        <p:spPr/>
        <p:txBody>
          <a:bodyPr/>
          <a:lstStyle/>
          <a:p>
            <a:fld id="{3EF167BD-5087-4C63-9BB7-0F550400B0AD}" type="datetimeFigureOut">
              <a:rPr lang="en-GB" smtClean="0"/>
              <a:t>24/05/2023</a:t>
            </a:fld>
            <a:endParaRPr lang="en-GB"/>
          </a:p>
        </p:txBody>
      </p:sp>
      <p:sp>
        <p:nvSpPr>
          <p:cNvPr id="8" name="Footer Placeholder 7">
            <a:extLst>
              <a:ext uri="{FF2B5EF4-FFF2-40B4-BE49-F238E27FC236}">
                <a16:creationId xmlns:a16="http://schemas.microsoft.com/office/drawing/2014/main" id="{8E54F3DA-E6BE-373A-4819-8F66715CD98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64293F9-76CB-5276-1713-76FB9689F132}"/>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26407675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72B85-8B49-BE3E-C094-D5704646EB8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010E8EA-0099-4D30-BDCB-D10F680084E7}"/>
              </a:ext>
            </a:extLst>
          </p:cNvPr>
          <p:cNvSpPr>
            <a:spLocks noGrp="1"/>
          </p:cNvSpPr>
          <p:nvPr>
            <p:ph type="dt" sz="half" idx="10"/>
          </p:nvPr>
        </p:nvSpPr>
        <p:spPr/>
        <p:txBody>
          <a:bodyPr/>
          <a:lstStyle/>
          <a:p>
            <a:fld id="{3EF167BD-5087-4C63-9BB7-0F550400B0AD}" type="datetimeFigureOut">
              <a:rPr lang="en-GB" smtClean="0"/>
              <a:t>24/05/2023</a:t>
            </a:fld>
            <a:endParaRPr lang="en-GB"/>
          </a:p>
        </p:txBody>
      </p:sp>
      <p:sp>
        <p:nvSpPr>
          <p:cNvPr id="4" name="Footer Placeholder 3">
            <a:extLst>
              <a:ext uri="{FF2B5EF4-FFF2-40B4-BE49-F238E27FC236}">
                <a16:creationId xmlns:a16="http://schemas.microsoft.com/office/drawing/2014/main" id="{52FF33A4-AA99-D9AE-2231-A91BF1ED9A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4ABB163-8CC9-124F-6B58-570E315A2137}"/>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7865000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24C795-FF8D-5082-D38D-6043EAF67F67}"/>
              </a:ext>
            </a:extLst>
          </p:cNvPr>
          <p:cNvSpPr>
            <a:spLocks noGrp="1"/>
          </p:cNvSpPr>
          <p:nvPr>
            <p:ph type="dt" sz="half" idx="10"/>
          </p:nvPr>
        </p:nvSpPr>
        <p:spPr/>
        <p:txBody>
          <a:bodyPr/>
          <a:lstStyle/>
          <a:p>
            <a:fld id="{3EF167BD-5087-4C63-9BB7-0F550400B0AD}" type="datetimeFigureOut">
              <a:rPr lang="en-GB" smtClean="0"/>
              <a:t>24/05/2023</a:t>
            </a:fld>
            <a:endParaRPr lang="en-GB"/>
          </a:p>
        </p:txBody>
      </p:sp>
      <p:sp>
        <p:nvSpPr>
          <p:cNvPr id="3" name="Footer Placeholder 2">
            <a:extLst>
              <a:ext uri="{FF2B5EF4-FFF2-40B4-BE49-F238E27FC236}">
                <a16:creationId xmlns:a16="http://schemas.microsoft.com/office/drawing/2014/main" id="{3DB85A76-32C9-2905-8757-C19EEF4B72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D818C6A-648C-BEEC-307A-1D745DF9EC33}"/>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2104625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345E5-837B-0DEE-6469-D3FD63369EE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0D4E5F-2186-7899-263C-FC1F6BA010C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548E160-5C3E-2DD5-DF37-78EDBAC7757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AC3C540-07AB-1C60-E303-375F8AFB0645}"/>
              </a:ext>
            </a:extLst>
          </p:cNvPr>
          <p:cNvSpPr>
            <a:spLocks noGrp="1"/>
          </p:cNvSpPr>
          <p:nvPr>
            <p:ph type="dt" sz="half" idx="10"/>
          </p:nvPr>
        </p:nvSpPr>
        <p:spPr/>
        <p:txBody>
          <a:bodyPr/>
          <a:lstStyle/>
          <a:p>
            <a:fld id="{3EF167BD-5087-4C63-9BB7-0F550400B0AD}" type="datetimeFigureOut">
              <a:rPr lang="en-GB" smtClean="0"/>
              <a:t>24/05/2023</a:t>
            </a:fld>
            <a:endParaRPr lang="en-GB"/>
          </a:p>
        </p:txBody>
      </p:sp>
      <p:sp>
        <p:nvSpPr>
          <p:cNvPr id="6" name="Footer Placeholder 5">
            <a:extLst>
              <a:ext uri="{FF2B5EF4-FFF2-40B4-BE49-F238E27FC236}">
                <a16:creationId xmlns:a16="http://schemas.microsoft.com/office/drawing/2014/main" id="{E792A443-051E-772C-AC6D-DDB80F007E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E1BB73-0587-AFF0-F027-2EDCDF056DF0}"/>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11605949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18FA2-1A55-8D91-0262-E88CC6A09A5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2E1445B-660D-6C90-1ED8-0E429D08D05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32B6BB40-14A7-DAF3-9BE0-3B2B09AB7D1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805EB9-A944-A8C7-2301-982E8A2620DB}"/>
              </a:ext>
            </a:extLst>
          </p:cNvPr>
          <p:cNvSpPr>
            <a:spLocks noGrp="1"/>
          </p:cNvSpPr>
          <p:nvPr>
            <p:ph type="dt" sz="half" idx="10"/>
          </p:nvPr>
        </p:nvSpPr>
        <p:spPr/>
        <p:txBody>
          <a:bodyPr/>
          <a:lstStyle/>
          <a:p>
            <a:fld id="{3EF167BD-5087-4C63-9BB7-0F550400B0AD}" type="datetimeFigureOut">
              <a:rPr lang="en-GB" smtClean="0"/>
              <a:t>24/05/2023</a:t>
            </a:fld>
            <a:endParaRPr lang="en-GB"/>
          </a:p>
        </p:txBody>
      </p:sp>
      <p:sp>
        <p:nvSpPr>
          <p:cNvPr id="6" name="Footer Placeholder 5">
            <a:extLst>
              <a:ext uri="{FF2B5EF4-FFF2-40B4-BE49-F238E27FC236}">
                <a16:creationId xmlns:a16="http://schemas.microsoft.com/office/drawing/2014/main" id="{9AD2A845-83B3-6B5A-D771-D3523CE456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BD1DE3-54EF-7B17-9BE0-A107578D6CDF}"/>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34457368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5B813-0DB0-7879-F97C-DD6EE97FBEA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86F5C2-4122-1194-F29C-6984AC6A76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9950F8-D012-56A6-2D8E-FE72D5D262BD}"/>
              </a:ext>
            </a:extLst>
          </p:cNvPr>
          <p:cNvSpPr>
            <a:spLocks noGrp="1"/>
          </p:cNvSpPr>
          <p:nvPr>
            <p:ph type="dt" sz="half" idx="10"/>
          </p:nvPr>
        </p:nvSpPr>
        <p:spPr/>
        <p:txBody>
          <a:bodyPr/>
          <a:lstStyle/>
          <a:p>
            <a:fld id="{3EF167BD-5087-4C63-9BB7-0F550400B0AD}" type="datetimeFigureOut">
              <a:rPr lang="en-GB" smtClean="0"/>
              <a:t>24/05/2023</a:t>
            </a:fld>
            <a:endParaRPr lang="en-GB"/>
          </a:p>
        </p:txBody>
      </p:sp>
      <p:sp>
        <p:nvSpPr>
          <p:cNvPr id="5" name="Footer Placeholder 4">
            <a:extLst>
              <a:ext uri="{FF2B5EF4-FFF2-40B4-BE49-F238E27FC236}">
                <a16:creationId xmlns:a16="http://schemas.microsoft.com/office/drawing/2014/main" id="{7055D22B-C072-3CA2-D042-E68FDBABEB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92A55F-E946-8D27-C7D0-A78245BF71D2}"/>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31131029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CA8CC4-345A-2422-C040-F375E4A310A8}"/>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48CB09-4473-2802-4A56-D90D9A905B9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76A2FE-7C43-F5C9-8127-2D89676BDCEC}"/>
              </a:ext>
            </a:extLst>
          </p:cNvPr>
          <p:cNvSpPr>
            <a:spLocks noGrp="1"/>
          </p:cNvSpPr>
          <p:nvPr>
            <p:ph type="dt" sz="half" idx="10"/>
          </p:nvPr>
        </p:nvSpPr>
        <p:spPr/>
        <p:txBody>
          <a:bodyPr/>
          <a:lstStyle/>
          <a:p>
            <a:fld id="{3EF167BD-5087-4C63-9BB7-0F550400B0AD}" type="datetimeFigureOut">
              <a:rPr lang="en-GB" smtClean="0"/>
              <a:t>24/05/2023</a:t>
            </a:fld>
            <a:endParaRPr lang="en-GB"/>
          </a:p>
        </p:txBody>
      </p:sp>
      <p:sp>
        <p:nvSpPr>
          <p:cNvPr id="5" name="Footer Placeholder 4">
            <a:extLst>
              <a:ext uri="{FF2B5EF4-FFF2-40B4-BE49-F238E27FC236}">
                <a16:creationId xmlns:a16="http://schemas.microsoft.com/office/drawing/2014/main" id="{AAC450DA-CD55-1D55-0E9B-36FF1A2956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BFB4C2-A110-856C-DB90-8886CE11D7FA}"/>
              </a:ext>
            </a:extLst>
          </p:cNvPr>
          <p:cNvSpPr>
            <a:spLocks noGrp="1"/>
          </p:cNvSpPr>
          <p:nvPr>
            <p:ph type="sldNum" sz="quarter" idx="12"/>
          </p:nvPr>
        </p:nvSpPr>
        <p:spPr/>
        <p:txBody>
          <a:bodyPr/>
          <a:lstStyle/>
          <a:p>
            <a:fld id="{3CEF214C-CBB3-4BD3-90FC-44C54AA05BCB}" type="slidenum">
              <a:rPr lang="en-GB" smtClean="0"/>
              <a:t>‹#›</a:t>
            </a:fld>
            <a:endParaRPr lang="en-GB"/>
          </a:p>
        </p:txBody>
      </p:sp>
    </p:spTree>
    <p:extLst>
      <p:ext uri="{BB962C8B-B14F-4D97-AF65-F5344CB8AC3E}">
        <p14:creationId xmlns:p14="http://schemas.microsoft.com/office/powerpoint/2010/main" val="6608818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17" name="Google Shape;17;p2"/>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lstStyle>
            <a:lvl1pPr marL="342900" marR="0" lvl="0" indent="-323850" algn="l" rtl="0">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505577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1" y="204787"/>
            <a:ext cx="3008313" cy="8715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15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60" name="Google Shape;60;p9"/>
          <p:cNvSpPr txBox="1">
            <a:spLocks noGrp="1"/>
          </p:cNvSpPr>
          <p:nvPr>
            <p:ph type="body" idx="1"/>
          </p:nvPr>
        </p:nvSpPr>
        <p:spPr>
          <a:xfrm>
            <a:off x="3575050" y="204789"/>
            <a:ext cx="5111750" cy="4389835"/>
          </a:xfrm>
          <a:prstGeom prst="rect">
            <a:avLst/>
          </a:prstGeom>
          <a:noFill/>
          <a:ln>
            <a:noFill/>
          </a:ln>
        </p:spPr>
        <p:txBody>
          <a:bodyPr spcFirstLastPara="1" wrap="square" lIns="91425" tIns="45700" rIns="91425" bIns="45700" anchor="t" anchorCtr="0"/>
          <a:lstStyle>
            <a:lvl1pPr marL="342900" marR="0" lvl="0" indent="-323850" algn="l" rtl="0">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457201" y="1076326"/>
            <a:ext cx="3008313" cy="3518297"/>
          </a:xfrm>
          <a:prstGeom prst="rect">
            <a:avLst/>
          </a:prstGeom>
          <a:noFill/>
          <a:ln>
            <a:noFill/>
          </a:ln>
        </p:spPr>
        <p:txBody>
          <a:bodyPr spcFirstLastPara="1" wrap="square" lIns="91425" tIns="45700" rIns="91425" bIns="45700" anchor="t" anchorCtr="0"/>
          <a:lstStyle>
            <a:lvl1pPr marL="342900" marR="0" lvl="0" indent="-171450" algn="l" rtl="0">
              <a:spcBef>
                <a:spcPts val="210"/>
              </a:spcBef>
              <a:spcAft>
                <a:spcPts val="0"/>
              </a:spcAft>
              <a:buClr>
                <a:schemeClr val="dk1"/>
              </a:buClr>
              <a:buSzPts val="1400"/>
              <a:buFont typeface="Arial"/>
              <a:buNone/>
              <a:defRPr sz="1050" b="0" i="0" u="none" strike="noStrike" cap="none">
                <a:solidFill>
                  <a:schemeClr val="dk1"/>
                </a:solidFill>
                <a:latin typeface="Calibri"/>
                <a:ea typeface="Calibri"/>
                <a:cs typeface="Calibri"/>
                <a:sym typeface="Calibri"/>
              </a:defRPr>
            </a:lvl1pPr>
            <a:lvl2pPr marL="685800" marR="0" lvl="1" indent="-171450" algn="l" rtl="0">
              <a:spcBef>
                <a:spcPts val="180"/>
              </a:spcBef>
              <a:spcAft>
                <a:spcPts val="0"/>
              </a:spcAft>
              <a:buClr>
                <a:schemeClr val="dk1"/>
              </a:buClr>
              <a:buSzPts val="1200"/>
              <a:buFont typeface="Arial"/>
              <a:buNone/>
              <a:defRPr sz="900" b="0" i="0" u="none" strike="noStrike" cap="none">
                <a:solidFill>
                  <a:schemeClr val="dk1"/>
                </a:solidFill>
                <a:latin typeface="Calibri"/>
                <a:ea typeface="Calibri"/>
                <a:cs typeface="Calibri"/>
                <a:sym typeface="Calibri"/>
              </a:defRPr>
            </a:lvl2pPr>
            <a:lvl3pPr marL="1028700" marR="0" lvl="2" indent="-171450" algn="l" rtl="0">
              <a:spcBef>
                <a:spcPts val="150"/>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3pPr>
            <a:lvl4pPr marL="1371600" marR="0" lvl="3"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4pPr>
            <a:lvl5pPr marL="1714500" marR="0" lvl="4"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5pPr>
            <a:lvl6pPr marL="2057400" marR="0" lvl="5"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6pPr>
            <a:lvl7pPr marL="2400300" marR="0" lvl="6"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7pPr>
            <a:lvl8pPr marL="2743200" marR="0" lvl="7"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8pPr>
            <a:lvl9pPr marL="3086100" marR="0" lvl="8"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531915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2000"/>
              <a:buFont typeface="Calibri"/>
              <a:buNone/>
              <a:defRPr sz="15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67" name="Google Shape;67;p10"/>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lstStyle>
            <a:lvl1pPr marR="0" lvl="0" algn="l" rtl="0">
              <a:spcBef>
                <a:spcPts val="48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spcBef>
                <a:spcPts val="420"/>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spcBef>
                <a:spcPts val="360"/>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spcBef>
                <a:spcPts val="300"/>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1792288" y="4025503"/>
            <a:ext cx="5486400" cy="603647"/>
          </a:xfrm>
          <a:prstGeom prst="rect">
            <a:avLst/>
          </a:prstGeom>
          <a:noFill/>
          <a:ln>
            <a:noFill/>
          </a:ln>
        </p:spPr>
        <p:txBody>
          <a:bodyPr spcFirstLastPara="1" wrap="square" lIns="91425" tIns="45700" rIns="91425" bIns="45700" anchor="t" anchorCtr="0"/>
          <a:lstStyle>
            <a:lvl1pPr marL="342900" marR="0" lvl="0" indent="-171450" algn="l" rtl="0">
              <a:spcBef>
                <a:spcPts val="210"/>
              </a:spcBef>
              <a:spcAft>
                <a:spcPts val="0"/>
              </a:spcAft>
              <a:buClr>
                <a:schemeClr val="dk1"/>
              </a:buClr>
              <a:buSzPts val="1400"/>
              <a:buFont typeface="Arial"/>
              <a:buNone/>
              <a:defRPr sz="1050" b="0" i="0" u="none" strike="noStrike" cap="none">
                <a:solidFill>
                  <a:schemeClr val="dk1"/>
                </a:solidFill>
                <a:latin typeface="Calibri"/>
                <a:ea typeface="Calibri"/>
                <a:cs typeface="Calibri"/>
                <a:sym typeface="Calibri"/>
              </a:defRPr>
            </a:lvl1pPr>
            <a:lvl2pPr marL="685800" marR="0" lvl="1" indent="-171450" algn="l" rtl="0">
              <a:spcBef>
                <a:spcPts val="180"/>
              </a:spcBef>
              <a:spcAft>
                <a:spcPts val="0"/>
              </a:spcAft>
              <a:buClr>
                <a:schemeClr val="dk1"/>
              </a:buClr>
              <a:buSzPts val="1200"/>
              <a:buFont typeface="Arial"/>
              <a:buNone/>
              <a:defRPr sz="900" b="0" i="0" u="none" strike="noStrike" cap="none">
                <a:solidFill>
                  <a:schemeClr val="dk1"/>
                </a:solidFill>
                <a:latin typeface="Calibri"/>
                <a:ea typeface="Calibri"/>
                <a:cs typeface="Calibri"/>
                <a:sym typeface="Calibri"/>
              </a:defRPr>
            </a:lvl2pPr>
            <a:lvl3pPr marL="1028700" marR="0" lvl="2" indent="-171450" algn="l" rtl="0">
              <a:spcBef>
                <a:spcPts val="150"/>
              </a:spcBef>
              <a:spcAft>
                <a:spcPts val="0"/>
              </a:spcAft>
              <a:buClr>
                <a:schemeClr val="dk1"/>
              </a:buClr>
              <a:buSzPts val="1000"/>
              <a:buFont typeface="Arial"/>
              <a:buNone/>
              <a:defRPr sz="750" b="0" i="0" u="none" strike="noStrike" cap="none">
                <a:solidFill>
                  <a:schemeClr val="dk1"/>
                </a:solidFill>
                <a:latin typeface="Calibri"/>
                <a:ea typeface="Calibri"/>
                <a:cs typeface="Calibri"/>
                <a:sym typeface="Calibri"/>
              </a:defRPr>
            </a:lvl3pPr>
            <a:lvl4pPr marL="1371600" marR="0" lvl="3"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4pPr>
            <a:lvl5pPr marL="1714500" marR="0" lvl="4"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5pPr>
            <a:lvl6pPr marL="2057400" marR="0" lvl="5"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6pPr>
            <a:lvl7pPr marL="2400300" marR="0" lvl="6"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7pPr>
            <a:lvl8pPr marL="2743200" marR="0" lvl="7"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8pPr>
            <a:lvl9pPr marL="3086100" marR="0" lvl="8" indent="-171450" algn="l" rtl="0">
              <a:spcBef>
                <a:spcPts val="135"/>
              </a:spcBef>
              <a:spcAft>
                <a:spcPts val="0"/>
              </a:spcAft>
              <a:buClr>
                <a:schemeClr val="dk1"/>
              </a:buClr>
              <a:buSzPts val="900"/>
              <a:buFont typeface="Arial"/>
              <a:buNone/>
              <a:defRPr sz="675"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903803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74" name="Google Shape;74;p11"/>
          <p:cNvSpPr txBox="1">
            <a:spLocks noGrp="1"/>
          </p:cNvSpPr>
          <p:nvPr>
            <p:ph type="body" idx="1"/>
          </p:nvPr>
        </p:nvSpPr>
        <p:spPr>
          <a:xfrm rot="5400000">
            <a:off x="2874765" y="-1217414"/>
            <a:ext cx="3394472" cy="8229600"/>
          </a:xfrm>
          <a:prstGeom prst="rect">
            <a:avLst/>
          </a:prstGeom>
          <a:noFill/>
          <a:ln>
            <a:noFill/>
          </a:ln>
        </p:spPr>
        <p:txBody>
          <a:bodyPr spcFirstLastPara="1" wrap="square" lIns="91425" tIns="45700" rIns="91425" bIns="45700" anchor="t" anchorCtr="0"/>
          <a:lstStyle>
            <a:lvl1pPr marL="342900" marR="0" lvl="0" indent="-323850" algn="l" rtl="0">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9352860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5463779" y="1371600"/>
            <a:ext cx="4388644"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80" name="Google Shape;80;p12"/>
          <p:cNvSpPr txBox="1">
            <a:spLocks noGrp="1"/>
          </p:cNvSpPr>
          <p:nvPr>
            <p:ph type="body" idx="1"/>
          </p:nvPr>
        </p:nvSpPr>
        <p:spPr>
          <a:xfrm rot="5400000">
            <a:off x="1272780" y="-609599"/>
            <a:ext cx="4388644" cy="6019800"/>
          </a:xfrm>
          <a:prstGeom prst="rect">
            <a:avLst/>
          </a:prstGeom>
          <a:noFill/>
          <a:ln>
            <a:noFill/>
          </a:ln>
        </p:spPr>
        <p:txBody>
          <a:bodyPr spcFirstLastPara="1" wrap="square" lIns="91425" tIns="45700" rIns="91425" bIns="45700" anchor="t" anchorCtr="0"/>
          <a:lstStyle>
            <a:lvl1pPr marL="342900" marR="0" lvl="0" indent="-323850" algn="l" rtl="0">
              <a:spcBef>
                <a:spcPts val="480"/>
              </a:spcBef>
              <a:spcAft>
                <a:spcPts val="0"/>
              </a:spcAft>
              <a:buClr>
                <a:schemeClr val="dk1"/>
              </a:buClr>
              <a:buSzPts val="3200"/>
              <a:buFont typeface="Arial"/>
              <a:buChar char="•"/>
              <a:defRPr sz="2400" b="0" i="0" u="none" strike="noStrike" cap="none">
                <a:solidFill>
                  <a:schemeClr val="dk1"/>
                </a:solidFill>
                <a:latin typeface="Calibri"/>
                <a:ea typeface="Calibri"/>
                <a:cs typeface="Calibri"/>
                <a:sym typeface="Calibri"/>
              </a:defRPr>
            </a:lvl1pPr>
            <a:lvl2pPr marL="685800" marR="0" lvl="1" indent="-304800" algn="l" rtl="0">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028700" marR="0" lvl="2"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371600" marR="0" lvl="3"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1714500" marR="0" lvl="4"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764965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62123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F783E-CC04-F496-6892-CCFD721F264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844A6D87-A983-F449-59DE-87C01D53F3F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2F7B162-D6E6-376E-7D6E-69D95FA8E035}"/>
              </a:ext>
            </a:extLst>
          </p:cNvPr>
          <p:cNvSpPr>
            <a:spLocks noGrp="1"/>
          </p:cNvSpPr>
          <p:nvPr>
            <p:ph type="dt" sz="half" idx="10"/>
          </p:nvPr>
        </p:nvSpPr>
        <p:spPr/>
        <p:txBody>
          <a:bodyPr/>
          <a:lstStyle/>
          <a:p>
            <a:fld id="{715D97FA-3A85-4F0E-8394-77D3B3EB067F}" type="datetimeFigureOut">
              <a:rPr lang="en-GB" smtClean="0"/>
              <a:t>24/05/2023</a:t>
            </a:fld>
            <a:endParaRPr lang="en-GB"/>
          </a:p>
        </p:txBody>
      </p:sp>
      <p:sp>
        <p:nvSpPr>
          <p:cNvPr id="5" name="Footer Placeholder 4">
            <a:extLst>
              <a:ext uri="{FF2B5EF4-FFF2-40B4-BE49-F238E27FC236}">
                <a16:creationId xmlns:a16="http://schemas.microsoft.com/office/drawing/2014/main" id="{7081AF59-0F65-9582-C00C-4F9BA3FB5B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C261E8-9D62-E424-1129-6F59412A64BE}"/>
              </a:ext>
            </a:extLst>
          </p:cNvPr>
          <p:cNvSpPr>
            <a:spLocks noGrp="1"/>
          </p:cNvSpPr>
          <p:nvPr>
            <p:ph type="sldNum" sz="quarter" idx="12"/>
          </p:nvPr>
        </p:nvSpPr>
        <p:spPr/>
        <p:txBody>
          <a:bodyPr/>
          <a:lstStyle/>
          <a:p>
            <a:fld id="{C398CA01-E596-4211-BD71-82AF359F942A}" type="slidenum">
              <a:rPr lang="en-GB" smtClean="0"/>
              <a:t>‹#›</a:t>
            </a:fld>
            <a:endParaRPr lang="en-GB"/>
          </a:p>
        </p:txBody>
      </p:sp>
    </p:spTree>
    <p:extLst>
      <p:ext uri="{BB962C8B-B14F-4D97-AF65-F5344CB8AC3E}">
        <p14:creationId xmlns:p14="http://schemas.microsoft.com/office/powerpoint/2010/main" val="19941352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37243-E082-1FA2-E5C5-E7839A3623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362169D-F1BE-44C7-A919-BA8EA3D8D2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224C51-0154-C88A-6B08-208333ED5526}"/>
              </a:ext>
            </a:extLst>
          </p:cNvPr>
          <p:cNvSpPr>
            <a:spLocks noGrp="1"/>
          </p:cNvSpPr>
          <p:nvPr>
            <p:ph type="dt" sz="half" idx="10"/>
          </p:nvPr>
        </p:nvSpPr>
        <p:spPr/>
        <p:txBody>
          <a:bodyPr/>
          <a:lstStyle/>
          <a:p>
            <a:fld id="{715D97FA-3A85-4F0E-8394-77D3B3EB067F}" type="datetimeFigureOut">
              <a:rPr lang="en-GB" smtClean="0"/>
              <a:t>24/05/2023</a:t>
            </a:fld>
            <a:endParaRPr lang="en-GB"/>
          </a:p>
        </p:txBody>
      </p:sp>
      <p:sp>
        <p:nvSpPr>
          <p:cNvPr id="5" name="Footer Placeholder 4">
            <a:extLst>
              <a:ext uri="{FF2B5EF4-FFF2-40B4-BE49-F238E27FC236}">
                <a16:creationId xmlns:a16="http://schemas.microsoft.com/office/drawing/2014/main" id="{B345DA47-282A-523D-74DD-EFDC008B6C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C01232-D805-C5C0-EBEA-2AB03254DDAE}"/>
              </a:ext>
            </a:extLst>
          </p:cNvPr>
          <p:cNvSpPr>
            <a:spLocks noGrp="1"/>
          </p:cNvSpPr>
          <p:nvPr>
            <p:ph type="sldNum" sz="quarter" idx="12"/>
          </p:nvPr>
        </p:nvSpPr>
        <p:spPr/>
        <p:txBody>
          <a:bodyPr/>
          <a:lstStyle/>
          <a:p>
            <a:fld id="{C398CA01-E596-4211-BD71-82AF359F942A}" type="slidenum">
              <a:rPr lang="en-GB" smtClean="0"/>
              <a:t>‹#›</a:t>
            </a:fld>
            <a:endParaRPr lang="en-GB"/>
          </a:p>
        </p:txBody>
      </p:sp>
    </p:spTree>
    <p:extLst>
      <p:ext uri="{BB962C8B-B14F-4D97-AF65-F5344CB8AC3E}">
        <p14:creationId xmlns:p14="http://schemas.microsoft.com/office/powerpoint/2010/main" val="6625279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3156-3221-A84A-8117-66CE33B29DE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E07DAD2-A9AD-C10A-D841-56CDF9C53EB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A11743-0DD5-E814-6F50-D81B451B2DDC}"/>
              </a:ext>
            </a:extLst>
          </p:cNvPr>
          <p:cNvSpPr>
            <a:spLocks noGrp="1"/>
          </p:cNvSpPr>
          <p:nvPr>
            <p:ph type="dt" sz="half" idx="10"/>
          </p:nvPr>
        </p:nvSpPr>
        <p:spPr/>
        <p:txBody>
          <a:bodyPr/>
          <a:lstStyle/>
          <a:p>
            <a:fld id="{715D97FA-3A85-4F0E-8394-77D3B3EB067F}" type="datetimeFigureOut">
              <a:rPr lang="en-GB" smtClean="0"/>
              <a:t>24/05/2023</a:t>
            </a:fld>
            <a:endParaRPr lang="en-GB"/>
          </a:p>
        </p:txBody>
      </p:sp>
      <p:sp>
        <p:nvSpPr>
          <p:cNvPr id="5" name="Footer Placeholder 4">
            <a:extLst>
              <a:ext uri="{FF2B5EF4-FFF2-40B4-BE49-F238E27FC236}">
                <a16:creationId xmlns:a16="http://schemas.microsoft.com/office/drawing/2014/main" id="{EA9A6B76-4036-8B34-029A-5989305F6B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58756F-1BF3-4C6A-83F4-9684DE91D57B}"/>
              </a:ext>
            </a:extLst>
          </p:cNvPr>
          <p:cNvSpPr>
            <a:spLocks noGrp="1"/>
          </p:cNvSpPr>
          <p:nvPr>
            <p:ph type="sldNum" sz="quarter" idx="12"/>
          </p:nvPr>
        </p:nvSpPr>
        <p:spPr/>
        <p:txBody>
          <a:bodyPr/>
          <a:lstStyle/>
          <a:p>
            <a:fld id="{C398CA01-E596-4211-BD71-82AF359F942A}" type="slidenum">
              <a:rPr lang="en-GB" smtClean="0"/>
              <a:t>‹#›</a:t>
            </a:fld>
            <a:endParaRPr lang="en-GB"/>
          </a:p>
        </p:txBody>
      </p:sp>
    </p:spTree>
    <p:extLst>
      <p:ext uri="{BB962C8B-B14F-4D97-AF65-F5344CB8AC3E}">
        <p14:creationId xmlns:p14="http://schemas.microsoft.com/office/powerpoint/2010/main" val="8886407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A26E-5949-3FC1-B96F-B3B661B09C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171D0F2-5BA1-F92E-75C8-2FD4BBCEC41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AB38D15-0BA8-D76D-C079-A523D84962C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3E0DCF6-5C97-DBF9-451F-FA25CCDEA367}"/>
              </a:ext>
            </a:extLst>
          </p:cNvPr>
          <p:cNvSpPr>
            <a:spLocks noGrp="1"/>
          </p:cNvSpPr>
          <p:nvPr>
            <p:ph type="dt" sz="half" idx="10"/>
          </p:nvPr>
        </p:nvSpPr>
        <p:spPr/>
        <p:txBody>
          <a:bodyPr/>
          <a:lstStyle/>
          <a:p>
            <a:fld id="{715D97FA-3A85-4F0E-8394-77D3B3EB067F}" type="datetimeFigureOut">
              <a:rPr lang="en-GB" smtClean="0"/>
              <a:t>24/05/2023</a:t>
            </a:fld>
            <a:endParaRPr lang="en-GB"/>
          </a:p>
        </p:txBody>
      </p:sp>
      <p:sp>
        <p:nvSpPr>
          <p:cNvPr id="6" name="Footer Placeholder 5">
            <a:extLst>
              <a:ext uri="{FF2B5EF4-FFF2-40B4-BE49-F238E27FC236}">
                <a16:creationId xmlns:a16="http://schemas.microsoft.com/office/drawing/2014/main" id="{FB2F0984-0BBF-2543-A8A6-1BE643E0E9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902382-FAEF-8B86-7BA7-4767D03A0794}"/>
              </a:ext>
            </a:extLst>
          </p:cNvPr>
          <p:cNvSpPr>
            <a:spLocks noGrp="1"/>
          </p:cNvSpPr>
          <p:nvPr>
            <p:ph type="sldNum" sz="quarter" idx="12"/>
          </p:nvPr>
        </p:nvSpPr>
        <p:spPr/>
        <p:txBody>
          <a:bodyPr/>
          <a:lstStyle/>
          <a:p>
            <a:fld id="{C398CA01-E596-4211-BD71-82AF359F942A}" type="slidenum">
              <a:rPr lang="en-GB" smtClean="0"/>
              <a:t>‹#›</a:t>
            </a:fld>
            <a:endParaRPr lang="en-GB"/>
          </a:p>
        </p:txBody>
      </p:sp>
    </p:spTree>
    <p:extLst>
      <p:ext uri="{BB962C8B-B14F-4D97-AF65-F5344CB8AC3E}">
        <p14:creationId xmlns:p14="http://schemas.microsoft.com/office/powerpoint/2010/main" val="42004690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93F2B-0BF4-4860-AE1E-148B8B1E04A4}"/>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B5C28B8-C24E-6E1F-DA35-64DDB95F723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B6DFF29-2EE6-ED99-89BD-B5CFC9AC5BF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55878C8-D43F-4741-58D5-0AE74DD1F85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1808507-AAAB-A3AD-A413-2C682801E500}"/>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D332C0-E61A-F212-43BA-1461BCBF005E}"/>
              </a:ext>
            </a:extLst>
          </p:cNvPr>
          <p:cNvSpPr>
            <a:spLocks noGrp="1"/>
          </p:cNvSpPr>
          <p:nvPr>
            <p:ph type="dt" sz="half" idx="10"/>
          </p:nvPr>
        </p:nvSpPr>
        <p:spPr/>
        <p:txBody>
          <a:bodyPr/>
          <a:lstStyle/>
          <a:p>
            <a:fld id="{715D97FA-3A85-4F0E-8394-77D3B3EB067F}" type="datetimeFigureOut">
              <a:rPr lang="en-GB" smtClean="0"/>
              <a:t>24/05/2023</a:t>
            </a:fld>
            <a:endParaRPr lang="en-GB"/>
          </a:p>
        </p:txBody>
      </p:sp>
      <p:sp>
        <p:nvSpPr>
          <p:cNvPr id="8" name="Footer Placeholder 7">
            <a:extLst>
              <a:ext uri="{FF2B5EF4-FFF2-40B4-BE49-F238E27FC236}">
                <a16:creationId xmlns:a16="http://schemas.microsoft.com/office/drawing/2014/main" id="{89F1B6A4-6ABD-AD85-C581-ED3B1462D2D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B169DB-1F54-8F8E-7C5B-08E1765A4B7F}"/>
              </a:ext>
            </a:extLst>
          </p:cNvPr>
          <p:cNvSpPr>
            <a:spLocks noGrp="1"/>
          </p:cNvSpPr>
          <p:nvPr>
            <p:ph type="sldNum" sz="quarter" idx="12"/>
          </p:nvPr>
        </p:nvSpPr>
        <p:spPr/>
        <p:txBody>
          <a:bodyPr/>
          <a:lstStyle/>
          <a:p>
            <a:fld id="{C398CA01-E596-4211-BD71-82AF359F942A}" type="slidenum">
              <a:rPr lang="en-GB" smtClean="0"/>
              <a:t>‹#›</a:t>
            </a:fld>
            <a:endParaRPr lang="en-GB"/>
          </a:p>
        </p:txBody>
      </p:sp>
    </p:spTree>
    <p:extLst>
      <p:ext uri="{BB962C8B-B14F-4D97-AF65-F5344CB8AC3E}">
        <p14:creationId xmlns:p14="http://schemas.microsoft.com/office/powerpoint/2010/main" val="38566598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8582C-1281-F5BC-0A45-E54B481AA48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CA28EB0-6298-D488-A5E2-2C0316351501}"/>
              </a:ext>
            </a:extLst>
          </p:cNvPr>
          <p:cNvSpPr>
            <a:spLocks noGrp="1"/>
          </p:cNvSpPr>
          <p:nvPr>
            <p:ph type="dt" sz="half" idx="10"/>
          </p:nvPr>
        </p:nvSpPr>
        <p:spPr/>
        <p:txBody>
          <a:bodyPr/>
          <a:lstStyle/>
          <a:p>
            <a:fld id="{715D97FA-3A85-4F0E-8394-77D3B3EB067F}" type="datetimeFigureOut">
              <a:rPr lang="en-GB" smtClean="0"/>
              <a:t>24/05/2023</a:t>
            </a:fld>
            <a:endParaRPr lang="en-GB"/>
          </a:p>
        </p:txBody>
      </p:sp>
      <p:sp>
        <p:nvSpPr>
          <p:cNvPr id="4" name="Footer Placeholder 3">
            <a:extLst>
              <a:ext uri="{FF2B5EF4-FFF2-40B4-BE49-F238E27FC236}">
                <a16:creationId xmlns:a16="http://schemas.microsoft.com/office/drawing/2014/main" id="{6D099009-7996-B636-B71B-91A872F72B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6EBAA5C-5916-A5B1-25C6-4D28172A0F3E}"/>
              </a:ext>
            </a:extLst>
          </p:cNvPr>
          <p:cNvSpPr>
            <a:spLocks noGrp="1"/>
          </p:cNvSpPr>
          <p:nvPr>
            <p:ph type="sldNum" sz="quarter" idx="12"/>
          </p:nvPr>
        </p:nvSpPr>
        <p:spPr/>
        <p:txBody>
          <a:bodyPr/>
          <a:lstStyle/>
          <a:p>
            <a:fld id="{C398CA01-E596-4211-BD71-82AF359F942A}" type="slidenum">
              <a:rPr lang="en-GB" smtClean="0"/>
              <a:t>‹#›</a:t>
            </a:fld>
            <a:endParaRPr lang="en-GB"/>
          </a:p>
        </p:txBody>
      </p:sp>
    </p:spTree>
    <p:extLst>
      <p:ext uri="{BB962C8B-B14F-4D97-AF65-F5344CB8AC3E}">
        <p14:creationId xmlns:p14="http://schemas.microsoft.com/office/powerpoint/2010/main" val="1700921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AE2CA-70A0-4771-2F05-E19E8BCA18D5}"/>
              </a:ext>
            </a:extLst>
          </p:cNvPr>
          <p:cNvSpPr>
            <a:spLocks noGrp="1"/>
          </p:cNvSpPr>
          <p:nvPr>
            <p:ph type="dt" sz="half" idx="10"/>
          </p:nvPr>
        </p:nvSpPr>
        <p:spPr/>
        <p:txBody>
          <a:bodyPr/>
          <a:lstStyle/>
          <a:p>
            <a:fld id="{715D97FA-3A85-4F0E-8394-77D3B3EB067F}" type="datetimeFigureOut">
              <a:rPr lang="en-GB" smtClean="0"/>
              <a:t>24/05/2023</a:t>
            </a:fld>
            <a:endParaRPr lang="en-GB"/>
          </a:p>
        </p:txBody>
      </p:sp>
      <p:sp>
        <p:nvSpPr>
          <p:cNvPr id="3" name="Footer Placeholder 2">
            <a:extLst>
              <a:ext uri="{FF2B5EF4-FFF2-40B4-BE49-F238E27FC236}">
                <a16:creationId xmlns:a16="http://schemas.microsoft.com/office/drawing/2014/main" id="{855CF52E-3DCD-4243-D4F2-56F988C68C8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2E20CDC-EAB9-4033-8204-7FB4984439EE}"/>
              </a:ext>
            </a:extLst>
          </p:cNvPr>
          <p:cNvSpPr>
            <a:spLocks noGrp="1"/>
          </p:cNvSpPr>
          <p:nvPr>
            <p:ph type="sldNum" sz="quarter" idx="12"/>
          </p:nvPr>
        </p:nvSpPr>
        <p:spPr/>
        <p:txBody>
          <a:bodyPr/>
          <a:lstStyle/>
          <a:p>
            <a:fld id="{C398CA01-E596-4211-BD71-82AF359F942A}" type="slidenum">
              <a:rPr lang="en-GB" smtClean="0"/>
              <a:t>‹#›</a:t>
            </a:fld>
            <a:endParaRPr lang="en-GB"/>
          </a:p>
        </p:txBody>
      </p:sp>
    </p:spTree>
    <p:extLst>
      <p:ext uri="{BB962C8B-B14F-4D97-AF65-F5344CB8AC3E}">
        <p14:creationId xmlns:p14="http://schemas.microsoft.com/office/powerpoint/2010/main" val="9981548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08E55-1DEA-C902-4E4C-FFFF2ED95AE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3E13629-66EE-C796-2FE5-99FA44997BE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15D379A-735F-18EF-1AD6-9188C52D272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A005F8B-5912-796C-C00B-17375256E62D}"/>
              </a:ext>
            </a:extLst>
          </p:cNvPr>
          <p:cNvSpPr>
            <a:spLocks noGrp="1"/>
          </p:cNvSpPr>
          <p:nvPr>
            <p:ph type="dt" sz="half" idx="10"/>
          </p:nvPr>
        </p:nvSpPr>
        <p:spPr/>
        <p:txBody>
          <a:bodyPr/>
          <a:lstStyle/>
          <a:p>
            <a:fld id="{715D97FA-3A85-4F0E-8394-77D3B3EB067F}" type="datetimeFigureOut">
              <a:rPr lang="en-GB" smtClean="0"/>
              <a:t>24/05/2023</a:t>
            </a:fld>
            <a:endParaRPr lang="en-GB"/>
          </a:p>
        </p:txBody>
      </p:sp>
      <p:sp>
        <p:nvSpPr>
          <p:cNvPr id="6" name="Footer Placeholder 5">
            <a:extLst>
              <a:ext uri="{FF2B5EF4-FFF2-40B4-BE49-F238E27FC236}">
                <a16:creationId xmlns:a16="http://schemas.microsoft.com/office/drawing/2014/main" id="{95942128-732A-3407-EF13-7F60917EAA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2BD2F1-B1CC-7B12-7F3C-780E2BAE365C}"/>
              </a:ext>
            </a:extLst>
          </p:cNvPr>
          <p:cNvSpPr>
            <a:spLocks noGrp="1"/>
          </p:cNvSpPr>
          <p:nvPr>
            <p:ph type="sldNum" sz="quarter" idx="12"/>
          </p:nvPr>
        </p:nvSpPr>
        <p:spPr/>
        <p:txBody>
          <a:bodyPr/>
          <a:lstStyle/>
          <a:p>
            <a:fld id="{C398CA01-E596-4211-BD71-82AF359F942A}" type="slidenum">
              <a:rPr lang="en-GB" smtClean="0"/>
              <a:t>‹#›</a:t>
            </a:fld>
            <a:endParaRPr lang="en-GB"/>
          </a:p>
        </p:txBody>
      </p:sp>
    </p:spTree>
    <p:extLst>
      <p:ext uri="{BB962C8B-B14F-4D97-AF65-F5344CB8AC3E}">
        <p14:creationId xmlns:p14="http://schemas.microsoft.com/office/powerpoint/2010/main" val="42683766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3FF9-5BF3-6528-E81E-070776E7B03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7B09F32-6435-F9D4-DFBC-FF6207953CC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732F3996-A807-3380-2543-0EE4EAC84C0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A99E494-E8CA-085D-3B00-E4CAE5FE9A7E}"/>
              </a:ext>
            </a:extLst>
          </p:cNvPr>
          <p:cNvSpPr>
            <a:spLocks noGrp="1"/>
          </p:cNvSpPr>
          <p:nvPr>
            <p:ph type="dt" sz="half" idx="10"/>
          </p:nvPr>
        </p:nvSpPr>
        <p:spPr/>
        <p:txBody>
          <a:bodyPr/>
          <a:lstStyle/>
          <a:p>
            <a:fld id="{715D97FA-3A85-4F0E-8394-77D3B3EB067F}" type="datetimeFigureOut">
              <a:rPr lang="en-GB" smtClean="0"/>
              <a:t>24/05/2023</a:t>
            </a:fld>
            <a:endParaRPr lang="en-GB"/>
          </a:p>
        </p:txBody>
      </p:sp>
      <p:sp>
        <p:nvSpPr>
          <p:cNvPr id="6" name="Footer Placeholder 5">
            <a:extLst>
              <a:ext uri="{FF2B5EF4-FFF2-40B4-BE49-F238E27FC236}">
                <a16:creationId xmlns:a16="http://schemas.microsoft.com/office/drawing/2014/main" id="{5389D9F2-3FC5-B941-22CA-B4AFFCA38A4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7ADFC2-FD18-0CDD-3A3A-8CC448474ABC}"/>
              </a:ext>
            </a:extLst>
          </p:cNvPr>
          <p:cNvSpPr>
            <a:spLocks noGrp="1"/>
          </p:cNvSpPr>
          <p:nvPr>
            <p:ph type="sldNum" sz="quarter" idx="12"/>
          </p:nvPr>
        </p:nvSpPr>
        <p:spPr/>
        <p:txBody>
          <a:bodyPr/>
          <a:lstStyle/>
          <a:p>
            <a:fld id="{C398CA01-E596-4211-BD71-82AF359F942A}" type="slidenum">
              <a:rPr lang="en-GB" smtClean="0"/>
              <a:t>‹#›</a:t>
            </a:fld>
            <a:endParaRPr lang="en-GB"/>
          </a:p>
        </p:txBody>
      </p:sp>
    </p:spTree>
    <p:extLst>
      <p:ext uri="{BB962C8B-B14F-4D97-AF65-F5344CB8AC3E}">
        <p14:creationId xmlns:p14="http://schemas.microsoft.com/office/powerpoint/2010/main" val="35541744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5AD78-E62F-54DA-06DB-02C6B5EBA71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E9E9117-D893-9064-2E13-EDCA5B639E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28D54F-F406-0258-7209-DBA8DC2274A7}"/>
              </a:ext>
            </a:extLst>
          </p:cNvPr>
          <p:cNvSpPr>
            <a:spLocks noGrp="1"/>
          </p:cNvSpPr>
          <p:nvPr>
            <p:ph type="dt" sz="half" idx="10"/>
          </p:nvPr>
        </p:nvSpPr>
        <p:spPr/>
        <p:txBody>
          <a:bodyPr/>
          <a:lstStyle/>
          <a:p>
            <a:fld id="{715D97FA-3A85-4F0E-8394-77D3B3EB067F}" type="datetimeFigureOut">
              <a:rPr lang="en-GB" smtClean="0"/>
              <a:t>24/05/2023</a:t>
            </a:fld>
            <a:endParaRPr lang="en-GB"/>
          </a:p>
        </p:txBody>
      </p:sp>
      <p:sp>
        <p:nvSpPr>
          <p:cNvPr id="5" name="Footer Placeholder 4">
            <a:extLst>
              <a:ext uri="{FF2B5EF4-FFF2-40B4-BE49-F238E27FC236}">
                <a16:creationId xmlns:a16="http://schemas.microsoft.com/office/drawing/2014/main" id="{AC8AA887-CE21-4DB5-9A69-34F2CCEC55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E2A044-D412-4041-68E1-8A6B9631B2D3}"/>
              </a:ext>
            </a:extLst>
          </p:cNvPr>
          <p:cNvSpPr>
            <a:spLocks noGrp="1"/>
          </p:cNvSpPr>
          <p:nvPr>
            <p:ph type="sldNum" sz="quarter" idx="12"/>
          </p:nvPr>
        </p:nvSpPr>
        <p:spPr/>
        <p:txBody>
          <a:bodyPr/>
          <a:lstStyle/>
          <a:p>
            <a:fld id="{C398CA01-E596-4211-BD71-82AF359F942A}" type="slidenum">
              <a:rPr lang="en-GB" smtClean="0"/>
              <a:t>‹#›</a:t>
            </a:fld>
            <a:endParaRPr lang="en-GB"/>
          </a:p>
        </p:txBody>
      </p:sp>
    </p:spTree>
    <p:extLst>
      <p:ext uri="{BB962C8B-B14F-4D97-AF65-F5344CB8AC3E}">
        <p14:creationId xmlns:p14="http://schemas.microsoft.com/office/powerpoint/2010/main" val="79059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6.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7.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6.xml"/><Relationship Id="rId7"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5" Type="http://schemas.openxmlformats.org/officeDocument/2006/relationships/slideLayout" Target="../slideLayouts/slideLayout88.xml"/><Relationship Id="rId4"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610D3D-7481-C0DA-5382-1C47D098CAE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799CA5-DF2F-2317-63BE-E75116B61B9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A489E4-68CF-33DB-34F5-DD3733D2E03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15D97FA-3A85-4F0E-8394-77D3B3EB067F}" type="datetimeFigureOut">
              <a:rPr lang="en-GB" smtClean="0"/>
              <a:t>24/05/2023</a:t>
            </a:fld>
            <a:endParaRPr lang="en-GB"/>
          </a:p>
        </p:txBody>
      </p:sp>
      <p:sp>
        <p:nvSpPr>
          <p:cNvPr id="5" name="Footer Placeholder 4">
            <a:extLst>
              <a:ext uri="{FF2B5EF4-FFF2-40B4-BE49-F238E27FC236}">
                <a16:creationId xmlns:a16="http://schemas.microsoft.com/office/drawing/2014/main" id="{92257451-F6A7-0E75-54D8-B39519D4918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D398E19-A910-C78F-2627-37F01905A42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398CA01-E596-4211-BD71-82AF359F942A}" type="slidenum">
              <a:rPr lang="en-GB" smtClean="0"/>
              <a:t>‹#›</a:t>
            </a:fld>
            <a:endParaRPr lang="en-GB"/>
          </a:p>
        </p:txBody>
      </p:sp>
    </p:spTree>
    <p:extLst>
      <p:ext uri="{BB962C8B-B14F-4D97-AF65-F5344CB8AC3E}">
        <p14:creationId xmlns:p14="http://schemas.microsoft.com/office/powerpoint/2010/main" val="1467054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57162" y="215900"/>
            <a:ext cx="5424600" cy="22701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1pPr>
            <a:lvl2pPr marL="0" marR="0" lvl="1"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2pPr>
            <a:lvl3pPr marL="0" marR="0" lvl="2"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3pPr>
            <a:lvl4pPr marL="0" marR="0" lvl="3"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4pPr>
            <a:lvl5pPr marL="0" marR="0" lvl="4"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5pPr>
            <a:lvl6pPr marL="457200" marR="0" lvl="5"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6pPr>
            <a:lvl7pPr marL="914400" marR="0" lvl="6"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7pPr>
            <a:lvl8pPr marL="1371600" marR="0" lvl="7"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8pPr>
            <a:lvl9pPr marL="1828800" marR="0" lvl="8" indent="0" algn="l" rtl="0">
              <a:spcBef>
                <a:spcPts val="0"/>
              </a:spcBef>
              <a:spcAft>
                <a:spcPts val="0"/>
              </a:spcAft>
              <a:buSzPts val="1400"/>
              <a:buNone/>
              <a:defRPr sz="4400" b="1" i="0" u="none" strike="noStrike" cap="none">
                <a:solidFill>
                  <a:schemeClr val="dk1"/>
                </a:solidFill>
                <a:latin typeface="Open Sans"/>
                <a:ea typeface="Open Sans"/>
                <a:cs typeface="Open Sans"/>
                <a:sym typeface="Open Sans"/>
              </a:defRPr>
            </a:lvl9pPr>
          </a:lstStyle>
          <a:p>
            <a:endParaRPr/>
          </a:p>
        </p:txBody>
      </p:sp>
      <p:sp>
        <p:nvSpPr>
          <p:cNvPr id="52" name="Google Shape;52;p13"/>
          <p:cNvSpPr txBox="1">
            <a:spLocks noGrp="1"/>
          </p:cNvSpPr>
          <p:nvPr>
            <p:ph type="body" idx="1"/>
          </p:nvPr>
        </p:nvSpPr>
        <p:spPr>
          <a:xfrm>
            <a:off x="5772150" y="3175000"/>
            <a:ext cx="2914500" cy="14193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82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214312" y="206375"/>
            <a:ext cx="8229600" cy="8574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1pPr>
            <a:lvl2pPr marL="0" marR="0" lvl="1"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2pPr>
            <a:lvl3pPr marL="0" marR="0" lvl="2"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3pPr>
            <a:lvl4pPr marL="0" marR="0" lvl="3"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4pPr>
            <a:lvl5pPr marL="0" marR="0" lvl="4"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5pPr>
            <a:lvl6pPr marL="457200" marR="0" lvl="5"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6pPr>
            <a:lvl7pPr marL="914400" marR="0" lvl="6"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7pPr>
            <a:lvl8pPr marL="1371600" marR="0" lvl="7"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8pPr>
            <a:lvl9pPr marL="1828800" marR="0" lvl="8" indent="0" algn="l" rtl="0">
              <a:spcBef>
                <a:spcPts val="0"/>
              </a:spcBef>
              <a:spcAft>
                <a:spcPts val="0"/>
              </a:spcAft>
              <a:buSzPts val="1400"/>
              <a:buNone/>
              <a:defRPr sz="3200" b="1" i="0" u="none" strike="noStrike" cap="none">
                <a:solidFill>
                  <a:schemeClr val="dk1"/>
                </a:solidFill>
                <a:latin typeface="Open Sans"/>
                <a:ea typeface="Open Sans"/>
                <a:cs typeface="Open Sans"/>
                <a:sym typeface="Open Sans"/>
              </a:defRPr>
            </a:lvl9pPr>
          </a:lstStyle>
          <a:p>
            <a:endParaRPr/>
          </a:p>
        </p:txBody>
      </p:sp>
      <p:sp>
        <p:nvSpPr>
          <p:cNvPr id="58" name="Google Shape;58;p15"/>
          <p:cNvSpPr txBox="1">
            <a:spLocks noGrp="1"/>
          </p:cNvSpPr>
          <p:nvPr>
            <p:ph type="body" idx="1"/>
          </p:nvPr>
        </p:nvSpPr>
        <p:spPr>
          <a:xfrm>
            <a:off x="214312" y="1200150"/>
            <a:ext cx="4110000" cy="33942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1pPr>
            <a:lvl2pPr marL="914400" marR="0" lvl="1"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2pPr>
            <a:lvl3pPr marL="1371600" marR="0" lvl="2"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3pPr>
            <a:lvl4pPr marL="1828800" marR="0" lvl="3"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4pPr>
            <a:lvl5pPr marL="2286000" marR="0" lvl="4" indent="-228600" algn="l" rtl="0">
              <a:spcBef>
                <a:spcPts val="400"/>
              </a:spcBef>
              <a:spcAft>
                <a:spcPts val="0"/>
              </a:spcAft>
              <a:buSzPts val="1400"/>
              <a:buNone/>
              <a:defRPr sz="2000" b="0" i="0" u="none" strike="noStrike" cap="none">
                <a:solidFill>
                  <a:schemeClr val="dk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77" r:id="rId1"/>
    <p:sldLayoutId id="2147483778" r:id="rId2"/>
    <p:sldLayoutId id="214748378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2000" y="345142"/>
            <a:ext cx="5400000" cy="986118"/>
          </a:xfrm>
          <a:prstGeom prst="rect">
            <a:avLst/>
          </a:prstGeom>
        </p:spPr>
        <p:txBody>
          <a:bodyPr vert="horz" lIns="0" tIns="0" rIns="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792000" y="1819801"/>
            <a:ext cx="5400000" cy="2552175"/>
          </a:xfrm>
          <a:prstGeom prst="rect">
            <a:avLst/>
          </a:prstGeom>
        </p:spPr>
        <p:txBody>
          <a:bodyPr vert="horz" lIns="0" tIns="0" rIns="0" bIns="0" rtlCol="0" anchor="t">
            <a:no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792002" y="4767264"/>
            <a:ext cx="1332941" cy="273844"/>
          </a:xfrm>
          <a:prstGeom prst="rect">
            <a:avLst/>
          </a:prstGeom>
        </p:spPr>
        <p:txBody>
          <a:bodyPr vert="horz" lIns="0" tIns="0" rIns="0" bIns="0" rtlCol="0" anchor="t">
            <a:noAutofit/>
          </a:bodyPr>
          <a:lstStyle>
            <a:lvl1pPr algn="l">
              <a:defRPr sz="1200" b="0">
                <a:solidFill>
                  <a:schemeClr val="tx1"/>
                </a:solidFill>
              </a:defRPr>
            </a:lvl1pPr>
          </a:lstStyle>
          <a:p>
            <a:fld id="{8E3CA3B6-BB51-4FF1-8432-F9E1FCAD8586}" type="datetimeFigureOut">
              <a:rPr lang="en-GB" smtClean="0"/>
              <a:pPr/>
              <a:t>24/05/2023</a:t>
            </a:fld>
            <a:endParaRPr lang="en-GB" dirty="0"/>
          </a:p>
        </p:txBody>
      </p:sp>
      <p:sp>
        <p:nvSpPr>
          <p:cNvPr id="5" name="Footer Placeholder 4"/>
          <p:cNvSpPr>
            <a:spLocks noGrp="1"/>
          </p:cNvSpPr>
          <p:nvPr>
            <p:ph type="ftr" sz="quarter" idx="3"/>
          </p:nvPr>
        </p:nvSpPr>
        <p:spPr>
          <a:xfrm>
            <a:off x="2124942" y="4767264"/>
            <a:ext cx="3540754" cy="273844"/>
          </a:xfrm>
          <a:prstGeom prst="rect">
            <a:avLst/>
          </a:prstGeom>
        </p:spPr>
        <p:txBody>
          <a:bodyPr vert="horz" lIns="0" tIns="0" rIns="0" bIns="0" rtlCol="0" anchor="t">
            <a:noAutofit/>
          </a:bodyPr>
          <a:lstStyle>
            <a:lvl1pPr algn="l">
              <a:defRPr sz="1200" b="0">
                <a:solidFill>
                  <a:schemeClr val="tx1"/>
                </a:solidFill>
              </a:defRPr>
            </a:lvl1pPr>
          </a:lstStyle>
          <a:p>
            <a:endParaRPr lang="en-GB" dirty="0"/>
          </a:p>
        </p:txBody>
      </p:sp>
      <p:sp>
        <p:nvSpPr>
          <p:cNvPr id="6" name="Slide Number Placeholder 5"/>
          <p:cNvSpPr>
            <a:spLocks noGrp="1"/>
          </p:cNvSpPr>
          <p:nvPr>
            <p:ph type="sldNum" sz="quarter" idx="4"/>
          </p:nvPr>
        </p:nvSpPr>
        <p:spPr>
          <a:xfrm>
            <a:off x="5665695" y="4767264"/>
            <a:ext cx="529666" cy="273844"/>
          </a:xfrm>
          <a:prstGeom prst="rect">
            <a:avLst/>
          </a:prstGeom>
        </p:spPr>
        <p:txBody>
          <a:bodyPr vert="horz" lIns="0" tIns="0" rIns="0" bIns="0" rtlCol="0" anchor="t">
            <a:noAutofit/>
          </a:bodyPr>
          <a:lstStyle>
            <a:lvl1pPr algn="r">
              <a:defRPr sz="1200" b="0">
                <a:solidFill>
                  <a:schemeClr val="tx1"/>
                </a:solidFill>
              </a:defRPr>
            </a:lvl1pPr>
          </a:lstStyle>
          <a:p>
            <a:fld id="{3102E543-40C4-497B-96B4-7550493CFCA8}" type="slidenum">
              <a:rPr lang="en-GB" smtClean="0"/>
              <a:pPr/>
              <a:t>‹#›</a:t>
            </a:fld>
            <a:endParaRPr lang="en-GB" dirty="0"/>
          </a:p>
        </p:txBody>
      </p:sp>
      <p:cxnSp>
        <p:nvCxnSpPr>
          <p:cNvPr id="8" name="Straight Connector 7">
            <a:extLst>
              <a:ext uri="{FF2B5EF4-FFF2-40B4-BE49-F238E27FC236}">
                <a16:creationId xmlns:a16="http://schemas.microsoft.com/office/drawing/2014/main" id="{9E3AF945-3617-41A1-AF3D-05D59BEAB7A9}"/>
              </a:ext>
            </a:extLst>
          </p:cNvPr>
          <p:cNvCxnSpPr/>
          <p:nvPr/>
        </p:nvCxnSpPr>
        <p:spPr>
          <a:xfrm>
            <a:off x="792000" y="15255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314048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807" r:id="rId3"/>
    <p:sldLayoutId id="2147483808" r:id="rId4"/>
    <p:sldLayoutId id="2147483662" r:id="rId5"/>
    <p:sldLayoutId id="2147483672" r:id="rId6"/>
    <p:sldLayoutId id="2147483673" r:id="rId7"/>
    <p:sldLayoutId id="2147483674" r:id="rId8"/>
    <p:sldLayoutId id="2147483813" r:id="rId9"/>
    <p:sldLayoutId id="2147483814" r:id="rId10"/>
    <p:sldLayoutId id="2147483815" r:id="rId11"/>
    <p:sldLayoutId id="2147483725" r:id="rId12"/>
    <p:sldLayoutId id="2147483677" r:id="rId13"/>
    <p:sldLayoutId id="2147483726" r:id="rId14"/>
    <p:sldLayoutId id="2147483727" r:id="rId15"/>
    <p:sldLayoutId id="2147483667" r:id="rId16"/>
    <p:sldLayoutId id="2147483681" r:id="rId17"/>
    <p:sldLayoutId id="2147483776" r:id="rId18"/>
  </p:sldLayoutIdLst>
  <p:txStyles>
    <p:title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0"/>
        </a:spcBef>
        <a:spcAft>
          <a:spcPts val="1984"/>
        </a:spcAft>
        <a:buFont typeface="Arial" panose="020B0604020202020204" pitchFamily="34" charset="0"/>
        <a:buNone/>
        <a:defRPr sz="1800" kern="1200">
          <a:solidFill>
            <a:schemeClr val="tx1"/>
          </a:solidFill>
          <a:latin typeface="+mn-lt"/>
          <a:ea typeface="+mn-ea"/>
          <a:cs typeface="+mn-cs"/>
        </a:defRPr>
      </a:lvl1pPr>
      <a:lvl2pPr marL="234000" indent="-234000" algn="l" defTabSz="914400" rtl="0" eaLnBrk="1" latinLnBrk="0" hangingPunct="1">
        <a:lnSpc>
          <a:spcPct val="90000"/>
        </a:lnSpc>
        <a:spcBef>
          <a:spcPts val="0"/>
        </a:spcBef>
        <a:spcAft>
          <a:spcPts val="1984"/>
        </a:spcAft>
        <a:buFont typeface="Tahoma" panose="020B0604030504040204" pitchFamily="34" charset="0"/>
        <a:buChar char="&gt;"/>
        <a:defRPr sz="1800" kern="1200">
          <a:solidFill>
            <a:schemeClr val="tx1"/>
          </a:solidFill>
          <a:latin typeface="+mn-lt"/>
          <a:ea typeface="+mn-ea"/>
          <a:cs typeface="+mn-cs"/>
        </a:defRPr>
      </a:lvl2pPr>
      <a:lvl3pPr marL="468000" indent="-234000" algn="l" defTabSz="914400" rtl="0" eaLnBrk="1" latinLnBrk="0" hangingPunct="1">
        <a:lnSpc>
          <a:spcPct val="90000"/>
        </a:lnSpc>
        <a:spcBef>
          <a:spcPts val="0"/>
        </a:spcBef>
        <a:spcAft>
          <a:spcPts val="1984"/>
        </a:spcAft>
        <a:buFont typeface="Tahoma" panose="020B0604030504040204" pitchFamily="34" charset="0"/>
        <a:buChar char="&gt;"/>
        <a:defRPr sz="1800" kern="1200">
          <a:solidFill>
            <a:schemeClr val="tx1"/>
          </a:solidFill>
          <a:latin typeface="+mn-lt"/>
          <a:ea typeface="+mn-ea"/>
          <a:cs typeface="+mn-cs"/>
        </a:defRPr>
      </a:lvl3pPr>
      <a:lvl4pPr marL="702000" indent="-234000" algn="l" defTabSz="914400" rtl="0" eaLnBrk="1" latinLnBrk="0" hangingPunct="1">
        <a:lnSpc>
          <a:spcPct val="90000"/>
        </a:lnSpc>
        <a:spcBef>
          <a:spcPts val="0"/>
        </a:spcBef>
        <a:spcAft>
          <a:spcPts val="1984"/>
        </a:spcAft>
        <a:buFont typeface="Tahoma" panose="020B0604030504040204" pitchFamily="34" charset="0"/>
        <a:buChar char="&gt;"/>
        <a:defRPr sz="1800" kern="1200">
          <a:solidFill>
            <a:schemeClr val="tx1"/>
          </a:solidFill>
          <a:latin typeface="+mn-lt"/>
          <a:ea typeface="+mn-ea"/>
          <a:cs typeface="+mn-cs"/>
        </a:defRPr>
      </a:lvl4pPr>
      <a:lvl5pPr marL="936000" indent="-234000" algn="l" defTabSz="914400" rtl="0" eaLnBrk="1" latinLnBrk="0" hangingPunct="1">
        <a:lnSpc>
          <a:spcPct val="90000"/>
        </a:lnSpc>
        <a:spcBef>
          <a:spcPts val="0"/>
        </a:spcBef>
        <a:spcAft>
          <a:spcPts val="1984"/>
        </a:spcAft>
        <a:buFont typeface="Tahoma" panose="020B0604030504040204" pitchFamily="34" charset="0"/>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2000" y="345142"/>
            <a:ext cx="5400000" cy="986118"/>
          </a:xfrm>
          <a:prstGeom prst="rect">
            <a:avLst/>
          </a:prstGeom>
        </p:spPr>
        <p:txBody>
          <a:bodyPr vert="horz" lIns="0" tIns="0" rIns="0" bIns="0" rtlCol="0" anchor="b"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792000" y="1819800"/>
            <a:ext cx="5400000" cy="2552175"/>
          </a:xfrm>
          <a:prstGeom prst="rect">
            <a:avLst/>
          </a:prstGeom>
        </p:spPr>
        <p:txBody>
          <a:bodyPr vert="horz" lIns="0" tIns="0" rIns="0" bIns="0" rtlCol="0" anchor="t">
            <a:no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792001" y="4767264"/>
            <a:ext cx="1332941" cy="273844"/>
          </a:xfrm>
          <a:prstGeom prst="rect">
            <a:avLst/>
          </a:prstGeom>
        </p:spPr>
        <p:txBody>
          <a:bodyPr vert="horz" lIns="0" tIns="0" rIns="0" bIns="0" rtlCol="0" anchor="t">
            <a:noAutofit/>
          </a:bodyPr>
          <a:lstStyle>
            <a:lvl1pPr algn="l">
              <a:defRPr sz="900" b="0">
                <a:solidFill>
                  <a:schemeClr val="tx1"/>
                </a:solidFill>
              </a:defRPr>
            </a:lvl1pPr>
          </a:lstStyle>
          <a:p>
            <a:fld id="{8E3CA3B6-BB51-4FF1-8432-F9E1FCAD8586}" type="datetimeFigureOut">
              <a:rPr lang="en-GB" smtClean="0"/>
              <a:pPr/>
              <a:t>24/05/2023</a:t>
            </a:fld>
            <a:endParaRPr lang="en-GB" dirty="0"/>
          </a:p>
        </p:txBody>
      </p:sp>
      <p:sp>
        <p:nvSpPr>
          <p:cNvPr id="5" name="Footer Placeholder 4"/>
          <p:cNvSpPr>
            <a:spLocks noGrp="1"/>
          </p:cNvSpPr>
          <p:nvPr>
            <p:ph type="ftr" sz="quarter" idx="3"/>
          </p:nvPr>
        </p:nvSpPr>
        <p:spPr>
          <a:xfrm>
            <a:off x="2124941" y="4767264"/>
            <a:ext cx="3540754" cy="273844"/>
          </a:xfrm>
          <a:prstGeom prst="rect">
            <a:avLst/>
          </a:prstGeom>
        </p:spPr>
        <p:txBody>
          <a:bodyPr vert="horz" lIns="0" tIns="0" rIns="0" bIns="0" rtlCol="0" anchor="t">
            <a:noAutofit/>
          </a:bodyPr>
          <a:lstStyle>
            <a:lvl1pPr algn="l">
              <a:defRPr sz="900" b="0">
                <a:solidFill>
                  <a:schemeClr val="tx1"/>
                </a:solidFill>
              </a:defRPr>
            </a:lvl1pPr>
          </a:lstStyle>
          <a:p>
            <a:endParaRPr lang="en-GB" dirty="0"/>
          </a:p>
        </p:txBody>
      </p:sp>
      <p:sp>
        <p:nvSpPr>
          <p:cNvPr id="6" name="Slide Number Placeholder 5"/>
          <p:cNvSpPr>
            <a:spLocks noGrp="1"/>
          </p:cNvSpPr>
          <p:nvPr>
            <p:ph type="sldNum" sz="quarter" idx="4"/>
          </p:nvPr>
        </p:nvSpPr>
        <p:spPr>
          <a:xfrm>
            <a:off x="5665695" y="4767263"/>
            <a:ext cx="529666" cy="273844"/>
          </a:xfrm>
          <a:prstGeom prst="rect">
            <a:avLst/>
          </a:prstGeom>
        </p:spPr>
        <p:txBody>
          <a:bodyPr vert="horz" lIns="0" tIns="0" rIns="0" bIns="0" rtlCol="0" anchor="t">
            <a:noAutofit/>
          </a:bodyPr>
          <a:lstStyle>
            <a:lvl1pPr algn="r">
              <a:defRPr sz="900" b="0">
                <a:solidFill>
                  <a:schemeClr val="tx1"/>
                </a:solidFill>
              </a:defRPr>
            </a:lvl1pPr>
          </a:lstStyle>
          <a:p>
            <a:fld id="{3102E543-40C4-497B-96B4-7550493CFCA8}" type="slidenum">
              <a:rPr lang="en-GB" smtClean="0"/>
              <a:pPr/>
              <a:t>‹#›</a:t>
            </a:fld>
            <a:endParaRPr lang="en-GB" dirty="0"/>
          </a:p>
        </p:txBody>
      </p:sp>
      <p:cxnSp>
        <p:nvCxnSpPr>
          <p:cNvPr id="8" name="Straight Connector 7">
            <a:extLst>
              <a:ext uri="{FF2B5EF4-FFF2-40B4-BE49-F238E27FC236}">
                <a16:creationId xmlns:a16="http://schemas.microsoft.com/office/drawing/2014/main" id="{9E3AF945-3617-41A1-AF3D-05D59BEAB7A9}"/>
              </a:ext>
            </a:extLst>
          </p:cNvPr>
          <p:cNvCxnSpPr/>
          <p:nvPr/>
        </p:nvCxnSpPr>
        <p:spPr>
          <a:xfrm>
            <a:off x="792000" y="1525500"/>
            <a:ext cx="648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3140480"/>
      </p:ext>
    </p:extLst>
  </p:cSld>
  <p:clrMap bg1="lt1" tx1="dk1" bg2="lt2" tx2="dk2" accent1="accent1" accent2="accent2" accent3="accent3" accent4="accent4" accent5="accent5" accent6="accent6" hlink="hlink" folHlink="folHlink"/>
  <p:sldLayoutIdLst>
    <p:sldLayoutId id="2147483804" r:id="rId1"/>
    <p:sldLayoutId id="2147483781" r:id="rId2"/>
    <p:sldLayoutId id="2147483676" r:id="rId3"/>
    <p:sldLayoutId id="2147483779" r:id="rId4"/>
    <p:sldLayoutId id="2147483782" r:id="rId5"/>
    <p:sldLayoutId id="2147483788" r:id="rId6"/>
    <p:sldLayoutId id="2147483789" r:id="rId7"/>
    <p:sldLayoutId id="2147483790" r:id="rId8"/>
    <p:sldLayoutId id="2147483678" r:id="rId9"/>
    <p:sldLayoutId id="2147483679" r:id="rId10"/>
    <p:sldLayoutId id="2147483680" r:id="rId11"/>
    <p:sldLayoutId id="2147483786" r:id="rId12"/>
    <p:sldLayoutId id="2147483787" r:id="rId13"/>
  </p:sldLayoutIdLst>
  <p:txStyles>
    <p:title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0"/>
        </a:spcBef>
        <a:spcAft>
          <a:spcPts val="1984"/>
        </a:spcAft>
        <a:buFont typeface="Arial" panose="020B0604020202020204" pitchFamily="34" charset="0"/>
        <a:buNone/>
        <a:defRPr sz="1800" kern="1200">
          <a:solidFill>
            <a:schemeClr val="tx1"/>
          </a:solidFill>
          <a:latin typeface="+mn-lt"/>
          <a:ea typeface="+mn-ea"/>
          <a:cs typeface="+mn-cs"/>
        </a:defRPr>
      </a:lvl1pPr>
      <a:lvl2pPr marL="234000" indent="-234000" algn="l" defTabSz="914400" rtl="0" eaLnBrk="1" latinLnBrk="0" hangingPunct="1">
        <a:lnSpc>
          <a:spcPct val="90000"/>
        </a:lnSpc>
        <a:spcBef>
          <a:spcPts val="0"/>
        </a:spcBef>
        <a:spcAft>
          <a:spcPts val="1984"/>
        </a:spcAft>
        <a:buFont typeface="Tahoma" panose="020B0604030504040204" pitchFamily="34" charset="0"/>
        <a:buChar char="&gt;"/>
        <a:defRPr sz="1800" kern="1200">
          <a:solidFill>
            <a:schemeClr val="tx1"/>
          </a:solidFill>
          <a:latin typeface="+mn-lt"/>
          <a:ea typeface="+mn-ea"/>
          <a:cs typeface="+mn-cs"/>
        </a:defRPr>
      </a:lvl2pPr>
      <a:lvl3pPr marL="468000" indent="-234000" algn="l" defTabSz="914400" rtl="0" eaLnBrk="1" latinLnBrk="0" hangingPunct="1">
        <a:lnSpc>
          <a:spcPct val="90000"/>
        </a:lnSpc>
        <a:spcBef>
          <a:spcPts val="0"/>
        </a:spcBef>
        <a:spcAft>
          <a:spcPts val="1984"/>
        </a:spcAft>
        <a:buFont typeface="Tahoma" panose="020B0604030504040204" pitchFamily="34" charset="0"/>
        <a:buChar char="&gt;"/>
        <a:defRPr sz="1800" kern="1200">
          <a:solidFill>
            <a:schemeClr val="tx1"/>
          </a:solidFill>
          <a:latin typeface="+mn-lt"/>
          <a:ea typeface="+mn-ea"/>
          <a:cs typeface="+mn-cs"/>
        </a:defRPr>
      </a:lvl3pPr>
      <a:lvl4pPr marL="702000" indent="-234000" algn="l" defTabSz="914400" rtl="0" eaLnBrk="1" latinLnBrk="0" hangingPunct="1">
        <a:lnSpc>
          <a:spcPct val="90000"/>
        </a:lnSpc>
        <a:spcBef>
          <a:spcPts val="0"/>
        </a:spcBef>
        <a:spcAft>
          <a:spcPts val="1984"/>
        </a:spcAft>
        <a:buFont typeface="Tahoma" panose="020B0604030504040204" pitchFamily="34" charset="0"/>
        <a:buChar char="&gt;"/>
        <a:defRPr sz="1800" kern="1200">
          <a:solidFill>
            <a:schemeClr val="tx1"/>
          </a:solidFill>
          <a:latin typeface="+mn-lt"/>
          <a:ea typeface="+mn-ea"/>
          <a:cs typeface="+mn-cs"/>
        </a:defRPr>
      </a:lvl4pPr>
      <a:lvl5pPr marL="936000" indent="-234000" algn="l" defTabSz="914400" rtl="0" eaLnBrk="1" latinLnBrk="0" hangingPunct="1">
        <a:lnSpc>
          <a:spcPct val="90000"/>
        </a:lnSpc>
        <a:spcBef>
          <a:spcPts val="0"/>
        </a:spcBef>
        <a:spcAft>
          <a:spcPts val="1984"/>
        </a:spcAft>
        <a:buFont typeface="Tahoma" panose="020B0604030504040204" pitchFamily="34" charset="0"/>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457200" y="205978"/>
            <a:ext cx="8229600" cy="85725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3600" b="1" i="0" u="none" strike="noStrike" cap="none">
                <a:solidFill>
                  <a:schemeClr val="dk1"/>
                </a:solidFill>
                <a:latin typeface="Arial"/>
                <a:ea typeface="Arial"/>
                <a:cs typeface="Arial"/>
                <a:sym typeface="Arial"/>
              </a:defRPr>
            </a:lvl9pPr>
          </a:lstStyle>
          <a:p>
            <a:endParaRPr/>
          </a:p>
        </p:txBody>
      </p:sp>
      <p:sp>
        <p:nvSpPr>
          <p:cNvPr id="74" name="Google Shape;74;p16"/>
          <p:cNvSpPr txBox="1">
            <a:spLocks noGrp="1"/>
          </p:cNvSpPr>
          <p:nvPr>
            <p:ph type="body" idx="1"/>
          </p:nvPr>
        </p:nvSpPr>
        <p:spPr>
          <a:xfrm>
            <a:off x="457200" y="1200150"/>
            <a:ext cx="8229600" cy="372573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00"/>
              </a:spcBef>
              <a:spcAft>
                <a:spcPts val="0"/>
              </a:spcAft>
              <a:buClr>
                <a:schemeClr val="dk1"/>
              </a:buClr>
              <a:buSzPts val="1400"/>
              <a:buFont typeface="Arial"/>
              <a:buNone/>
              <a:defRPr sz="3000" b="0" i="0" u="none" strike="noStrike" cap="none">
                <a:solidFill>
                  <a:schemeClr val="dk1"/>
                </a:solidFill>
                <a:latin typeface="Arial"/>
                <a:ea typeface="Arial"/>
                <a:cs typeface="Arial"/>
                <a:sym typeface="Arial"/>
              </a:defRPr>
            </a:lvl1pPr>
            <a:lvl2pPr marL="914400" marR="0" lvl="1" indent="-228600"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100000"/>
              </a:lnSpc>
              <a:spcBef>
                <a:spcPts val="48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3200400" marR="0" lvl="6"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657600" marR="0" lvl="7"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4114800" marR="0" lvl="8" indent="-228600" algn="l" rtl="0">
              <a:lnSpc>
                <a:spcPct val="100000"/>
              </a:lnSpc>
              <a:spcBef>
                <a:spcPts val="36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5" name="Google Shape;75;p16"/>
          <p:cNvSpPr txBox="1">
            <a:spLocks noGrp="1"/>
          </p:cNvSpPr>
          <p:nvPr>
            <p:ph type="sldNum" idx="12"/>
          </p:nvPr>
        </p:nvSpPr>
        <p:spPr>
          <a:xfrm>
            <a:off x="8556791" y="4749851"/>
            <a:ext cx="548700" cy="39339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1"/>
              </a:buClr>
              <a:buSzPts val="1300"/>
              <a:buFont typeface="Arial"/>
              <a:buNone/>
              <a:defRPr sz="117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300"/>
              <a:buFont typeface="Arial"/>
              <a:buNone/>
              <a:defRPr sz="117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300"/>
              <a:buFont typeface="Arial"/>
              <a:buNone/>
              <a:defRPr sz="117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300"/>
              <a:buFont typeface="Arial"/>
              <a:buNone/>
              <a:defRPr sz="117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300"/>
              <a:buFont typeface="Arial"/>
              <a:buNone/>
              <a:defRPr sz="117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300"/>
              <a:buFont typeface="Arial"/>
              <a:buNone/>
              <a:defRPr sz="117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300"/>
              <a:buFont typeface="Arial"/>
              <a:buNone/>
              <a:defRPr sz="117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300"/>
              <a:buFont typeface="Arial"/>
              <a:buNone/>
              <a:defRPr sz="117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300"/>
              <a:buFont typeface="Arial"/>
              <a:buNone/>
              <a:defRPr sz="117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809" r:id="rId1"/>
    <p:sldLayoutId id="2147483783" r:id="rId2"/>
    <p:sldLayoutId id="2147483784" r:id="rId3"/>
    <p:sldLayoutId id="2147483785" r:id="rId4"/>
    <p:sldLayoutId id="2147483666" r:id="rId5"/>
    <p:sldLayoutId id="2147483816" r:id="rId6"/>
    <p:sldLayoutId id="2147483668" r:id="rId7"/>
    <p:sldLayoutId id="2147483669" r:id="rId8"/>
    <p:sldLayoutId id="2147483670" r:id="rId9"/>
    <p:sldLayoutId id="2147483671" r:id="rId10"/>
    <p:sldLayoutId id="2147483810" r:id="rId11"/>
    <p:sldLayoutId id="214748381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67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31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60"/>
          </a:xfrm>
          <a:prstGeom prst="rect">
            <a:avLst/>
          </a:prstGeom>
          <a:noFill/>
          <a:ln>
            <a:noFill/>
          </a:ln>
        </p:spPr>
        <p:txBody>
          <a:bodyPr spcFirstLastPara="1" wrap="square" lIns="91425" tIns="91425" rIns="91425" bIns="91425" anchor="ctr" anchorCtr="0">
            <a:normAutofit/>
          </a:bodyPr>
          <a:lstStyle>
            <a:lvl1pPr lvl="0" algn="r">
              <a:buNone/>
              <a:defRPr sz="900">
                <a:solidFill>
                  <a:schemeClr val="dk2"/>
                </a:solidFill>
              </a:defRPr>
            </a:lvl1pPr>
            <a:lvl2pPr lvl="1" algn="r">
              <a:buNone/>
              <a:defRPr sz="900">
                <a:solidFill>
                  <a:schemeClr val="dk2"/>
                </a:solidFill>
              </a:defRPr>
            </a:lvl2pPr>
            <a:lvl3pPr lvl="2" algn="r">
              <a:buNone/>
              <a:defRPr sz="900">
                <a:solidFill>
                  <a:schemeClr val="dk2"/>
                </a:solidFill>
              </a:defRPr>
            </a:lvl3pPr>
            <a:lvl4pPr lvl="3" algn="r">
              <a:buNone/>
              <a:defRPr sz="900">
                <a:solidFill>
                  <a:schemeClr val="dk2"/>
                </a:solidFill>
              </a:defRPr>
            </a:lvl4pPr>
            <a:lvl5pPr lvl="4" algn="r">
              <a:buNone/>
              <a:defRPr sz="900">
                <a:solidFill>
                  <a:schemeClr val="dk2"/>
                </a:solidFill>
              </a:defRPr>
            </a:lvl5pPr>
            <a:lvl6pPr lvl="5" algn="r">
              <a:buNone/>
              <a:defRPr sz="900">
                <a:solidFill>
                  <a:schemeClr val="dk2"/>
                </a:solidFill>
              </a:defRPr>
            </a:lvl6pPr>
            <a:lvl7pPr lvl="6" algn="r">
              <a:buNone/>
              <a:defRPr sz="900">
                <a:solidFill>
                  <a:schemeClr val="dk2"/>
                </a:solidFill>
              </a:defRPr>
            </a:lvl7pPr>
            <a:lvl8pPr lvl="7" algn="r">
              <a:buNone/>
              <a:defRPr sz="900">
                <a:solidFill>
                  <a:schemeClr val="dk2"/>
                </a:solidFill>
              </a:defRPr>
            </a:lvl8pPr>
            <a:lvl9pPr lvl="8" algn="r">
              <a:buNone/>
              <a:defRPr sz="900">
                <a:solidFill>
                  <a:schemeClr val="dk2"/>
                </a:solidFil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660" r:id="rId13"/>
    <p:sldLayoutId id="214748380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6E62CB-B454-3809-C986-0F8247E8C5B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F56AC7-081B-FF05-7BFE-BE2608FB90C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B7641C-991C-358F-17AF-26D79E53070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EF167BD-5087-4C63-9BB7-0F550400B0AD}" type="datetimeFigureOut">
              <a:rPr lang="en-GB" smtClean="0"/>
              <a:t>24/05/2023</a:t>
            </a:fld>
            <a:endParaRPr lang="en-GB"/>
          </a:p>
        </p:txBody>
      </p:sp>
      <p:sp>
        <p:nvSpPr>
          <p:cNvPr id="5" name="Footer Placeholder 4">
            <a:extLst>
              <a:ext uri="{FF2B5EF4-FFF2-40B4-BE49-F238E27FC236}">
                <a16:creationId xmlns:a16="http://schemas.microsoft.com/office/drawing/2014/main" id="{B1FFDA4B-3911-B133-2120-A065776458D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9524301-BC4C-F7F7-23BE-C193885FCB9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CEF214C-CBB3-4BD3-90FC-44C54AA05BCB}" type="slidenum">
              <a:rPr lang="en-GB" smtClean="0"/>
              <a:t>‹#›</a:t>
            </a:fld>
            <a:endParaRPr lang="en-GB"/>
          </a:p>
        </p:txBody>
      </p:sp>
    </p:spTree>
    <p:extLst>
      <p:ext uri="{BB962C8B-B14F-4D97-AF65-F5344CB8AC3E}">
        <p14:creationId xmlns:p14="http://schemas.microsoft.com/office/powerpoint/2010/main" val="384591724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4767264"/>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4767264"/>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4767427"/>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9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90.xml"/><Relationship Id="rId4" Type="http://schemas.openxmlformats.org/officeDocument/2006/relationships/chart" Target="../charts/char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90.xml"/><Relationship Id="rId4" Type="http://schemas.openxmlformats.org/officeDocument/2006/relationships/chart" Target="../charts/char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90.xml"/><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5.xml"/><Relationship Id="rId1" Type="http://schemas.openxmlformats.org/officeDocument/2006/relationships/slideLayout" Target="../slideLayouts/slideLayout90.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90.xml"/><Relationship Id="rId4" Type="http://schemas.openxmlformats.org/officeDocument/2006/relationships/chart" Target="../charts/chart5.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90.xml"/><Relationship Id="rId4" Type="http://schemas.openxmlformats.org/officeDocument/2006/relationships/chart" Target="../charts/chart6.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90.xml"/><Relationship Id="rId4" Type="http://schemas.openxmlformats.org/officeDocument/2006/relationships/chart" Target="../charts/chart7.xml"/></Relationships>
</file>

<file path=ppt/slides/_rels/slide3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notesSlide" Target="../notesSlides/notesSlide29.xml"/><Relationship Id="rId1" Type="http://schemas.openxmlformats.org/officeDocument/2006/relationships/slideLayout" Target="../slideLayouts/slideLayout90.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3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0.png"/><Relationship Id="rId7" Type="http://schemas.openxmlformats.org/officeDocument/2006/relationships/diagramColors" Target="../diagrams/colors1.xml"/><Relationship Id="rId2" Type="http://schemas.openxmlformats.org/officeDocument/2006/relationships/notesSlide" Target="../notesSlides/notesSlide30.xml"/><Relationship Id="rId1" Type="http://schemas.openxmlformats.org/officeDocument/2006/relationships/slideLayout" Target="../slideLayouts/slideLayout90.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8.svg"/><Relationship Id="rId4" Type="http://schemas.openxmlformats.org/officeDocument/2006/relationships/diagramData" Target="../diagrams/data1.xml"/><Relationship Id="rId9"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90.xml"/><Relationship Id="rId5" Type="http://schemas.openxmlformats.org/officeDocument/2006/relationships/hyperlink" Target="https://yourconstituency.advicedirect.scot/" TargetMode="Externa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96.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7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sv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79.xml"/><Relationship Id="rId4" Type="http://schemas.openxmlformats.org/officeDocument/2006/relationships/image" Target="../media/image45.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6.png"/><Relationship Id="rId7" Type="http://schemas.openxmlformats.org/officeDocument/2006/relationships/diagramQuickStyle" Target="../diagrams/quickStyle2.xml"/><Relationship Id="rId2" Type="http://schemas.openxmlformats.org/officeDocument/2006/relationships/notesSlide" Target="../notesSlides/notesSlide34.xml"/><Relationship Id="rId1" Type="http://schemas.openxmlformats.org/officeDocument/2006/relationships/slideLayout" Target="../slideLayouts/slideLayout30.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7.svg"/><Relationship Id="rId9" Type="http://schemas.microsoft.com/office/2007/relationships/diagramDrawing" Target="../diagrams/drawing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3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50.pn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30.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39.xml"/><Relationship Id="rId1" Type="http://schemas.openxmlformats.org/officeDocument/2006/relationships/slideLayout" Target="../slideLayouts/slideLayout89.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4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57.png"/><Relationship Id="rId7" Type="http://schemas.openxmlformats.org/officeDocument/2006/relationships/diagramColors" Target="../diagrams/colors8.xml"/><Relationship Id="rId2" Type="http://schemas.openxmlformats.org/officeDocument/2006/relationships/notesSlide" Target="../notesSlides/notesSlide40.xml"/><Relationship Id="rId1" Type="http://schemas.openxmlformats.org/officeDocument/2006/relationships/slideLayout" Target="../slideLayouts/slideLayout89.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89.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48.xml.rels><?xml version="1.0" encoding="UTF-8" standalone="yes"?>
<Relationships xmlns="http://schemas.openxmlformats.org/package/2006/relationships"><Relationship Id="rId3" Type="http://schemas.openxmlformats.org/officeDocument/2006/relationships/hyperlink" Target="https://medium.com/side-labs/building-helpfirst-march-f844cf60d3e3" TargetMode="External"/><Relationship Id="rId2" Type="http://schemas.openxmlformats.org/officeDocument/2006/relationships/notesSlide" Target="../notesSlides/notesSlide42.xml"/><Relationship Id="rId1" Type="http://schemas.openxmlformats.org/officeDocument/2006/relationships/slideLayout" Target="../slideLayouts/slideLayout30.xml"/><Relationship Id="rId5" Type="http://schemas.openxmlformats.org/officeDocument/2006/relationships/image" Target="../media/image64.svg"/><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30.xml"/><Relationship Id="rId4" Type="http://schemas.openxmlformats.org/officeDocument/2006/relationships/image" Target="../media/image66.sv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30.xml"/><Relationship Id="rId4" Type="http://schemas.openxmlformats.org/officeDocument/2006/relationships/image" Target="../media/image68.sv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30.xml"/><Relationship Id="rId4" Type="http://schemas.openxmlformats.org/officeDocument/2006/relationships/hyperlink" Target="https://www.maxpixel.net/Guide-Help-Faq-Question-Answer-Test-Question-Mark-160071"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30.xml"/><Relationship Id="rId4" Type="http://schemas.openxmlformats.org/officeDocument/2006/relationships/image" Target="../media/image76.svg"/></Relationships>
</file>

<file path=ppt/slides/_rels/slide5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2.xml"/><Relationship Id="rId1" Type="http://schemas.openxmlformats.org/officeDocument/2006/relationships/slideLayout" Target="../slideLayouts/slideLayout3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78.svg"/></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5.xml"/><Relationship Id="rId1" Type="http://schemas.openxmlformats.org/officeDocument/2006/relationships/slideLayout" Target="../slideLayouts/slideLayout3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30.xml"/><Relationship Id="rId4" Type="http://schemas.openxmlformats.org/officeDocument/2006/relationships/image" Target="../media/image82.svg"/></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30.xml"/><Relationship Id="rId4" Type="http://schemas.openxmlformats.org/officeDocument/2006/relationships/image" Target="../media/image84.svg"/></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8.xml"/><Relationship Id="rId1" Type="http://schemas.openxmlformats.org/officeDocument/2006/relationships/slideLayout" Target="../slideLayouts/slideLayout30.xml"/><Relationship Id="rId4" Type="http://schemas.openxmlformats.org/officeDocument/2006/relationships/image" Target="../media/image86.svg"/></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7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sv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2.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4.xml"/><Relationship Id="rId1" Type="http://schemas.openxmlformats.org/officeDocument/2006/relationships/slideLayout" Target="../slideLayouts/slideLayout43.xml"/></Relationships>
</file>

<file path=ppt/slides/_rels/slide72.xml.rels><?xml version="1.0" encoding="UTF-8" standalone="yes"?>
<Relationships xmlns="http://schemas.openxmlformats.org/package/2006/relationships"><Relationship Id="rId3" Type="http://schemas.openxmlformats.org/officeDocument/2006/relationships/hyperlink" Target="mailto:david.Hilferty@cas.org.uk" TargetMode="External"/><Relationship Id="rId2" Type="http://schemas.openxmlformats.org/officeDocument/2006/relationships/notesSlide" Target="../notesSlides/notesSlide65.xml"/><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8" Type="http://schemas.openxmlformats.org/officeDocument/2006/relationships/hyperlink" Target="https://www.citizensadvice.org.uk/about-us/our-work/policy/policy-research-topics/energy-policy-research-and-consultation-responses/energy-policy-research/tackling-energy-debt-assessing-options-to-address-the-growing-energy-debt-crisis/" TargetMode="External"/><Relationship Id="rId3" Type="http://schemas.openxmlformats.org/officeDocument/2006/relationships/hyperlink" Target="https://www.citizensadvice.org.uk/about-us/our-work/policy/policy-research-topics/energy-policy-research-and-consultation-responses/energy-policy-research/demand-net-zero/" TargetMode="External"/><Relationship Id="rId7" Type="http://schemas.openxmlformats.org/officeDocument/2006/relationships/image" Target="../media/image91.png"/><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hyperlink" Target="https://www.citizensadvice.org.uk/about-us/our-work/policy/policy-research-topics/energy-policy-research-and-consultation-responses/energy-policy-research/damp-cold-and-full-of-mould1/" TargetMode="External"/><Relationship Id="rId5" Type="http://schemas.openxmlformats.org/officeDocument/2006/relationships/hyperlink" Target="https://www.citizensadvice.org.uk/about-us/our-work/policy/policy-research-topics/energy-policy-research-and-consultation-responses/energy-policy-research/fairer-warmer-cheaper-new-energy-bill-support-policies-to-support-british-households-in-an-age-of-high-prices/" TargetMode="External"/><Relationship Id="rId4" Type="http://schemas.openxmlformats.org/officeDocument/2006/relationships/hyperlink" Target="https://www.citizensadvice.org.uk/about-us/our-work/policy/policy-research-topics/energy-policy-research-and-consultation-responses/energy-policy-research/domestic-energy-supplier-performance-data/" TargetMode="External"/><Relationship Id="rId9" Type="http://schemas.openxmlformats.org/officeDocument/2006/relationships/hyperlink" Target="https://www.citizensadvice.org.uk/about-us/our-work/policy/policy-research-topics/energy-policy-research-and-consultation-responses/energy-policy-research/splitting-opinion-is-splitting-the-wholesale-market-the-best-way-to-deliver-an-affordable-energy-system/"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wearecitizensadvice.org.uk/our-views-on-ofgems-riio-ed2-final-determinations-decisions-for-the-electricity-distribution-a9aa1eae9424" TargetMode="External"/><Relationship Id="rId7" Type="http://schemas.openxmlformats.org/officeDocument/2006/relationships/hyperlink" Target="https://wearecitizensadvice.org.uk/a-public-charging-penalty-is-emerging-for-electric-drivers-fd8cc7c2e724" TargetMode="External"/><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hyperlink" Target="https://wearecitizensadvice.org.uk/why-the-energy-price-guarantee-should-not-increase-from-april-403fc4916674" TargetMode="External"/><Relationship Id="rId5" Type="http://schemas.openxmlformats.org/officeDocument/2006/relationships/hyperlink" Target="https://wearecitizensadvice.org.uk/thousands-of-small-businesses-have-been-left-behind-by-energy-suppliers-failures-to-administer-61bf70f2ac02" TargetMode="External"/><Relationship Id="rId4" Type="http://schemas.openxmlformats.org/officeDocument/2006/relationships/hyperlink" Target="https://wearecitizensadvice.org.uk/energy-bills-could-stay-high-for-a-long-time-people-will-need-help-4087c4420aa9" TargetMode="External"/></Relationships>
</file>

<file path=ppt/slides/_rels/slide77.xml.rels><?xml version="1.0" encoding="UTF-8" standalone="yes"?>
<Relationships xmlns="http://schemas.openxmlformats.org/package/2006/relationships"><Relationship Id="rId8" Type="http://schemas.openxmlformats.org/officeDocument/2006/relationships/hyperlink" Target="https://www.citizensadvice.org.uk/about-us/our-work/policy/policy-research-topics/energy-policy-research-and-consultation-responses/energy-consultation-responses/citizens-advice-response-to-ofgems-consultation-on-guidance-for-third-party-intermediary-alternative-dispute-resolution-scheme-criteria/" TargetMode="External"/><Relationship Id="rId3" Type="http://schemas.openxmlformats.org/officeDocument/2006/relationships/hyperlink" Target="https://www.citizensadvice.org.uk/about-us/our-work/policy/policy-research-topics/energy-policy-research-and-consultation-responses/energy-consultation-responses/citizens-advice-response-to-the-ofgem-future-of-local-energy-institutions-and-governance-consultation/" TargetMode="External"/><Relationship Id="rId7" Type="http://schemas.openxmlformats.org/officeDocument/2006/relationships/hyperlink" Target="https://www.citizensadvice.org.uk/about-us/our-work/policy/policy-research-topics/energy-policy-research-and-consultation-responses/energy-consultation-responses/citizens-advice-response-to-the-ofgem-informal-consultation-on-the-removal-of-ev-polr-provision-from-slc-31f/" TargetMode="External"/><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hyperlink" Target="https://www.citizensadvice.org.uk/about-us/our-work/policy/policy-research-topics/energy-policy-research-and-consultation-responses/energy-consultation-responses/citizens-advice-response-to-ofgems-statutory-consultation-on-amendments-to-the-electricity-standards-of-performance-regulations-2015-for-severe-weather-compensation/" TargetMode="External"/><Relationship Id="rId11" Type="http://schemas.openxmlformats.org/officeDocument/2006/relationships/hyperlink" Target="https://www.citizensadvice.org.uk/about-us/our-work/policy/policy-research-topics/energy-policy-research-and-consultation-responses/energy-consultation-responses/our-views-on-the-ofgem-riio-ed2-final-determinations-for-the-electricity-distribution-sector/" TargetMode="External"/><Relationship Id="rId5" Type="http://schemas.openxmlformats.org/officeDocument/2006/relationships/hyperlink" Target="https://www.citizensadvice.org.uk/about-us/our-work/policy/policy-research-topics/energy-policy-research-and-consultation-responses/energy-consultation-responses/citizens-advice-response-to-ofgems-proposed-amendments-to-the-electricity-connection-guaranteed-standards-of-performance-regulations-2015/" TargetMode="External"/><Relationship Id="rId10" Type="http://schemas.openxmlformats.org/officeDocument/2006/relationships/hyperlink" Target="https://www.citizensadvice.org.uk/about-us/our-work/policy/policy-research-topics/energy-policy-research-and-consultation-responses/energy-consultation-responses/citizens-advice-response-to-the-desnz-consultation-on-improving-boiler-standards-and-efficiency/" TargetMode="External"/><Relationship Id="rId4" Type="http://schemas.openxmlformats.org/officeDocument/2006/relationships/hyperlink" Target="https://www.citizensadvice.org.uk/about-us/our-work/policy/policy-research-topics/energy-policy-research-and-consultation-responses/energy-consultation-responses/citizens-advice-response-to-the-ofgem-call-for-input-future-of-distributed-flexibility-2023/" TargetMode="External"/><Relationship Id="rId9" Type="http://schemas.openxmlformats.org/officeDocument/2006/relationships/hyperlink" Target="https://www.citizensadvice.org.uk/about-us/our-work/policy/policy-research-topics/energy-policy-research-and-consultation-responses/energy-consultation-responses/citizens-advice-application-to-intervene-in-the-cma-energy-licence-modification-appeal-2023-ed2/"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s://www.citizensadvice.org.uk/about-us/our-work/policy/policy-research-topics/energy-policy-research-and-consultation-responses/energy-consultation-responses/citizens-advice-response-to-the-ofgem-further-consultation-on-amending-the-methodology-for-setting-the-earnings-before-interest-and-tax-ebit-allowance/" TargetMode="External"/><Relationship Id="rId3" Type="http://schemas.openxmlformats.org/officeDocument/2006/relationships/hyperlink" Target="https://www.citizensadvice.org.uk/about-us/our-work/policy/policy-research-topics/energy-policy-research-and-consultation-responses/energy-consultation-responses/citizens-advice-response-to-ofgem-call-for-evidence-on-prepayment-rules-and-protections/" TargetMode="External"/><Relationship Id="rId7" Type="http://schemas.openxmlformats.org/officeDocument/2006/relationships/hyperlink" Target="https://www.citizensadvice.org.uk/about-us/our-work/policy/policy-research-topics/energy-policy-research-and-consultation-responses/energy-consultation-responses/citizens-advice-response-to-the-consumer-scotland-draft-work-programme-2023-2024/" TargetMode="External"/><Relationship Id="rId2" Type="http://schemas.openxmlformats.org/officeDocument/2006/relationships/notesSlide" Target="../notesSlides/notesSlide71.xml"/><Relationship Id="rId1" Type="http://schemas.openxmlformats.org/officeDocument/2006/relationships/slideLayout" Target="../slideLayouts/slideLayout13.xml"/><Relationship Id="rId6" Type="http://schemas.openxmlformats.org/officeDocument/2006/relationships/hyperlink" Target="https://www.citizensadvice.org.uk/about-us/our-work/policy/policy-research-topics/energy-policy-research-and-consultation-responses/energy-consultation-responses/citizens-advice-responds-to-ofgems-energy-code-governance-reform-call-for-input/" TargetMode="External"/><Relationship Id="rId5" Type="http://schemas.openxmlformats.org/officeDocument/2006/relationships/hyperlink" Target="https://www.citizensadvice.org.uk/about-us/our-work/policy/policy-research-topics/energy-policy-research-and-consultation-responses/energy-consultation-responses/citizens-advice-response-to-the-ofgem-forward-work-programme-2023-2024/" TargetMode="External"/><Relationship Id="rId4" Type="http://schemas.openxmlformats.org/officeDocument/2006/relationships/hyperlink" Target="https://www.citizensadvice.org.uk/about-us/our-work/policy/policy-research-topics/energy-policy-research-and-consultation-responses/energy-consultation-responses/citizens-advice-response-to-the-department-for-energy-security-and-net-zeros-capacity-market-2023-consultation1/" TargetMode="External"/><Relationship Id="rId9" Type="http://schemas.openxmlformats.org/officeDocument/2006/relationships/hyperlink" Target="https://www.citizensadvice.org.uk/about-us/our-work/policy/policy-research-topics/energy-policy-research-and-consultation-responses/energy-consultation-responses/" TargetMode="External"/></Relationships>
</file>

<file path=ppt/slides/_rels/slide79.xml.rels><?xml version="1.0" encoding="UTF-8" standalone="yes"?>
<Relationships xmlns="http://schemas.openxmlformats.org/package/2006/relationships"><Relationship Id="rId8" Type="http://schemas.openxmlformats.org/officeDocument/2006/relationships/hyperlink" Target="https://wearecitizensadvice.org.uk/the-numbers-behind-the-stories-3169187d76d1" TargetMode="External"/><Relationship Id="rId3" Type="http://schemas.openxmlformats.org/officeDocument/2006/relationships/image" Target="../media/image92.png"/><Relationship Id="rId7" Type="http://schemas.openxmlformats.org/officeDocument/2006/relationships/hyperlink" Target="https://wearecitizensadvice.org.uk/an-unequal-crisis-cd6bd872bf42" TargetMode="External"/><Relationship Id="rId2" Type="http://schemas.openxmlformats.org/officeDocument/2006/relationships/notesSlide" Target="../notesSlides/notesSlide72.xml"/><Relationship Id="rId1" Type="http://schemas.openxmlformats.org/officeDocument/2006/relationships/slideLayout" Target="../slideLayouts/slideLayout14.xml"/><Relationship Id="rId6" Type="http://schemas.openxmlformats.org/officeDocument/2006/relationships/hyperlink" Target="https://www.citizensadvice.org.uk/about-us/our-work/policy/policy-research-topics/energy-policy-research-and-consultation-responses/energy-policy-research/domestic-energy-supplier-performance-data/" TargetMode="External"/><Relationship Id="rId5" Type="http://schemas.openxmlformats.org/officeDocument/2006/relationships/hyperlink" Target="https://wearecitizensadvice.org.uk/draft-7118450902d7" TargetMode="External"/><Relationship Id="rId4" Type="http://schemas.openxmlformats.org/officeDocument/2006/relationships/hyperlink" Target="https://www.citizensadvice.org.uk/about-us/our-work/policy/policy-research-topics/energy-policy-research-and-consultation-responses/energy-policy-research/fairer-warmer-cheaper-new-energy-bill-support-policies-to-support-british-households-in-an-age-of-high-price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0.xml"/></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3.xml"/><Relationship Id="rId1" Type="http://schemas.openxmlformats.org/officeDocument/2006/relationships/slideLayout" Target="../slideLayouts/slideLayout14.xml"/><Relationship Id="rId4" Type="http://schemas.openxmlformats.org/officeDocument/2006/relationships/hyperlink" Target="https://www.citizensadvice.org.uk/about-us/our-work/policy/policy-research-topics/energy-policy-research-and-consultation-responses/energy-policy-research/demand-net-zero/"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14.xml"/><Relationship Id="rId5" Type="http://schemas.openxmlformats.org/officeDocument/2006/relationships/hyperlink" Target="https://www.citizensadvice.org.uk/about-us/our-work/policy/policy-research-topics/energy-policy-research-and-consultation-responses/energy-policy-research/splitting-opinion-is-splitting-the-wholesale-market-the-best-way-to-deliver-an-affordable-energy-system/" TargetMode="External"/><Relationship Id="rId4" Type="http://schemas.openxmlformats.org/officeDocument/2006/relationships/hyperlink" Target="https://www.citizensadvice.org.uk/about-us/our-work/policy/policy-research-topics/energy-policy-research-and-consultation-responses/energy-consultation-responses/"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83266-AE5C-423A-BF79-29876DF17D09}"/>
              </a:ext>
            </a:extLst>
          </p:cNvPr>
          <p:cNvSpPr txBox="1"/>
          <p:nvPr/>
        </p:nvSpPr>
        <p:spPr>
          <a:xfrm>
            <a:off x="421105" y="3404938"/>
            <a:ext cx="5137484" cy="120032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400" b="1" dirty="0">
                <a:solidFill>
                  <a:schemeClr val="bg1"/>
                </a:solidFill>
              </a:rPr>
              <a:t>Domestic supplier liaison meeting</a:t>
            </a:r>
          </a:p>
          <a:p>
            <a:r>
              <a:rPr lang="en-GB" sz="2400" b="1" dirty="0">
                <a:solidFill>
                  <a:schemeClr val="bg1"/>
                </a:solidFill>
              </a:rPr>
              <a:t>24 May 2023</a:t>
            </a:r>
          </a:p>
        </p:txBody>
      </p:sp>
    </p:spTree>
    <p:extLst>
      <p:ext uri="{BB962C8B-B14F-4D97-AF65-F5344CB8AC3E}">
        <p14:creationId xmlns:p14="http://schemas.microsoft.com/office/powerpoint/2010/main" val="1832106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4"/>
          <p:cNvSpPr txBox="1">
            <a:spLocks noGrp="1"/>
          </p:cNvSpPr>
          <p:nvPr>
            <p:ph type="title"/>
          </p:nvPr>
        </p:nvSpPr>
        <p:spPr>
          <a:xfrm>
            <a:off x="868680" y="190402"/>
            <a:ext cx="7406640" cy="857520"/>
          </a:xfrm>
          <a:prstGeom prst="rect">
            <a:avLst/>
          </a:prstGeom>
          <a:noFill/>
          <a:ln>
            <a:noFill/>
          </a:ln>
        </p:spPr>
        <p:txBody>
          <a:bodyPr spcFirstLastPara="1" wrap="square" lIns="82283" tIns="82283" rIns="82283" bIns="82283" anchor="t" anchorCtr="0">
            <a:normAutofit/>
          </a:bodyPr>
          <a:lstStyle/>
          <a:p>
            <a:pPr marL="0" marR="0" lvl="0" indent="0" algn="l" rtl="0">
              <a:lnSpc>
                <a:spcPct val="100000"/>
              </a:lnSpc>
              <a:spcBef>
                <a:spcPts val="0"/>
              </a:spcBef>
              <a:spcAft>
                <a:spcPts val="0"/>
              </a:spcAft>
              <a:buClr>
                <a:srgbClr val="004888"/>
              </a:buClr>
              <a:buSzPts val="1400"/>
              <a:buFont typeface="Open Sans"/>
              <a:buNone/>
            </a:pPr>
            <a:r>
              <a:rPr lang="en-GB" sz="2160"/>
              <a:t>Performance and Operations </a:t>
            </a:r>
            <a:endParaRPr sz="2160" b="1" i="0" u="none" strike="noStrike" cap="none">
              <a:solidFill>
                <a:srgbClr val="004888"/>
              </a:solidFill>
              <a:latin typeface="Open Sans"/>
              <a:ea typeface="Open Sans"/>
              <a:cs typeface="Open Sans"/>
              <a:sym typeface="Open Sans"/>
            </a:endParaRPr>
          </a:p>
        </p:txBody>
      </p:sp>
      <p:sp>
        <p:nvSpPr>
          <p:cNvPr id="161" name="Google Shape;161;p34"/>
          <p:cNvSpPr txBox="1"/>
          <p:nvPr/>
        </p:nvSpPr>
        <p:spPr>
          <a:xfrm>
            <a:off x="953325" y="685125"/>
            <a:ext cx="7645860" cy="4163130"/>
          </a:xfrm>
          <a:prstGeom prst="rect">
            <a:avLst/>
          </a:prstGeom>
          <a:noFill/>
          <a:ln>
            <a:noFill/>
          </a:ln>
        </p:spPr>
        <p:txBody>
          <a:bodyPr spcFirstLastPara="1" wrap="square" lIns="82283" tIns="41130" rIns="82283" bIns="41130" anchor="t" anchorCtr="0">
            <a:noAutofit/>
          </a:bodyPr>
          <a:lstStyle/>
          <a:p>
            <a:pPr marL="0" marR="0" lvl="0" indent="0" algn="l" rtl="0">
              <a:lnSpc>
                <a:spcPct val="130000"/>
              </a:lnSpc>
              <a:spcBef>
                <a:spcPts val="360"/>
              </a:spcBef>
              <a:spcAft>
                <a:spcPts val="0"/>
              </a:spcAft>
              <a:buNone/>
            </a:pPr>
            <a:r>
              <a:rPr lang="en-GB" sz="1620">
                <a:solidFill>
                  <a:srgbClr val="004888"/>
                </a:solidFill>
                <a:latin typeface="Open Sans"/>
                <a:ea typeface="Open Sans"/>
                <a:cs typeface="Open Sans"/>
                <a:sym typeface="Open Sans"/>
              </a:rPr>
              <a:t>Key points from 2022/23 are:</a:t>
            </a:r>
            <a:endParaRPr sz="1620">
              <a:solidFill>
                <a:srgbClr val="004888"/>
              </a:solidFill>
              <a:latin typeface="Open Sans"/>
              <a:ea typeface="Open Sans"/>
              <a:cs typeface="Open Sans"/>
              <a:sym typeface="Open Sans"/>
            </a:endParaRPr>
          </a:p>
          <a:p>
            <a:pPr marL="0" marR="0" lvl="0" indent="0" algn="l" rtl="0">
              <a:lnSpc>
                <a:spcPct val="130000"/>
              </a:lnSpc>
              <a:spcBef>
                <a:spcPts val="360"/>
              </a:spcBef>
              <a:spcAft>
                <a:spcPts val="0"/>
              </a:spcAft>
              <a:buNone/>
            </a:pPr>
            <a:endParaRPr sz="1620">
              <a:solidFill>
                <a:srgbClr val="004888"/>
              </a:solidFill>
              <a:latin typeface="Open Sans"/>
              <a:ea typeface="Open Sans"/>
              <a:cs typeface="Open Sans"/>
              <a:sym typeface="Open Sans"/>
            </a:endParaRPr>
          </a:p>
          <a:p>
            <a:pPr marL="411480" marR="0" lvl="0" indent="-308610" algn="l" rtl="0">
              <a:lnSpc>
                <a:spcPct val="130000"/>
              </a:lnSpc>
              <a:spcBef>
                <a:spcPts val="360"/>
              </a:spcBef>
              <a:spcAft>
                <a:spcPts val="0"/>
              </a:spcAft>
              <a:buClr>
                <a:srgbClr val="004888"/>
              </a:buClr>
              <a:buSzPts val="1800"/>
              <a:buFont typeface="Open Sans"/>
              <a:buChar char="●"/>
            </a:pPr>
            <a:r>
              <a:rPr lang="en-GB" sz="1620">
                <a:solidFill>
                  <a:srgbClr val="004888"/>
                </a:solidFill>
                <a:latin typeface="Open Sans"/>
                <a:ea typeface="Open Sans"/>
                <a:cs typeface="Open Sans"/>
                <a:sym typeface="Open Sans"/>
              </a:rPr>
              <a:t>Demand for the year increased by </a:t>
            </a:r>
            <a:r>
              <a:rPr lang="en-GB" sz="1620" b="1">
                <a:solidFill>
                  <a:srgbClr val="004888"/>
                </a:solidFill>
                <a:latin typeface="Open Sans"/>
                <a:ea typeface="Open Sans"/>
                <a:cs typeface="Open Sans"/>
                <a:sym typeface="Open Sans"/>
              </a:rPr>
              <a:t>50% </a:t>
            </a:r>
            <a:r>
              <a:rPr lang="en-GB" sz="1620">
                <a:solidFill>
                  <a:srgbClr val="004888"/>
                </a:solidFill>
                <a:latin typeface="Open Sans"/>
                <a:ea typeface="Open Sans"/>
                <a:cs typeface="Open Sans"/>
                <a:sym typeface="Open Sans"/>
              </a:rPr>
              <a:t>compared to 2021/22 and far outstrips any other year that the service has been operating</a:t>
            </a:r>
            <a:endParaRPr sz="1620">
              <a:solidFill>
                <a:srgbClr val="004888"/>
              </a:solidFill>
              <a:latin typeface="Open Sans"/>
              <a:ea typeface="Open Sans"/>
              <a:cs typeface="Open Sans"/>
              <a:sym typeface="Open Sans"/>
            </a:endParaRPr>
          </a:p>
          <a:p>
            <a:pPr marL="411480" marR="0" lvl="0" indent="-308610" algn="l" rtl="0">
              <a:lnSpc>
                <a:spcPct val="130000"/>
              </a:lnSpc>
              <a:spcBef>
                <a:spcPts val="0"/>
              </a:spcBef>
              <a:spcAft>
                <a:spcPts val="0"/>
              </a:spcAft>
              <a:buClr>
                <a:srgbClr val="004888"/>
              </a:buClr>
              <a:buSzPts val="1800"/>
              <a:buFont typeface="Open Sans"/>
              <a:buChar char="●"/>
            </a:pPr>
            <a:r>
              <a:rPr lang="en-GB" sz="1620">
                <a:solidFill>
                  <a:srgbClr val="004888"/>
                </a:solidFill>
                <a:latin typeface="Open Sans"/>
                <a:ea typeface="Open Sans"/>
                <a:cs typeface="Open Sans"/>
                <a:sym typeface="Open Sans"/>
              </a:rPr>
              <a:t>Priority call demand saw a </a:t>
            </a:r>
            <a:r>
              <a:rPr lang="en-GB" sz="1620" b="1">
                <a:solidFill>
                  <a:srgbClr val="004888"/>
                </a:solidFill>
                <a:latin typeface="Open Sans"/>
                <a:ea typeface="Open Sans"/>
                <a:cs typeface="Open Sans"/>
                <a:sym typeface="Open Sans"/>
              </a:rPr>
              <a:t>197%</a:t>
            </a:r>
            <a:r>
              <a:rPr lang="en-GB" sz="1620">
                <a:solidFill>
                  <a:srgbClr val="004888"/>
                </a:solidFill>
                <a:latin typeface="Open Sans"/>
                <a:ea typeface="Open Sans"/>
                <a:cs typeface="Open Sans"/>
                <a:sym typeface="Open Sans"/>
              </a:rPr>
              <a:t> increase over the course of the year, with Q3 and Q4 seeing the highest volumes received</a:t>
            </a:r>
            <a:endParaRPr sz="1620">
              <a:solidFill>
                <a:srgbClr val="004888"/>
              </a:solidFill>
              <a:latin typeface="Open Sans"/>
              <a:ea typeface="Open Sans"/>
              <a:cs typeface="Open Sans"/>
              <a:sym typeface="Open Sans"/>
            </a:endParaRPr>
          </a:p>
          <a:p>
            <a:pPr marL="411480" marR="0" lvl="0" indent="-308610" algn="l" rtl="0">
              <a:lnSpc>
                <a:spcPct val="130000"/>
              </a:lnSpc>
              <a:spcBef>
                <a:spcPts val="0"/>
              </a:spcBef>
              <a:spcAft>
                <a:spcPts val="0"/>
              </a:spcAft>
              <a:buClr>
                <a:srgbClr val="004888"/>
              </a:buClr>
              <a:buSzPts val="1800"/>
              <a:buFont typeface="Open Sans"/>
              <a:buChar char="●"/>
            </a:pPr>
            <a:r>
              <a:rPr lang="en-GB" sz="1620">
                <a:solidFill>
                  <a:srgbClr val="004888"/>
                </a:solidFill>
                <a:latin typeface="Open Sans"/>
                <a:ea typeface="Open Sans"/>
                <a:cs typeface="Open Sans"/>
                <a:sym typeface="Open Sans"/>
              </a:rPr>
              <a:t>Client Satisfaction remained above KPI at 82%</a:t>
            </a:r>
            <a:endParaRPr sz="1620">
              <a:solidFill>
                <a:srgbClr val="004888"/>
              </a:solidFill>
              <a:latin typeface="Open Sans"/>
              <a:ea typeface="Open Sans"/>
              <a:cs typeface="Open Sans"/>
              <a:sym typeface="Open Sans"/>
            </a:endParaRPr>
          </a:p>
          <a:p>
            <a:pPr marL="411480" marR="0" lvl="0" indent="-308610" algn="l" rtl="0">
              <a:lnSpc>
                <a:spcPct val="130000"/>
              </a:lnSpc>
              <a:spcBef>
                <a:spcPts val="0"/>
              </a:spcBef>
              <a:spcAft>
                <a:spcPts val="0"/>
              </a:spcAft>
              <a:buClr>
                <a:srgbClr val="004888"/>
              </a:buClr>
              <a:buSzPts val="1800"/>
              <a:buFont typeface="Open Sans"/>
              <a:buChar char="●"/>
            </a:pPr>
            <a:r>
              <a:rPr lang="en-GB" sz="1620">
                <a:solidFill>
                  <a:srgbClr val="004888"/>
                </a:solidFill>
                <a:latin typeface="Open Sans"/>
                <a:ea typeface="Open Sans"/>
                <a:cs typeface="Open Sans"/>
                <a:sym typeface="Open Sans"/>
              </a:rPr>
              <a:t>Overall quality for the service was achieved across the year</a:t>
            </a:r>
            <a:endParaRPr sz="1620">
              <a:solidFill>
                <a:srgbClr val="004888"/>
              </a:solidFill>
              <a:latin typeface="Open Sans"/>
              <a:ea typeface="Open Sans"/>
              <a:cs typeface="Open Sans"/>
              <a:sym typeface="Open Sans"/>
            </a:endParaRPr>
          </a:p>
          <a:p>
            <a:pPr marL="822960" lvl="0" indent="0" algn="l" rtl="0">
              <a:lnSpc>
                <a:spcPct val="130000"/>
              </a:lnSpc>
              <a:spcBef>
                <a:spcPts val="360"/>
              </a:spcBef>
              <a:spcAft>
                <a:spcPts val="0"/>
              </a:spcAft>
              <a:buNone/>
            </a:pPr>
            <a:endParaRPr sz="1620">
              <a:solidFill>
                <a:srgbClr val="004888"/>
              </a:solidFill>
              <a:latin typeface="Open Sans"/>
              <a:ea typeface="Open Sans"/>
              <a:cs typeface="Open Sans"/>
              <a:sym typeface="Open Sans"/>
            </a:endParaRPr>
          </a:p>
          <a:p>
            <a:pPr marL="822960" lvl="0" indent="0" algn="l" rtl="0">
              <a:lnSpc>
                <a:spcPct val="130000"/>
              </a:lnSpc>
              <a:spcBef>
                <a:spcPts val="360"/>
              </a:spcBef>
              <a:spcAft>
                <a:spcPts val="0"/>
              </a:spcAft>
              <a:buNone/>
            </a:pPr>
            <a:endParaRPr sz="1620">
              <a:solidFill>
                <a:srgbClr val="004888"/>
              </a:solidFill>
              <a:latin typeface="Open Sans"/>
              <a:ea typeface="Open Sans"/>
              <a:cs typeface="Open Sans"/>
              <a:sym typeface="Open Sans"/>
            </a:endParaRPr>
          </a:p>
          <a:p>
            <a:pPr marL="822960" lvl="0" indent="0" algn="l" rtl="0">
              <a:lnSpc>
                <a:spcPct val="130000"/>
              </a:lnSpc>
              <a:spcBef>
                <a:spcPts val="360"/>
              </a:spcBef>
              <a:spcAft>
                <a:spcPts val="0"/>
              </a:spcAft>
              <a:buNone/>
            </a:pPr>
            <a:endParaRPr sz="1620">
              <a:solidFill>
                <a:srgbClr val="004888"/>
              </a:solidFill>
              <a:latin typeface="Open Sans"/>
              <a:ea typeface="Open Sans"/>
              <a:cs typeface="Open Sans"/>
              <a:sym typeface="Open Sans"/>
            </a:endParaRPr>
          </a:p>
          <a:p>
            <a:pPr marL="822960" marR="0" lvl="0" indent="0" algn="l" rtl="0">
              <a:lnSpc>
                <a:spcPct val="130000"/>
              </a:lnSpc>
              <a:spcBef>
                <a:spcPts val="360"/>
              </a:spcBef>
              <a:spcAft>
                <a:spcPts val="0"/>
              </a:spcAft>
              <a:buNone/>
            </a:pPr>
            <a:endParaRPr sz="1620">
              <a:solidFill>
                <a:srgbClr val="004888"/>
              </a:solidFill>
              <a:latin typeface="Open Sans"/>
              <a:ea typeface="Open Sans"/>
              <a:cs typeface="Open Sans"/>
              <a:sym typeface="Open Sans"/>
            </a:endParaRPr>
          </a:p>
          <a:p>
            <a:pPr marL="411480" marR="0" lvl="0" indent="0" algn="l" rtl="0">
              <a:lnSpc>
                <a:spcPct val="130000"/>
              </a:lnSpc>
              <a:spcBef>
                <a:spcPts val="360"/>
              </a:spcBef>
              <a:spcAft>
                <a:spcPts val="0"/>
              </a:spcAft>
              <a:buClr>
                <a:srgbClr val="000000"/>
              </a:buClr>
              <a:buSzPts val="1800"/>
              <a:buFont typeface="Arial"/>
              <a:buNone/>
            </a:pPr>
            <a:endParaRPr sz="1620" b="0" i="0" u="none" strike="noStrike" cap="none">
              <a:solidFill>
                <a:srgbClr val="004888"/>
              </a:solidFill>
              <a:latin typeface="Open Sans"/>
              <a:ea typeface="Open Sans"/>
              <a:cs typeface="Open Sans"/>
              <a:sym typeface="Open Sans"/>
            </a:endParaRPr>
          </a:p>
          <a:p>
            <a:pPr marL="0" marR="0" lvl="0" indent="0" algn="l" rtl="0">
              <a:lnSpc>
                <a:spcPct val="130000"/>
              </a:lnSpc>
              <a:spcBef>
                <a:spcPts val="360"/>
              </a:spcBef>
              <a:spcAft>
                <a:spcPts val="0"/>
              </a:spcAft>
              <a:buClr>
                <a:srgbClr val="000000"/>
              </a:buClr>
              <a:buSzPts val="1800"/>
              <a:buFont typeface="Arial"/>
              <a:buNone/>
            </a:pPr>
            <a:endParaRPr sz="1620" b="0" i="0" u="none" strike="noStrike" cap="none">
              <a:solidFill>
                <a:srgbClr val="004888"/>
              </a:solidFill>
              <a:latin typeface="Open Sans"/>
              <a:ea typeface="Open Sans"/>
              <a:cs typeface="Open Sans"/>
              <a:sym typeface="Open Sans"/>
            </a:endParaRPr>
          </a:p>
          <a:p>
            <a:pPr marL="411480" marR="0" lvl="0" indent="0" algn="l" rtl="0">
              <a:lnSpc>
                <a:spcPct val="130000"/>
              </a:lnSpc>
              <a:spcBef>
                <a:spcPts val="360"/>
              </a:spcBef>
              <a:spcAft>
                <a:spcPts val="0"/>
              </a:spcAft>
              <a:buClr>
                <a:srgbClr val="000000"/>
              </a:buClr>
              <a:buSzPts val="1800"/>
              <a:buFont typeface="Arial"/>
              <a:buNone/>
            </a:pPr>
            <a:endParaRPr sz="1620" b="0" i="0" u="none" strike="noStrike" cap="none">
              <a:solidFill>
                <a:srgbClr val="004888"/>
              </a:solidFill>
              <a:latin typeface="Open Sans"/>
              <a:ea typeface="Open Sans"/>
              <a:cs typeface="Open Sans"/>
              <a:sym typeface="Open Sans"/>
            </a:endParaRPr>
          </a:p>
          <a:p>
            <a:pPr marL="0" marR="0" lvl="0" indent="0" algn="l" rtl="0">
              <a:lnSpc>
                <a:spcPct val="130000"/>
              </a:lnSpc>
              <a:spcBef>
                <a:spcPts val="360"/>
              </a:spcBef>
              <a:spcAft>
                <a:spcPts val="0"/>
              </a:spcAft>
              <a:buClr>
                <a:srgbClr val="000000"/>
              </a:buClr>
              <a:buSzPts val="1800"/>
              <a:buFont typeface="Arial"/>
              <a:buNone/>
            </a:pPr>
            <a:endParaRPr sz="1620" b="0" i="0" u="none" strike="noStrike" cap="none">
              <a:solidFill>
                <a:srgbClr val="004888"/>
              </a:solidFill>
              <a:latin typeface="Open Sans"/>
              <a:ea typeface="Open Sans"/>
              <a:cs typeface="Open Sans"/>
              <a:sym typeface="Open Sans"/>
            </a:endParaRPr>
          </a:p>
          <a:p>
            <a:pPr marL="411480" marR="0" lvl="0" indent="0" algn="l" rtl="0">
              <a:lnSpc>
                <a:spcPct val="130000"/>
              </a:lnSpc>
              <a:spcBef>
                <a:spcPts val="360"/>
              </a:spcBef>
              <a:spcAft>
                <a:spcPts val="0"/>
              </a:spcAft>
              <a:buClr>
                <a:srgbClr val="000000"/>
              </a:buClr>
              <a:buSzPts val="1800"/>
              <a:buFont typeface="Arial"/>
              <a:buNone/>
            </a:pPr>
            <a:endParaRPr sz="1620" b="0" i="0" u="none" strike="noStrike" cap="none">
              <a:solidFill>
                <a:srgbClr val="004888"/>
              </a:solidFill>
              <a:latin typeface="Open Sans"/>
              <a:ea typeface="Open Sans"/>
              <a:cs typeface="Open Sans"/>
              <a:sym typeface="Open Sans"/>
            </a:endParaRPr>
          </a:p>
          <a:p>
            <a:pPr marL="0" marR="0" lvl="0" indent="0" algn="l" rtl="0">
              <a:lnSpc>
                <a:spcPct val="100000"/>
              </a:lnSpc>
              <a:spcBef>
                <a:spcPts val="360"/>
              </a:spcBef>
              <a:spcAft>
                <a:spcPts val="0"/>
              </a:spcAft>
              <a:buClr>
                <a:srgbClr val="000000"/>
              </a:buClr>
              <a:buSzPts val="1800"/>
              <a:buFont typeface="Arial"/>
              <a:buNone/>
            </a:pPr>
            <a:endParaRPr sz="1620" b="0" i="0" u="none" strike="noStrike" cap="none">
              <a:solidFill>
                <a:srgbClr val="004888"/>
              </a:solidFill>
              <a:latin typeface="Open Sans"/>
              <a:ea typeface="Open Sans"/>
              <a:cs typeface="Open Sans"/>
              <a:sym typeface="Open Sans"/>
            </a:endParaRPr>
          </a:p>
        </p:txBody>
      </p:sp>
    </p:spTree>
    <p:extLst>
      <p:ext uri="{BB962C8B-B14F-4D97-AF65-F5344CB8AC3E}">
        <p14:creationId xmlns:p14="http://schemas.microsoft.com/office/powerpoint/2010/main" val="3390525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5"/>
          <p:cNvSpPr txBox="1">
            <a:spLocks noGrp="1"/>
          </p:cNvSpPr>
          <p:nvPr>
            <p:ph type="title"/>
          </p:nvPr>
        </p:nvSpPr>
        <p:spPr>
          <a:xfrm>
            <a:off x="683568" y="238691"/>
            <a:ext cx="7406640" cy="857520"/>
          </a:xfrm>
          <a:prstGeom prst="rect">
            <a:avLst/>
          </a:prstGeom>
          <a:noFill/>
          <a:ln>
            <a:noFill/>
          </a:ln>
        </p:spPr>
        <p:txBody>
          <a:bodyPr spcFirstLastPara="1" wrap="square" lIns="82283" tIns="82283" rIns="82283" bIns="82283" anchor="t" anchorCtr="0">
            <a:normAutofit/>
          </a:bodyPr>
          <a:lstStyle/>
          <a:p>
            <a:pPr marL="0" marR="0" lvl="0" indent="0" algn="l" rtl="0">
              <a:lnSpc>
                <a:spcPct val="100000"/>
              </a:lnSpc>
              <a:spcBef>
                <a:spcPts val="0"/>
              </a:spcBef>
              <a:spcAft>
                <a:spcPts val="0"/>
              </a:spcAft>
              <a:buClr>
                <a:srgbClr val="004888"/>
              </a:buClr>
              <a:buSzPts val="1400"/>
              <a:buFont typeface="Open Sans"/>
              <a:buNone/>
            </a:pPr>
            <a:r>
              <a:rPr lang="en-GB" sz="2160"/>
              <a:t>C</a:t>
            </a:r>
            <a:r>
              <a:rPr lang="en-GB" sz="2160" b="1" i="0" u="none" strike="noStrike" cap="none">
                <a:solidFill>
                  <a:srgbClr val="004888"/>
                </a:solidFill>
                <a:latin typeface="Open Sans"/>
                <a:ea typeface="Open Sans"/>
                <a:cs typeface="Open Sans"/>
                <a:sym typeface="Open Sans"/>
              </a:rPr>
              <a:t>ontact volumes comparison 2016/17 to 2022</a:t>
            </a:r>
            <a:r>
              <a:rPr lang="en-GB" sz="2160"/>
              <a:t>/</a:t>
            </a:r>
            <a:r>
              <a:rPr lang="en-GB" sz="2160" b="1" i="0" u="none" strike="noStrike" cap="none">
                <a:solidFill>
                  <a:srgbClr val="004888"/>
                </a:solidFill>
                <a:latin typeface="Open Sans"/>
                <a:ea typeface="Open Sans"/>
                <a:cs typeface="Open Sans"/>
                <a:sym typeface="Open Sans"/>
              </a:rPr>
              <a:t>23 </a:t>
            </a:r>
            <a:endParaRPr sz="2160"/>
          </a:p>
        </p:txBody>
      </p:sp>
      <p:pic>
        <p:nvPicPr>
          <p:cNvPr id="167" name="Google Shape;167;p35" title="Chart"/>
          <p:cNvPicPr preferRelativeResize="0"/>
          <p:nvPr/>
        </p:nvPicPr>
        <p:blipFill>
          <a:blip r:embed="rId3">
            <a:alphaModFix/>
          </a:blip>
          <a:stretch>
            <a:fillRect/>
          </a:stretch>
        </p:blipFill>
        <p:spPr>
          <a:xfrm>
            <a:off x="1521079" y="1003939"/>
            <a:ext cx="6101838" cy="3772970"/>
          </a:xfrm>
          <a:prstGeom prst="rect">
            <a:avLst/>
          </a:prstGeom>
          <a:noFill/>
          <a:ln>
            <a:noFill/>
          </a:ln>
        </p:spPr>
      </p:pic>
    </p:spTree>
    <p:extLst>
      <p:ext uri="{BB962C8B-B14F-4D97-AF65-F5344CB8AC3E}">
        <p14:creationId xmlns:p14="http://schemas.microsoft.com/office/powerpoint/2010/main" val="2349503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6"/>
          <p:cNvSpPr txBox="1">
            <a:spLocks noGrp="1"/>
          </p:cNvSpPr>
          <p:nvPr>
            <p:ph type="title"/>
          </p:nvPr>
        </p:nvSpPr>
        <p:spPr>
          <a:xfrm>
            <a:off x="839025" y="266182"/>
            <a:ext cx="7406640" cy="857520"/>
          </a:xfrm>
          <a:prstGeom prst="rect">
            <a:avLst/>
          </a:prstGeom>
        </p:spPr>
        <p:txBody>
          <a:bodyPr spcFirstLastPara="1" wrap="square" lIns="82283" tIns="82283" rIns="82283" bIns="82283" anchor="t" anchorCtr="0">
            <a:normAutofit/>
          </a:bodyPr>
          <a:lstStyle/>
          <a:p>
            <a:pPr marL="0" lvl="0" indent="0" algn="l" rtl="0">
              <a:spcBef>
                <a:spcPts val="0"/>
              </a:spcBef>
              <a:spcAft>
                <a:spcPts val="0"/>
              </a:spcAft>
              <a:buNone/>
            </a:pPr>
            <a:r>
              <a:rPr lang="en-GB"/>
              <a:t>Q4 contacts by channel</a:t>
            </a:r>
            <a:endParaRPr/>
          </a:p>
          <a:p>
            <a:pPr marL="0" lvl="0" indent="0" algn="l" rtl="0">
              <a:spcBef>
                <a:spcPts val="0"/>
              </a:spcBef>
              <a:spcAft>
                <a:spcPts val="0"/>
              </a:spcAft>
              <a:buNone/>
            </a:pPr>
            <a:endParaRPr/>
          </a:p>
        </p:txBody>
      </p:sp>
      <p:pic>
        <p:nvPicPr>
          <p:cNvPr id="173" name="Google Shape;173;p36" title="Q1 Contacts by Channel"/>
          <p:cNvPicPr preferRelativeResize="0"/>
          <p:nvPr/>
        </p:nvPicPr>
        <p:blipFill>
          <a:blip r:embed="rId3">
            <a:alphaModFix/>
          </a:blip>
          <a:stretch>
            <a:fillRect/>
          </a:stretch>
        </p:blipFill>
        <p:spPr>
          <a:xfrm>
            <a:off x="1801396" y="804157"/>
            <a:ext cx="6057377" cy="3745478"/>
          </a:xfrm>
          <a:prstGeom prst="rect">
            <a:avLst/>
          </a:prstGeom>
          <a:noFill/>
          <a:ln>
            <a:noFill/>
          </a:ln>
        </p:spPr>
      </p:pic>
    </p:spTree>
    <p:extLst>
      <p:ext uri="{BB962C8B-B14F-4D97-AF65-F5344CB8AC3E}">
        <p14:creationId xmlns:p14="http://schemas.microsoft.com/office/powerpoint/2010/main" val="280647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7"/>
          <p:cNvSpPr txBox="1">
            <a:spLocks noGrp="1"/>
          </p:cNvSpPr>
          <p:nvPr>
            <p:ph type="title"/>
          </p:nvPr>
        </p:nvSpPr>
        <p:spPr>
          <a:xfrm>
            <a:off x="806403" y="187496"/>
            <a:ext cx="7406640" cy="857520"/>
          </a:xfrm>
          <a:prstGeom prst="rect">
            <a:avLst/>
          </a:prstGeom>
          <a:noFill/>
          <a:ln>
            <a:noFill/>
          </a:ln>
        </p:spPr>
        <p:txBody>
          <a:bodyPr spcFirstLastPara="1" wrap="square" lIns="82283" tIns="82283" rIns="82283" bIns="82283" anchor="t" anchorCtr="0">
            <a:normAutofit/>
          </a:bodyPr>
          <a:lstStyle/>
          <a:p>
            <a:pPr marL="0" marR="0" lvl="0" indent="0" algn="l" rtl="0">
              <a:lnSpc>
                <a:spcPct val="100000"/>
              </a:lnSpc>
              <a:spcBef>
                <a:spcPts val="0"/>
              </a:spcBef>
              <a:spcAft>
                <a:spcPts val="0"/>
              </a:spcAft>
              <a:buClr>
                <a:srgbClr val="004888"/>
              </a:buClr>
              <a:buSzPts val="1400"/>
              <a:buFont typeface="Open Sans"/>
              <a:buNone/>
            </a:pPr>
            <a:r>
              <a:rPr lang="en-GB" sz="2160" b="1" i="0" u="none" strike="noStrike" cap="none">
                <a:solidFill>
                  <a:srgbClr val="004888"/>
                </a:solidFill>
                <a:latin typeface="Open Sans"/>
                <a:ea typeface="Open Sans"/>
                <a:cs typeface="Open Sans"/>
                <a:sym typeface="Open Sans"/>
              </a:rPr>
              <a:t>Trends - Q4 2022</a:t>
            </a:r>
            <a:endParaRPr sz="2160" b="1" i="0" u="none" strike="noStrike" cap="none">
              <a:solidFill>
                <a:srgbClr val="004888"/>
              </a:solidFill>
              <a:latin typeface="Open Sans"/>
              <a:ea typeface="Open Sans"/>
              <a:cs typeface="Open Sans"/>
              <a:sym typeface="Open Sans"/>
            </a:endParaRPr>
          </a:p>
        </p:txBody>
      </p:sp>
      <p:pic>
        <p:nvPicPr>
          <p:cNvPr id="179" name="Google Shape;179;p37" title="Chart"/>
          <p:cNvPicPr preferRelativeResize="0"/>
          <p:nvPr/>
        </p:nvPicPr>
        <p:blipFill>
          <a:blip r:embed="rId3">
            <a:alphaModFix/>
          </a:blip>
          <a:stretch>
            <a:fillRect/>
          </a:stretch>
        </p:blipFill>
        <p:spPr>
          <a:xfrm>
            <a:off x="1568970" y="685129"/>
            <a:ext cx="6644068" cy="4108249"/>
          </a:xfrm>
          <a:prstGeom prst="rect">
            <a:avLst/>
          </a:prstGeom>
          <a:noFill/>
          <a:ln>
            <a:noFill/>
          </a:ln>
        </p:spPr>
      </p:pic>
    </p:spTree>
    <p:extLst>
      <p:ext uri="{BB962C8B-B14F-4D97-AF65-F5344CB8AC3E}">
        <p14:creationId xmlns:p14="http://schemas.microsoft.com/office/powerpoint/2010/main" val="2501067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8"/>
          <p:cNvSpPr txBox="1">
            <a:spLocks noGrp="1"/>
          </p:cNvSpPr>
          <p:nvPr>
            <p:ph type="title"/>
          </p:nvPr>
        </p:nvSpPr>
        <p:spPr>
          <a:xfrm>
            <a:off x="783993" y="150124"/>
            <a:ext cx="7406640" cy="857520"/>
          </a:xfrm>
          <a:prstGeom prst="rect">
            <a:avLst/>
          </a:prstGeom>
          <a:noFill/>
          <a:ln>
            <a:noFill/>
          </a:ln>
        </p:spPr>
        <p:txBody>
          <a:bodyPr spcFirstLastPara="1" wrap="square" lIns="82283" tIns="82283" rIns="82283" bIns="82283" anchor="t" anchorCtr="0">
            <a:normAutofit/>
          </a:bodyPr>
          <a:lstStyle/>
          <a:p>
            <a:pPr marL="0" marR="0" lvl="0" indent="0" algn="l" rtl="0">
              <a:lnSpc>
                <a:spcPct val="100000"/>
              </a:lnSpc>
              <a:spcBef>
                <a:spcPts val="0"/>
              </a:spcBef>
              <a:spcAft>
                <a:spcPts val="0"/>
              </a:spcAft>
              <a:buClr>
                <a:srgbClr val="004888"/>
              </a:buClr>
              <a:buSzPts val="1400"/>
              <a:buFont typeface="Open Sans"/>
              <a:buNone/>
            </a:pPr>
            <a:r>
              <a:rPr lang="en-GB" sz="2160" b="1" i="0" u="none" strike="noStrike" cap="none">
                <a:solidFill>
                  <a:srgbClr val="004888"/>
                </a:solidFill>
                <a:latin typeface="Open Sans"/>
                <a:ea typeface="Open Sans"/>
                <a:cs typeface="Open Sans"/>
                <a:sym typeface="Open Sans"/>
              </a:rPr>
              <a:t>Trends Q4 2023</a:t>
            </a:r>
            <a:endParaRPr sz="2160" b="1" i="0" u="none" strike="noStrike" cap="none">
              <a:solidFill>
                <a:srgbClr val="004888"/>
              </a:solidFill>
              <a:latin typeface="Open Sans"/>
              <a:ea typeface="Open Sans"/>
              <a:cs typeface="Open Sans"/>
              <a:sym typeface="Open Sans"/>
            </a:endParaRPr>
          </a:p>
        </p:txBody>
      </p:sp>
      <p:pic>
        <p:nvPicPr>
          <p:cNvPr id="185" name="Google Shape;185;p38" title="Chart"/>
          <p:cNvPicPr preferRelativeResize="0"/>
          <p:nvPr/>
        </p:nvPicPr>
        <p:blipFill>
          <a:blip r:embed="rId3">
            <a:alphaModFix/>
          </a:blip>
          <a:stretch>
            <a:fillRect/>
          </a:stretch>
        </p:blipFill>
        <p:spPr>
          <a:xfrm>
            <a:off x="1991228" y="517627"/>
            <a:ext cx="6644068" cy="4108249"/>
          </a:xfrm>
          <a:prstGeom prst="rect">
            <a:avLst/>
          </a:prstGeom>
          <a:noFill/>
          <a:ln>
            <a:noFill/>
          </a:ln>
        </p:spPr>
      </p:pic>
    </p:spTree>
    <p:extLst>
      <p:ext uri="{BB962C8B-B14F-4D97-AF65-F5344CB8AC3E}">
        <p14:creationId xmlns:p14="http://schemas.microsoft.com/office/powerpoint/2010/main" val="1712953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9"/>
          <p:cNvSpPr txBox="1">
            <a:spLocks noGrp="1"/>
          </p:cNvSpPr>
          <p:nvPr>
            <p:ph type="title"/>
          </p:nvPr>
        </p:nvSpPr>
        <p:spPr>
          <a:xfrm>
            <a:off x="822535" y="104966"/>
            <a:ext cx="7406640" cy="857520"/>
          </a:xfrm>
          <a:prstGeom prst="rect">
            <a:avLst/>
          </a:prstGeom>
          <a:noFill/>
          <a:ln>
            <a:noFill/>
          </a:ln>
        </p:spPr>
        <p:txBody>
          <a:bodyPr spcFirstLastPara="1" wrap="square" lIns="82283" tIns="82283" rIns="82283" bIns="82283" anchor="t" anchorCtr="0">
            <a:normAutofit/>
          </a:bodyPr>
          <a:lstStyle/>
          <a:p>
            <a:pPr marL="0" marR="0" lvl="0" indent="0" algn="l" rtl="0">
              <a:lnSpc>
                <a:spcPct val="100000"/>
              </a:lnSpc>
              <a:spcBef>
                <a:spcPts val="0"/>
              </a:spcBef>
              <a:spcAft>
                <a:spcPts val="0"/>
              </a:spcAft>
              <a:buClr>
                <a:srgbClr val="004888"/>
              </a:buClr>
              <a:buSzPts val="1400"/>
              <a:buFont typeface="Open Sans"/>
              <a:buNone/>
            </a:pPr>
            <a:r>
              <a:rPr lang="en-GB" sz="2160" b="1" i="0" u="none" strike="noStrike" cap="none">
                <a:solidFill>
                  <a:srgbClr val="004888"/>
                </a:solidFill>
                <a:latin typeface="Open Sans"/>
                <a:ea typeface="Open Sans"/>
                <a:cs typeface="Open Sans"/>
                <a:sym typeface="Open Sans"/>
              </a:rPr>
              <a:t>Trends</a:t>
            </a:r>
            <a:endParaRPr sz="2160" b="1" i="0" u="none" strike="noStrike" cap="none">
              <a:solidFill>
                <a:srgbClr val="004888"/>
              </a:solidFill>
              <a:latin typeface="Open Sans"/>
              <a:ea typeface="Open Sans"/>
              <a:cs typeface="Open Sans"/>
              <a:sym typeface="Open Sans"/>
            </a:endParaRPr>
          </a:p>
        </p:txBody>
      </p:sp>
      <p:pic>
        <p:nvPicPr>
          <p:cNvPr id="191" name="Google Shape;191;p39" title="Chart"/>
          <p:cNvPicPr preferRelativeResize="0"/>
          <p:nvPr/>
        </p:nvPicPr>
        <p:blipFill>
          <a:blip r:embed="rId3">
            <a:alphaModFix/>
          </a:blip>
          <a:stretch>
            <a:fillRect/>
          </a:stretch>
        </p:blipFill>
        <p:spPr>
          <a:xfrm>
            <a:off x="1785488" y="464967"/>
            <a:ext cx="6644068" cy="4108249"/>
          </a:xfrm>
          <a:prstGeom prst="rect">
            <a:avLst/>
          </a:prstGeom>
          <a:noFill/>
          <a:ln>
            <a:noFill/>
          </a:ln>
        </p:spPr>
      </p:pic>
    </p:spTree>
    <p:extLst>
      <p:ext uri="{BB962C8B-B14F-4D97-AF65-F5344CB8AC3E}">
        <p14:creationId xmlns:p14="http://schemas.microsoft.com/office/powerpoint/2010/main" val="1173988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0"/>
          <p:cNvSpPr txBox="1">
            <a:spLocks noGrp="1"/>
          </p:cNvSpPr>
          <p:nvPr>
            <p:ph type="title"/>
          </p:nvPr>
        </p:nvSpPr>
        <p:spPr>
          <a:xfrm>
            <a:off x="761335" y="32291"/>
            <a:ext cx="7406640" cy="857520"/>
          </a:xfrm>
          <a:prstGeom prst="rect">
            <a:avLst/>
          </a:prstGeom>
          <a:noFill/>
          <a:ln>
            <a:noFill/>
          </a:ln>
        </p:spPr>
        <p:txBody>
          <a:bodyPr spcFirstLastPara="1" wrap="square" lIns="82283" tIns="82283" rIns="82283" bIns="82283" anchor="t" anchorCtr="0">
            <a:normAutofit/>
          </a:bodyPr>
          <a:lstStyle/>
          <a:p>
            <a:pPr marL="0" marR="0" lvl="0" indent="0" algn="l" rtl="0">
              <a:lnSpc>
                <a:spcPct val="100000"/>
              </a:lnSpc>
              <a:spcBef>
                <a:spcPts val="0"/>
              </a:spcBef>
              <a:spcAft>
                <a:spcPts val="0"/>
              </a:spcAft>
              <a:buClr>
                <a:srgbClr val="004888"/>
              </a:buClr>
              <a:buSzPts val="1400"/>
              <a:buFont typeface="Open Sans"/>
              <a:buNone/>
            </a:pPr>
            <a:r>
              <a:rPr lang="en-GB" sz="2160"/>
              <a:t>Q4 </a:t>
            </a:r>
            <a:r>
              <a:rPr lang="en-GB" sz="2160" b="1" i="0" u="none" strike="noStrike" cap="none">
                <a:solidFill>
                  <a:srgbClr val="004888"/>
                </a:solidFill>
                <a:latin typeface="Open Sans"/>
                <a:ea typeface="Open Sans"/>
                <a:cs typeface="Open Sans"/>
                <a:sym typeface="Open Sans"/>
              </a:rPr>
              <a:t>Trends </a:t>
            </a:r>
            <a:r>
              <a:rPr lang="en-GB" sz="2160"/>
              <a:t>split by nation </a:t>
            </a:r>
            <a:endParaRPr sz="2160" b="1" i="0" u="none" strike="noStrike" cap="none">
              <a:solidFill>
                <a:srgbClr val="004888"/>
              </a:solidFill>
              <a:latin typeface="Open Sans"/>
              <a:ea typeface="Open Sans"/>
              <a:cs typeface="Open Sans"/>
              <a:sym typeface="Open Sans"/>
            </a:endParaRPr>
          </a:p>
        </p:txBody>
      </p:sp>
      <p:graphicFrame>
        <p:nvGraphicFramePr>
          <p:cNvPr id="197" name="Google Shape;197;p40"/>
          <p:cNvGraphicFramePr/>
          <p:nvPr/>
        </p:nvGraphicFramePr>
        <p:xfrm>
          <a:off x="1290387" y="808043"/>
          <a:ext cx="7064888" cy="3359339"/>
        </p:xfrm>
        <a:graphic>
          <a:graphicData uri="http://schemas.openxmlformats.org/drawingml/2006/table">
            <a:tbl>
              <a:tblPr>
                <a:noFill/>
              </a:tblPr>
              <a:tblGrid>
                <a:gridCol w="2864565">
                  <a:extLst>
                    <a:ext uri="{9D8B030D-6E8A-4147-A177-3AD203B41FA5}">
                      <a16:colId xmlns:a16="http://schemas.microsoft.com/office/drawing/2014/main" val="20000"/>
                    </a:ext>
                  </a:extLst>
                </a:gridCol>
                <a:gridCol w="563648">
                  <a:extLst>
                    <a:ext uri="{9D8B030D-6E8A-4147-A177-3AD203B41FA5}">
                      <a16:colId xmlns:a16="http://schemas.microsoft.com/office/drawing/2014/main" val="20001"/>
                    </a:ext>
                  </a:extLst>
                </a:gridCol>
                <a:gridCol w="2864565">
                  <a:extLst>
                    <a:ext uri="{9D8B030D-6E8A-4147-A177-3AD203B41FA5}">
                      <a16:colId xmlns:a16="http://schemas.microsoft.com/office/drawing/2014/main" val="20002"/>
                    </a:ext>
                  </a:extLst>
                </a:gridCol>
                <a:gridCol w="772110">
                  <a:extLst>
                    <a:ext uri="{9D8B030D-6E8A-4147-A177-3AD203B41FA5}">
                      <a16:colId xmlns:a16="http://schemas.microsoft.com/office/drawing/2014/main" val="20003"/>
                    </a:ext>
                  </a:extLst>
                </a:gridCol>
              </a:tblGrid>
              <a:tr h="274253">
                <a:tc gridSpan="2">
                  <a:txBody>
                    <a:bodyPr/>
                    <a:lstStyle/>
                    <a:p>
                      <a:pPr marL="0" lvl="0" indent="0" algn="ctr" rtl="0">
                        <a:lnSpc>
                          <a:spcPct val="115000"/>
                        </a:lnSpc>
                        <a:spcBef>
                          <a:spcPts val="0"/>
                        </a:spcBef>
                        <a:spcAft>
                          <a:spcPts val="0"/>
                        </a:spcAft>
                        <a:buNone/>
                      </a:pPr>
                      <a:r>
                        <a:rPr lang="en-GB" sz="1100" b="1">
                          <a:solidFill>
                            <a:srgbClr val="FFFFFF"/>
                          </a:solidFill>
                          <a:latin typeface="Open Sans"/>
                          <a:ea typeface="Open Sans"/>
                          <a:cs typeface="Open Sans"/>
                          <a:sym typeface="Open Sans"/>
                        </a:rPr>
                        <a:t>England</a:t>
                      </a:r>
                      <a:endParaRPr sz="1100" b="1">
                        <a:solidFill>
                          <a:srgbClr val="FFFFFF"/>
                        </a:solidFill>
                        <a:latin typeface="Open Sans"/>
                        <a:ea typeface="Open Sans"/>
                        <a:cs typeface="Open Sans"/>
                        <a:sym typeface="Open Sans"/>
                      </a:endParaRPr>
                    </a:p>
                  </a:txBody>
                  <a:tcPr marL="82296" marR="82296" marT="41148" marB="41148"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1C4587"/>
                    </a:solidFill>
                  </a:tcPr>
                </a:tc>
                <a:tc hMerge="1">
                  <a:txBody>
                    <a:bodyPr/>
                    <a:lstStyle/>
                    <a:p>
                      <a:endParaRPr lang="en-US"/>
                    </a:p>
                  </a:txBody>
                  <a:tcPr/>
                </a:tc>
                <a:tc gridSpan="2">
                  <a:txBody>
                    <a:bodyPr/>
                    <a:lstStyle/>
                    <a:p>
                      <a:pPr marL="0" lvl="0" indent="0" algn="ctr" rtl="0">
                        <a:lnSpc>
                          <a:spcPct val="115000"/>
                        </a:lnSpc>
                        <a:spcBef>
                          <a:spcPts val="0"/>
                        </a:spcBef>
                        <a:spcAft>
                          <a:spcPts val="0"/>
                        </a:spcAft>
                        <a:buNone/>
                      </a:pPr>
                      <a:r>
                        <a:rPr lang="en-GB" sz="1100" b="1">
                          <a:solidFill>
                            <a:srgbClr val="FFFFFF"/>
                          </a:solidFill>
                          <a:latin typeface="Open Sans"/>
                          <a:ea typeface="Open Sans"/>
                          <a:cs typeface="Open Sans"/>
                          <a:sym typeface="Open Sans"/>
                        </a:rPr>
                        <a:t>Wales</a:t>
                      </a:r>
                      <a:endParaRPr sz="1100" b="1">
                        <a:solidFill>
                          <a:srgbClr val="FFFFFF"/>
                        </a:solidFill>
                        <a:latin typeface="Open Sans"/>
                        <a:ea typeface="Open Sans"/>
                        <a:cs typeface="Open Sans"/>
                        <a:sym typeface="Open Sans"/>
                      </a:endParaRPr>
                    </a:p>
                  </a:txBody>
                  <a:tcPr marL="82296" marR="82296" marT="41148" marB="41148"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A61C00"/>
                    </a:solidFill>
                  </a:tcPr>
                </a:tc>
                <a:tc hMerge="1">
                  <a:txBody>
                    <a:bodyPr/>
                    <a:lstStyle/>
                    <a:p>
                      <a:endParaRPr lang="en-US"/>
                    </a:p>
                  </a:txBody>
                  <a:tcPr/>
                </a:tc>
                <a:extLst>
                  <a:ext uri="{0D108BD9-81ED-4DB2-BD59-A6C34878D82A}">
                    <a16:rowId xmlns:a16="http://schemas.microsoft.com/office/drawing/2014/main" val="10000"/>
                  </a:ext>
                </a:extLst>
              </a:tr>
              <a:tr h="449775">
                <a:tc>
                  <a:txBody>
                    <a:bodyPr/>
                    <a:lstStyle/>
                    <a:p>
                      <a:pPr marL="0" lvl="0" indent="0" algn="l" rtl="0">
                        <a:lnSpc>
                          <a:spcPct val="115000"/>
                        </a:lnSpc>
                        <a:spcBef>
                          <a:spcPts val="0"/>
                        </a:spcBef>
                        <a:spcAft>
                          <a:spcPts val="0"/>
                        </a:spcAft>
                        <a:buNone/>
                      </a:pPr>
                      <a:r>
                        <a:rPr lang="en-GB" sz="1000">
                          <a:latin typeface="Open Sans"/>
                          <a:ea typeface="Open Sans"/>
                          <a:cs typeface="Open Sans"/>
                          <a:sym typeface="Open Sans"/>
                        </a:rPr>
                        <a:t>PPM affordability self disconnection unable to credit meter</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000">
                          <a:latin typeface="Open Sans"/>
                          <a:ea typeface="Open Sans"/>
                          <a:cs typeface="Open Sans"/>
                          <a:sym typeface="Open Sans"/>
                        </a:rPr>
                        <a:t>4085</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GB" sz="1000">
                          <a:latin typeface="Open Sans"/>
                          <a:ea typeface="Open Sans"/>
                          <a:cs typeface="Open Sans"/>
                          <a:sym typeface="Open Sans"/>
                        </a:rPr>
                        <a:t>PPM affordability self disconnection unable to credit meter</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GB" sz="1000">
                          <a:latin typeface="Open Sans"/>
                          <a:ea typeface="Open Sans"/>
                          <a:cs typeface="Open Sans"/>
                          <a:sym typeface="Open Sans"/>
                        </a:rPr>
                        <a:t>309</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252338">
                <a:tc>
                  <a:txBody>
                    <a:bodyPr/>
                    <a:lstStyle/>
                    <a:p>
                      <a:pPr marL="0" lvl="0" indent="0" algn="l" rtl="0">
                        <a:lnSpc>
                          <a:spcPct val="115000"/>
                        </a:lnSpc>
                        <a:spcBef>
                          <a:spcPts val="0"/>
                        </a:spcBef>
                        <a:spcAft>
                          <a:spcPts val="0"/>
                        </a:spcAft>
                        <a:buNone/>
                      </a:pPr>
                      <a:r>
                        <a:rPr lang="en-GB" sz="1000">
                          <a:latin typeface="Open Sans"/>
                          <a:ea typeface="Open Sans"/>
                          <a:cs typeface="Open Sans"/>
                          <a:sym typeface="Open Sans"/>
                        </a:rPr>
                        <a:t>Disputed bill, customer not responsible</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000">
                          <a:latin typeface="Open Sans"/>
                          <a:ea typeface="Open Sans"/>
                          <a:cs typeface="Open Sans"/>
                          <a:sym typeface="Open Sans"/>
                        </a:rPr>
                        <a:t>1921</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GB" sz="1000">
                          <a:latin typeface="Open Sans"/>
                          <a:ea typeface="Open Sans"/>
                          <a:cs typeface="Open Sans"/>
                          <a:sym typeface="Open Sans"/>
                        </a:rPr>
                        <a:t>PPM self disconnection (unable to credit meter)</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GB" sz="1000">
                          <a:latin typeface="Open Sans"/>
                          <a:ea typeface="Open Sans"/>
                          <a:cs typeface="Open Sans"/>
                          <a:sym typeface="Open Sans"/>
                        </a:rPr>
                        <a:t>115</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F4CCCC"/>
                    </a:solidFill>
                  </a:tcPr>
                </a:tc>
                <a:extLst>
                  <a:ext uri="{0D108BD9-81ED-4DB2-BD59-A6C34878D82A}">
                    <a16:rowId xmlns:a16="http://schemas.microsoft.com/office/drawing/2014/main" val="10002"/>
                  </a:ext>
                </a:extLst>
              </a:tr>
              <a:tr h="252338">
                <a:tc>
                  <a:txBody>
                    <a:bodyPr/>
                    <a:lstStyle/>
                    <a:p>
                      <a:pPr marL="0" lvl="0" indent="0" algn="l" rtl="0">
                        <a:lnSpc>
                          <a:spcPct val="115000"/>
                        </a:lnSpc>
                        <a:spcBef>
                          <a:spcPts val="0"/>
                        </a:spcBef>
                        <a:spcAft>
                          <a:spcPts val="0"/>
                        </a:spcAft>
                        <a:buNone/>
                      </a:pPr>
                      <a:r>
                        <a:rPr lang="en-GB" sz="1000">
                          <a:latin typeface="Open Sans"/>
                          <a:ea typeface="Open Sans"/>
                          <a:cs typeface="Open Sans"/>
                          <a:sym typeface="Open Sans"/>
                        </a:rPr>
                        <a:t>PPM self disconnection (unable to credit meter)</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000">
                          <a:latin typeface="Open Sans"/>
                          <a:ea typeface="Open Sans"/>
                          <a:cs typeface="Open Sans"/>
                          <a:sym typeface="Open Sans"/>
                        </a:rPr>
                        <a:t>1901</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GB" sz="1000">
                          <a:latin typeface="Open Sans"/>
                          <a:ea typeface="Open Sans"/>
                          <a:cs typeface="Open Sans"/>
                          <a:sym typeface="Open Sans"/>
                        </a:rPr>
                        <a:t>Disputed bill, customer not responsible</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GB" sz="1000">
                          <a:latin typeface="Open Sans"/>
                          <a:ea typeface="Open Sans"/>
                          <a:cs typeface="Open Sans"/>
                          <a:sym typeface="Open Sans"/>
                        </a:rPr>
                        <a:t>96</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F4CCCC"/>
                    </a:solidFill>
                  </a:tcPr>
                </a:tc>
                <a:extLst>
                  <a:ext uri="{0D108BD9-81ED-4DB2-BD59-A6C34878D82A}">
                    <a16:rowId xmlns:a16="http://schemas.microsoft.com/office/drawing/2014/main" val="10003"/>
                  </a:ext>
                </a:extLst>
              </a:tr>
              <a:tr h="252338">
                <a:tc>
                  <a:txBody>
                    <a:bodyPr/>
                    <a:lstStyle/>
                    <a:p>
                      <a:pPr marL="0" lvl="0" indent="0" algn="l" rtl="0">
                        <a:lnSpc>
                          <a:spcPct val="115000"/>
                        </a:lnSpc>
                        <a:spcBef>
                          <a:spcPts val="0"/>
                        </a:spcBef>
                        <a:spcAft>
                          <a:spcPts val="0"/>
                        </a:spcAft>
                        <a:buNone/>
                      </a:pPr>
                      <a:r>
                        <a:rPr lang="en-GB" sz="1000">
                          <a:latin typeface="Open Sans"/>
                          <a:ea typeface="Open Sans"/>
                          <a:cs typeface="Open Sans"/>
                          <a:sym typeface="Open Sans"/>
                        </a:rPr>
                        <a:t>Inaccurate bill or inaccurate estimated bill</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000">
                          <a:latin typeface="Open Sans"/>
                          <a:ea typeface="Open Sans"/>
                          <a:cs typeface="Open Sans"/>
                          <a:sym typeface="Open Sans"/>
                        </a:rPr>
                        <a:t>1546</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GB" sz="1000">
                          <a:latin typeface="Open Sans"/>
                          <a:ea typeface="Open Sans"/>
                          <a:cs typeface="Open Sans"/>
                          <a:sym typeface="Open Sans"/>
                        </a:rPr>
                        <a:t>Inaccurate bill or inaccurate estimated bill</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GB" sz="1000">
                          <a:latin typeface="Open Sans"/>
                          <a:ea typeface="Open Sans"/>
                          <a:cs typeface="Open Sans"/>
                          <a:sym typeface="Open Sans"/>
                        </a:rPr>
                        <a:t>69</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F4CCCC"/>
                    </a:solidFill>
                  </a:tcPr>
                </a:tc>
                <a:extLst>
                  <a:ext uri="{0D108BD9-81ED-4DB2-BD59-A6C34878D82A}">
                    <a16:rowId xmlns:a16="http://schemas.microsoft.com/office/drawing/2014/main" val="10004"/>
                  </a:ext>
                </a:extLst>
              </a:tr>
              <a:tr h="252338">
                <a:tc>
                  <a:txBody>
                    <a:bodyPr/>
                    <a:lstStyle/>
                    <a:p>
                      <a:pPr marL="0" lvl="0" indent="0" algn="l" rtl="0">
                        <a:lnSpc>
                          <a:spcPct val="115000"/>
                        </a:lnSpc>
                        <a:spcBef>
                          <a:spcPts val="0"/>
                        </a:spcBef>
                        <a:spcAft>
                          <a:spcPts val="0"/>
                        </a:spcAft>
                        <a:buNone/>
                      </a:pPr>
                      <a:r>
                        <a:rPr lang="en-GB" sz="1000">
                          <a:latin typeface="Open Sans"/>
                          <a:ea typeface="Open Sans"/>
                          <a:cs typeface="Open Sans"/>
                          <a:sym typeface="Open Sans"/>
                        </a:rPr>
                        <a:t>Debt recovery practices</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000">
                          <a:latin typeface="Open Sans"/>
                          <a:ea typeface="Open Sans"/>
                          <a:cs typeface="Open Sans"/>
                          <a:sym typeface="Open Sans"/>
                        </a:rPr>
                        <a:t>1217</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GB" sz="1000">
                          <a:latin typeface="Open Sans"/>
                          <a:ea typeface="Open Sans"/>
                          <a:cs typeface="Open Sans"/>
                          <a:sym typeface="Open Sans"/>
                        </a:rPr>
                        <a:t>Debt recovery practices</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GB" sz="1000">
                          <a:latin typeface="Open Sans"/>
                          <a:ea typeface="Open Sans"/>
                          <a:cs typeface="Open Sans"/>
                          <a:sym typeface="Open Sans"/>
                        </a:rPr>
                        <a:t>64</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F4CCCC"/>
                    </a:solidFill>
                  </a:tcPr>
                </a:tc>
                <a:extLst>
                  <a:ext uri="{0D108BD9-81ED-4DB2-BD59-A6C34878D82A}">
                    <a16:rowId xmlns:a16="http://schemas.microsoft.com/office/drawing/2014/main" val="10005"/>
                  </a:ext>
                </a:extLst>
              </a:tr>
              <a:tr h="370390">
                <a:tc>
                  <a:txBody>
                    <a:bodyPr/>
                    <a:lstStyle/>
                    <a:p>
                      <a:pPr marL="0" lvl="0" indent="0" algn="l" rtl="0">
                        <a:lnSpc>
                          <a:spcPct val="115000"/>
                        </a:lnSpc>
                        <a:spcBef>
                          <a:spcPts val="0"/>
                        </a:spcBef>
                        <a:spcAft>
                          <a:spcPts val="0"/>
                        </a:spcAft>
                        <a:buNone/>
                      </a:pPr>
                      <a:r>
                        <a:rPr lang="en-GB" sz="1000">
                          <a:latin typeface="Open Sans"/>
                          <a:ea typeface="Open Sans"/>
                          <a:cs typeface="Open Sans"/>
                          <a:sym typeface="Open Sans"/>
                        </a:rPr>
                        <a:t>Voucher not received</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000">
                          <a:latin typeface="Open Sans"/>
                          <a:ea typeface="Open Sans"/>
                          <a:cs typeface="Open Sans"/>
                          <a:sym typeface="Open Sans"/>
                        </a:rPr>
                        <a:t>1041</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GB" sz="1000">
                          <a:latin typeface="Open Sans"/>
                          <a:ea typeface="Open Sans"/>
                          <a:cs typeface="Open Sans"/>
                          <a:sym typeface="Open Sans"/>
                        </a:rPr>
                        <a:t>Unable to credit PPM (faulty meter/payment device)</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GB" sz="1000">
                          <a:latin typeface="Open Sans"/>
                          <a:ea typeface="Open Sans"/>
                          <a:cs typeface="Open Sans"/>
                          <a:sym typeface="Open Sans"/>
                        </a:rPr>
                        <a:t>63</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F4CCCC"/>
                    </a:solidFill>
                  </a:tcPr>
                </a:tc>
                <a:extLst>
                  <a:ext uri="{0D108BD9-81ED-4DB2-BD59-A6C34878D82A}">
                    <a16:rowId xmlns:a16="http://schemas.microsoft.com/office/drawing/2014/main" val="10006"/>
                  </a:ext>
                </a:extLst>
              </a:tr>
              <a:tr h="252338">
                <a:tc>
                  <a:txBody>
                    <a:bodyPr/>
                    <a:lstStyle/>
                    <a:p>
                      <a:pPr marL="0" lvl="0" indent="0" algn="l" rtl="0">
                        <a:lnSpc>
                          <a:spcPct val="115000"/>
                        </a:lnSpc>
                        <a:spcBef>
                          <a:spcPts val="0"/>
                        </a:spcBef>
                        <a:spcAft>
                          <a:spcPts val="0"/>
                        </a:spcAft>
                        <a:buNone/>
                      </a:pPr>
                      <a:r>
                        <a:rPr lang="en-GB" sz="1000">
                          <a:latin typeface="Open Sans"/>
                          <a:ea typeface="Open Sans"/>
                          <a:cs typeface="Open Sans"/>
                          <a:sym typeface="Open Sans"/>
                        </a:rPr>
                        <a:t>Pricing information</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000">
                          <a:latin typeface="Open Sans"/>
                          <a:ea typeface="Open Sans"/>
                          <a:cs typeface="Open Sans"/>
                          <a:sym typeface="Open Sans"/>
                        </a:rPr>
                        <a:t>855</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GB" sz="1000">
                          <a:latin typeface="Open Sans"/>
                          <a:ea typeface="Open Sans"/>
                          <a:cs typeface="Open Sans"/>
                          <a:sym typeface="Open Sans"/>
                        </a:rPr>
                        <a:t>Voucher not received</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GB" sz="1000">
                          <a:latin typeface="Open Sans"/>
                          <a:ea typeface="Open Sans"/>
                          <a:cs typeface="Open Sans"/>
                          <a:sym typeface="Open Sans"/>
                        </a:rPr>
                        <a:t>56</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F4CCCC"/>
                    </a:solidFill>
                  </a:tcPr>
                </a:tc>
                <a:extLst>
                  <a:ext uri="{0D108BD9-81ED-4DB2-BD59-A6C34878D82A}">
                    <a16:rowId xmlns:a16="http://schemas.microsoft.com/office/drawing/2014/main" val="10007"/>
                  </a:ext>
                </a:extLst>
              </a:tr>
              <a:tr h="370390">
                <a:tc>
                  <a:txBody>
                    <a:bodyPr/>
                    <a:lstStyle/>
                    <a:p>
                      <a:pPr marL="0" lvl="0" indent="0" algn="l" rtl="0">
                        <a:lnSpc>
                          <a:spcPct val="115000"/>
                        </a:lnSpc>
                        <a:spcBef>
                          <a:spcPts val="0"/>
                        </a:spcBef>
                        <a:spcAft>
                          <a:spcPts val="0"/>
                        </a:spcAft>
                        <a:buNone/>
                      </a:pPr>
                      <a:r>
                        <a:rPr lang="en-GB" sz="1000">
                          <a:latin typeface="Open Sans"/>
                          <a:ea typeface="Open Sans"/>
                          <a:cs typeface="Open Sans"/>
                          <a:sym typeface="Open Sans"/>
                        </a:rPr>
                        <a:t>PPM affordability: topping up causing financial detriment</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000">
                          <a:latin typeface="Open Sans"/>
                          <a:ea typeface="Open Sans"/>
                          <a:cs typeface="Open Sans"/>
                          <a:sym typeface="Open Sans"/>
                        </a:rPr>
                        <a:t>838</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GB" sz="1000">
                          <a:latin typeface="Open Sans"/>
                          <a:ea typeface="Open Sans"/>
                          <a:cs typeface="Open Sans"/>
                          <a:sym typeface="Open Sans"/>
                        </a:rPr>
                        <a:t>PPM affordability: topping up causing financial detriment</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GB" sz="1000">
                          <a:latin typeface="Open Sans"/>
                          <a:ea typeface="Open Sans"/>
                          <a:cs typeface="Open Sans"/>
                          <a:sym typeface="Open Sans"/>
                        </a:rPr>
                        <a:t>54</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F4CCCC"/>
                    </a:solidFill>
                  </a:tcPr>
                </a:tc>
                <a:extLst>
                  <a:ext uri="{0D108BD9-81ED-4DB2-BD59-A6C34878D82A}">
                    <a16:rowId xmlns:a16="http://schemas.microsoft.com/office/drawing/2014/main" val="10008"/>
                  </a:ext>
                </a:extLst>
              </a:tr>
              <a:tr h="370390">
                <a:tc>
                  <a:txBody>
                    <a:bodyPr/>
                    <a:lstStyle/>
                    <a:p>
                      <a:pPr marL="0" lvl="0" indent="0" algn="l" rtl="0">
                        <a:lnSpc>
                          <a:spcPct val="115000"/>
                        </a:lnSpc>
                        <a:spcBef>
                          <a:spcPts val="0"/>
                        </a:spcBef>
                        <a:spcAft>
                          <a:spcPts val="0"/>
                        </a:spcAft>
                        <a:buNone/>
                      </a:pPr>
                      <a:r>
                        <a:rPr lang="en-GB" sz="1000">
                          <a:latin typeface="Open Sans"/>
                          <a:ea typeface="Open Sans"/>
                          <a:cs typeface="Open Sans"/>
                          <a:sym typeface="Open Sans"/>
                        </a:rPr>
                        <a:t>Unable to credit PPM (faulty meter/payment device)</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000">
                          <a:latin typeface="Open Sans"/>
                          <a:ea typeface="Open Sans"/>
                          <a:cs typeface="Open Sans"/>
                          <a:sym typeface="Open Sans"/>
                        </a:rPr>
                        <a:t>805</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GB" sz="1000">
                          <a:latin typeface="Open Sans"/>
                          <a:ea typeface="Open Sans"/>
                          <a:cs typeface="Open Sans"/>
                          <a:sym typeface="Open Sans"/>
                        </a:rPr>
                        <a:t>Warm Home Discount</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GB" sz="1000">
                          <a:latin typeface="Open Sans"/>
                          <a:ea typeface="Open Sans"/>
                          <a:cs typeface="Open Sans"/>
                          <a:sym typeface="Open Sans"/>
                        </a:rPr>
                        <a:t>46</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F4CCCC"/>
                    </a:solidFill>
                  </a:tcPr>
                </a:tc>
                <a:extLst>
                  <a:ext uri="{0D108BD9-81ED-4DB2-BD59-A6C34878D82A}">
                    <a16:rowId xmlns:a16="http://schemas.microsoft.com/office/drawing/2014/main" val="10009"/>
                  </a:ext>
                </a:extLst>
              </a:tr>
              <a:tr h="252338">
                <a:tc>
                  <a:txBody>
                    <a:bodyPr/>
                    <a:lstStyle/>
                    <a:p>
                      <a:pPr marL="0" lvl="0" indent="0" algn="l" rtl="0">
                        <a:lnSpc>
                          <a:spcPct val="115000"/>
                        </a:lnSpc>
                        <a:spcBef>
                          <a:spcPts val="0"/>
                        </a:spcBef>
                        <a:spcAft>
                          <a:spcPts val="0"/>
                        </a:spcAft>
                        <a:buNone/>
                      </a:pPr>
                      <a:r>
                        <a:rPr lang="en-GB" sz="1000">
                          <a:latin typeface="Open Sans"/>
                          <a:ea typeface="Open Sans"/>
                          <a:cs typeface="Open Sans"/>
                          <a:sym typeface="Open Sans"/>
                        </a:rPr>
                        <a:t>Meter accuracy</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000">
                          <a:latin typeface="Open Sans"/>
                          <a:ea typeface="Open Sans"/>
                          <a:cs typeface="Open Sans"/>
                          <a:sym typeface="Open Sans"/>
                        </a:rPr>
                        <a:t>779</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CFE2F3"/>
                    </a:solidFill>
                  </a:tcPr>
                </a:tc>
                <a:tc>
                  <a:txBody>
                    <a:bodyPr/>
                    <a:lstStyle/>
                    <a:p>
                      <a:pPr marL="0" lvl="0" indent="0" algn="l" rtl="0">
                        <a:lnSpc>
                          <a:spcPct val="115000"/>
                        </a:lnSpc>
                        <a:spcBef>
                          <a:spcPts val="0"/>
                        </a:spcBef>
                        <a:spcAft>
                          <a:spcPts val="0"/>
                        </a:spcAft>
                        <a:buNone/>
                      </a:pPr>
                      <a:r>
                        <a:rPr lang="en-GB" sz="1000">
                          <a:latin typeface="Open Sans"/>
                          <a:ea typeface="Open Sans"/>
                          <a:cs typeface="Open Sans"/>
                          <a:sym typeface="Open Sans"/>
                        </a:rPr>
                        <a:t>Meter provision or exchange</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GB" sz="1000">
                          <a:latin typeface="Open Sans"/>
                          <a:ea typeface="Open Sans"/>
                          <a:cs typeface="Open Sans"/>
                          <a:sym typeface="Open Sans"/>
                        </a:rPr>
                        <a:t>45</a:t>
                      </a:r>
                      <a:endParaRPr sz="1000">
                        <a:latin typeface="Open Sans"/>
                        <a:ea typeface="Open Sans"/>
                        <a:cs typeface="Open Sans"/>
                        <a:sym typeface="Open Sans"/>
                      </a:endParaRPr>
                    </a:p>
                  </a:txBody>
                  <a:tcPr marL="25718" marR="25718" marT="17145" marB="17145" anchor="b">
                    <a:lnL w="7925" cap="flat" cmpd="sng">
                      <a:solidFill>
                        <a:srgbClr val="CCCCCC"/>
                      </a:solidFill>
                      <a:prstDash val="solid"/>
                      <a:round/>
                      <a:headEnd type="none" w="sm" len="sm"/>
                      <a:tailEnd type="none" w="sm" len="sm"/>
                    </a:lnL>
                    <a:lnR w="7925" cap="flat" cmpd="sng">
                      <a:solidFill>
                        <a:srgbClr val="CCCCCC"/>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F4CCCC"/>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501543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41"/>
          <p:cNvSpPr txBox="1">
            <a:spLocks noGrp="1"/>
          </p:cNvSpPr>
          <p:nvPr>
            <p:ph type="title"/>
          </p:nvPr>
        </p:nvSpPr>
        <p:spPr>
          <a:xfrm>
            <a:off x="800103" y="352826"/>
            <a:ext cx="7406640" cy="857520"/>
          </a:xfrm>
          <a:prstGeom prst="rect">
            <a:avLst/>
          </a:prstGeom>
          <a:noFill/>
          <a:ln>
            <a:noFill/>
          </a:ln>
        </p:spPr>
        <p:txBody>
          <a:bodyPr spcFirstLastPara="1" wrap="square" lIns="82283" tIns="82283" rIns="82283" bIns="82283" anchor="t" anchorCtr="0">
            <a:normAutofit/>
          </a:bodyPr>
          <a:lstStyle/>
          <a:p>
            <a:pPr marL="0" marR="0" lvl="0" indent="0" algn="l" rtl="0">
              <a:lnSpc>
                <a:spcPct val="100000"/>
              </a:lnSpc>
              <a:spcBef>
                <a:spcPts val="0"/>
              </a:spcBef>
              <a:spcAft>
                <a:spcPts val="0"/>
              </a:spcAft>
              <a:buClr>
                <a:srgbClr val="004888"/>
              </a:buClr>
              <a:buSzPts val="1400"/>
              <a:buFont typeface="Open Sans"/>
              <a:buNone/>
            </a:pPr>
            <a:r>
              <a:rPr lang="en-GB" sz="2160"/>
              <a:t>Q4 affordability trends</a:t>
            </a:r>
            <a:endParaRPr sz="2160" b="1" i="0" u="none" strike="noStrike" cap="none">
              <a:solidFill>
                <a:srgbClr val="004888"/>
              </a:solidFill>
              <a:latin typeface="Open Sans"/>
              <a:ea typeface="Open Sans"/>
              <a:cs typeface="Open Sans"/>
              <a:sym typeface="Open Sans"/>
            </a:endParaRPr>
          </a:p>
        </p:txBody>
      </p:sp>
      <p:sp>
        <p:nvSpPr>
          <p:cNvPr id="203" name="Google Shape;203;p41"/>
          <p:cNvSpPr txBox="1"/>
          <p:nvPr/>
        </p:nvSpPr>
        <p:spPr>
          <a:xfrm>
            <a:off x="7088670" y="844133"/>
            <a:ext cx="1508490" cy="4128300"/>
          </a:xfrm>
          <a:prstGeom prst="rect">
            <a:avLst/>
          </a:prstGeom>
          <a:noFill/>
          <a:ln>
            <a:noFill/>
          </a:ln>
        </p:spPr>
        <p:txBody>
          <a:bodyPr spcFirstLastPara="1" wrap="square" lIns="82283" tIns="82283" rIns="82283" bIns="82283" anchor="t" anchorCtr="0">
            <a:spAutoFit/>
          </a:bodyPr>
          <a:lstStyle/>
          <a:p>
            <a:pPr marL="0" lvl="0" indent="0" algn="l" rtl="0">
              <a:lnSpc>
                <a:spcPct val="115000"/>
              </a:lnSpc>
              <a:spcBef>
                <a:spcPts val="0"/>
              </a:spcBef>
              <a:spcAft>
                <a:spcPts val="0"/>
              </a:spcAft>
              <a:buClr>
                <a:schemeClr val="dk1"/>
              </a:buClr>
              <a:buSzPts val="1100"/>
              <a:buFont typeface="Arial"/>
              <a:buNone/>
            </a:pPr>
            <a:r>
              <a:rPr lang="en-GB" sz="900" b="1">
                <a:solidFill>
                  <a:schemeClr val="dk1"/>
                </a:solidFill>
                <a:latin typeface="Open Sans"/>
                <a:ea typeface="Open Sans"/>
                <a:cs typeface="Open Sans"/>
                <a:sym typeface="Open Sans"/>
              </a:rPr>
              <a:t>DD20</a:t>
            </a:r>
            <a:endParaRPr sz="9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GB" sz="900">
                <a:solidFill>
                  <a:schemeClr val="dk1"/>
                </a:solidFill>
                <a:latin typeface="Open Sans"/>
                <a:ea typeface="Open Sans"/>
                <a:cs typeface="Open Sans"/>
                <a:sym typeface="Open Sans"/>
              </a:rPr>
              <a:t>Credit meter affordability: direct debit or next bank transfer payment to cause financial detriment</a:t>
            </a:r>
            <a:endParaRPr sz="9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GB" sz="900" b="1">
                <a:solidFill>
                  <a:schemeClr val="dk1"/>
                </a:solidFill>
                <a:latin typeface="Open Sans"/>
                <a:ea typeface="Open Sans"/>
                <a:cs typeface="Open Sans"/>
                <a:sym typeface="Open Sans"/>
              </a:rPr>
              <a:t>DD19</a:t>
            </a:r>
            <a:endParaRPr sz="9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GB" sz="900">
                <a:solidFill>
                  <a:schemeClr val="dk1"/>
                </a:solidFill>
                <a:latin typeface="Open Sans"/>
                <a:ea typeface="Open Sans"/>
                <a:cs typeface="Open Sans"/>
                <a:sym typeface="Open Sans"/>
              </a:rPr>
              <a:t>Credit meter affordability: missed direct debit or bank transfer payment</a:t>
            </a:r>
            <a:endParaRPr sz="9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GB" sz="900" b="1">
                <a:solidFill>
                  <a:schemeClr val="dk1"/>
                </a:solidFill>
                <a:latin typeface="Open Sans"/>
                <a:ea typeface="Open Sans"/>
                <a:cs typeface="Open Sans"/>
                <a:sym typeface="Open Sans"/>
              </a:rPr>
              <a:t>DD18</a:t>
            </a:r>
            <a:endParaRPr sz="9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GB" sz="900">
                <a:solidFill>
                  <a:schemeClr val="dk1"/>
                </a:solidFill>
                <a:latin typeface="Open Sans"/>
                <a:ea typeface="Open Sans"/>
                <a:cs typeface="Open Sans"/>
                <a:sym typeface="Open Sans"/>
              </a:rPr>
              <a:t>PPM affordability: topping up causing financial detriment</a:t>
            </a:r>
            <a:endParaRPr sz="9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GB" sz="900" b="1">
                <a:solidFill>
                  <a:schemeClr val="dk1"/>
                </a:solidFill>
                <a:latin typeface="Open Sans"/>
                <a:ea typeface="Open Sans"/>
                <a:cs typeface="Open Sans"/>
                <a:sym typeface="Open Sans"/>
              </a:rPr>
              <a:t>DD17</a:t>
            </a:r>
            <a:endParaRPr sz="9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GB" sz="900">
                <a:solidFill>
                  <a:schemeClr val="dk1"/>
                </a:solidFill>
                <a:latin typeface="Open Sans"/>
                <a:ea typeface="Open Sans"/>
                <a:cs typeface="Open Sans"/>
                <a:sym typeface="Open Sans"/>
              </a:rPr>
              <a:t>PPM affordability: self-disconnection (unable to credit meter) - failed supplier</a:t>
            </a:r>
            <a:endParaRPr sz="9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GB" sz="900" b="1">
                <a:solidFill>
                  <a:schemeClr val="dk1"/>
                </a:solidFill>
                <a:latin typeface="Open Sans"/>
                <a:ea typeface="Open Sans"/>
                <a:cs typeface="Open Sans"/>
                <a:sym typeface="Open Sans"/>
              </a:rPr>
              <a:t>DD16</a:t>
            </a:r>
            <a:endParaRPr sz="9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GB" sz="900">
                <a:solidFill>
                  <a:schemeClr val="dk1"/>
                </a:solidFill>
                <a:latin typeface="Open Sans"/>
                <a:ea typeface="Open Sans"/>
                <a:cs typeface="Open Sans"/>
                <a:sym typeface="Open Sans"/>
              </a:rPr>
              <a:t>PPM affordability self disconnection unable to credit meter</a:t>
            </a:r>
            <a:endParaRPr sz="900">
              <a:solidFill>
                <a:schemeClr val="dk1"/>
              </a:solidFill>
              <a:latin typeface="Open Sans"/>
              <a:ea typeface="Open Sans"/>
              <a:cs typeface="Open Sans"/>
              <a:sym typeface="Open Sans"/>
            </a:endParaRPr>
          </a:p>
          <a:p>
            <a:pPr marL="0" lvl="0" indent="0" algn="l" rtl="0">
              <a:spcBef>
                <a:spcPts val="0"/>
              </a:spcBef>
              <a:spcAft>
                <a:spcPts val="0"/>
              </a:spcAft>
              <a:buNone/>
            </a:pPr>
            <a:endParaRPr sz="900">
              <a:latin typeface="Open Sans"/>
              <a:ea typeface="Open Sans"/>
              <a:cs typeface="Open Sans"/>
              <a:sym typeface="Open Sans"/>
            </a:endParaRPr>
          </a:p>
        </p:txBody>
      </p:sp>
      <p:pic>
        <p:nvPicPr>
          <p:cNvPr id="204" name="Google Shape;204;p41" title="Chart"/>
          <p:cNvPicPr preferRelativeResize="0"/>
          <p:nvPr/>
        </p:nvPicPr>
        <p:blipFill>
          <a:blip r:embed="rId3">
            <a:alphaModFix/>
          </a:blip>
          <a:stretch>
            <a:fillRect/>
          </a:stretch>
        </p:blipFill>
        <p:spPr>
          <a:xfrm>
            <a:off x="1378688" y="888447"/>
            <a:ext cx="5444639" cy="3366607"/>
          </a:xfrm>
          <a:prstGeom prst="rect">
            <a:avLst/>
          </a:prstGeom>
          <a:noFill/>
          <a:ln>
            <a:noFill/>
          </a:ln>
        </p:spPr>
      </p:pic>
    </p:spTree>
    <p:extLst>
      <p:ext uri="{BB962C8B-B14F-4D97-AF65-F5344CB8AC3E}">
        <p14:creationId xmlns:p14="http://schemas.microsoft.com/office/powerpoint/2010/main" val="2842539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42"/>
          <p:cNvSpPr txBox="1">
            <a:spLocks noGrp="1"/>
          </p:cNvSpPr>
          <p:nvPr>
            <p:ph type="title"/>
          </p:nvPr>
        </p:nvSpPr>
        <p:spPr>
          <a:xfrm>
            <a:off x="868680" y="315210"/>
            <a:ext cx="7406640" cy="857520"/>
          </a:xfrm>
          <a:prstGeom prst="rect">
            <a:avLst/>
          </a:prstGeom>
        </p:spPr>
        <p:txBody>
          <a:bodyPr spcFirstLastPara="1" wrap="square" lIns="82283" tIns="82283" rIns="82283" bIns="82283" anchor="t" anchorCtr="0">
            <a:normAutofit/>
          </a:bodyPr>
          <a:lstStyle/>
          <a:p>
            <a:pPr marL="0" lvl="0" indent="0" algn="l" rtl="0">
              <a:spcBef>
                <a:spcPts val="0"/>
              </a:spcBef>
              <a:spcAft>
                <a:spcPts val="0"/>
              </a:spcAft>
              <a:buNone/>
            </a:pPr>
            <a:r>
              <a:rPr lang="en-GB"/>
              <a:t>Q4 new EBSS codes</a:t>
            </a:r>
            <a:endParaRPr/>
          </a:p>
        </p:txBody>
      </p:sp>
      <p:sp>
        <p:nvSpPr>
          <p:cNvPr id="210" name="Google Shape;210;p42"/>
          <p:cNvSpPr txBox="1"/>
          <p:nvPr/>
        </p:nvSpPr>
        <p:spPr>
          <a:xfrm>
            <a:off x="7057890" y="1251113"/>
            <a:ext cx="1217430" cy="2299590"/>
          </a:xfrm>
          <a:prstGeom prst="rect">
            <a:avLst/>
          </a:prstGeom>
          <a:noFill/>
          <a:ln>
            <a:noFill/>
          </a:ln>
        </p:spPr>
        <p:txBody>
          <a:bodyPr spcFirstLastPara="1" wrap="square" lIns="82283" tIns="82283" rIns="82283" bIns="82283" anchor="t" anchorCtr="0">
            <a:spAutoFit/>
          </a:bodyPr>
          <a:lstStyle/>
          <a:p>
            <a:pPr marL="0" lvl="0" indent="0" algn="l" rtl="0">
              <a:spcBef>
                <a:spcPts val="0"/>
              </a:spcBef>
              <a:spcAft>
                <a:spcPts val="0"/>
              </a:spcAft>
              <a:buNone/>
            </a:pPr>
            <a:r>
              <a:rPr lang="en-GB" sz="1260" b="1">
                <a:latin typeface="Open Sans"/>
                <a:ea typeface="Open Sans"/>
                <a:cs typeface="Open Sans"/>
                <a:sym typeface="Open Sans"/>
              </a:rPr>
              <a:t>BSS01 </a:t>
            </a:r>
            <a:r>
              <a:rPr lang="en-GB" sz="1260">
                <a:latin typeface="Open Sans"/>
                <a:ea typeface="Open Sans"/>
                <a:cs typeface="Open Sans"/>
                <a:sym typeface="Open Sans"/>
              </a:rPr>
              <a:t>- Voucher not received  </a:t>
            </a:r>
            <a:endParaRPr sz="1260">
              <a:latin typeface="Open Sans"/>
              <a:ea typeface="Open Sans"/>
              <a:cs typeface="Open Sans"/>
              <a:sym typeface="Open Sans"/>
            </a:endParaRPr>
          </a:p>
          <a:p>
            <a:pPr marL="0" lvl="0" indent="0" algn="l" rtl="0">
              <a:spcBef>
                <a:spcPts val="0"/>
              </a:spcBef>
              <a:spcAft>
                <a:spcPts val="0"/>
              </a:spcAft>
              <a:buNone/>
            </a:pPr>
            <a:endParaRPr sz="1260">
              <a:latin typeface="Open Sans"/>
              <a:ea typeface="Open Sans"/>
              <a:cs typeface="Open Sans"/>
              <a:sym typeface="Open Sans"/>
            </a:endParaRPr>
          </a:p>
          <a:p>
            <a:pPr marL="0" lvl="0" indent="0" algn="l" rtl="0">
              <a:spcBef>
                <a:spcPts val="0"/>
              </a:spcBef>
              <a:spcAft>
                <a:spcPts val="0"/>
              </a:spcAft>
              <a:buNone/>
            </a:pPr>
            <a:r>
              <a:rPr lang="en-GB" sz="1260" b="1">
                <a:latin typeface="Open Sans"/>
                <a:ea typeface="Open Sans"/>
                <a:cs typeface="Open Sans"/>
                <a:sym typeface="Open Sans"/>
              </a:rPr>
              <a:t>BSS02 </a:t>
            </a:r>
            <a:r>
              <a:rPr lang="en-GB" sz="1260">
                <a:latin typeface="Open Sans"/>
                <a:ea typeface="Open Sans"/>
                <a:cs typeface="Open Sans"/>
                <a:sym typeface="Open Sans"/>
              </a:rPr>
              <a:t>- Problem topping up at paypoint/Post Office</a:t>
            </a:r>
            <a:endParaRPr sz="1260">
              <a:latin typeface="Open Sans"/>
              <a:ea typeface="Open Sans"/>
              <a:cs typeface="Open Sans"/>
              <a:sym typeface="Open Sans"/>
            </a:endParaRPr>
          </a:p>
          <a:p>
            <a:pPr marL="0" lvl="0" indent="0" algn="l" rtl="0">
              <a:spcBef>
                <a:spcPts val="0"/>
              </a:spcBef>
              <a:spcAft>
                <a:spcPts val="0"/>
              </a:spcAft>
              <a:buNone/>
            </a:pPr>
            <a:endParaRPr sz="1260">
              <a:latin typeface="Open Sans"/>
              <a:ea typeface="Open Sans"/>
              <a:cs typeface="Open Sans"/>
              <a:sym typeface="Open Sans"/>
            </a:endParaRPr>
          </a:p>
          <a:p>
            <a:pPr marL="0" lvl="0" indent="0" algn="l" rtl="0">
              <a:spcBef>
                <a:spcPts val="0"/>
              </a:spcBef>
              <a:spcAft>
                <a:spcPts val="0"/>
              </a:spcAft>
              <a:buNone/>
            </a:pPr>
            <a:r>
              <a:rPr lang="en-GB" sz="1260" b="1">
                <a:latin typeface="Open Sans"/>
                <a:ea typeface="Open Sans"/>
                <a:cs typeface="Open Sans"/>
                <a:sym typeface="Open Sans"/>
              </a:rPr>
              <a:t>BSS03 </a:t>
            </a:r>
            <a:r>
              <a:rPr lang="en-GB" sz="1260">
                <a:latin typeface="Open Sans"/>
                <a:ea typeface="Open Sans"/>
                <a:cs typeface="Open Sans"/>
                <a:sym typeface="Open Sans"/>
              </a:rPr>
              <a:t>- Other</a:t>
            </a:r>
            <a:endParaRPr sz="1260">
              <a:latin typeface="Open Sans"/>
              <a:ea typeface="Open Sans"/>
              <a:cs typeface="Open Sans"/>
              <a:sym typeface="Open Sans"/>
            </a:endParaRPr>
          </a:p>
        </p:txBody>
      </p:sp>
      <p:pic>
        <p:nvPicPr>
          <p:cNvPr id="211" name="Google Shape;211;p42" title="Chart"/>
          <p:cNvPicPr preferRelativeResize="0"/>
          <p:nvPr/>
        </p:nvPicPr>
        <p:blipFill>
          <a:blip r:embed="rId3">
            <a:alphaModFix/>
          </a:blip>
          <a:stretch>
            <a:fillRect/>
          </a:stretch>
        </p:blipFill>
        <p:spPr>
          <a:xfrm>
            <a:off x="1450124" y="998146"/>
            <a:ext cx="5473013" cy="3384158"/>
          </a:xfrm>
          <a:prstGeom prst="rect">
            <a:avLst/>
          </a:prstGeom>
          <a:noFill/>
          <a:ln>
            <a:noFill/>
          </a:ln>
        </p:spPr>
      </p:pic>
    </p:spTree>
    <p:extLst>
      <p:ext uri="{BB962C8B-B14F-4D97-AF65-F5344CB8AC3E}">
        <p14:creationId xmlns:p14="http://schemas.microsoft.com/office/powerpoint/2010/main" val="2492957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43"/>
          <p:cNvSpPr txBox="1">
            <a:spLocks noGrp="1"/>
          </p:cNvSpPr>
          <p:nvPr>
            <p:ph type="title"/>
          </p:nvPr>
        </p:nvSpPr>
        <p:spPr>
          <a:xfrm>
            <a:off x="868680" y="344347"/>
            <a:ext cx="7406640" cy="857520"/>
          </a:xfrm>
          <a:prstGeom prst="rect">
            <a:avLst/>
          </a:prstGeom>
        </p:spPr>
        <p:txBody>
          <a:bodyPr spcFirstLastPara="1" wrap="square" lIns="82283" tIns="82283" rIns="82283" bIns="82283" anchor="t" anchorCtr="0">
            <a:normAutofit/>
          </a:bodyPr>
          <a:lstStyle/>
          <a:p>
            <a:pPr marL="0" lvl="0" indent="0" algn="l" rtl="0">
              <a:spcBef>
                <a:spcPts val="0"/>
              </a:spcBef>
              <a:spcAft>
                <a:spcPts val="0"/>
              </a:spcAft>
              <a:buNone/>
            </a:pPr>
            <a:r>
              <a:rPr lang="en-GB"/>
              <a:t>Google analytics - energy pages</a:t>
            </a:r>
            <a:endParaRPr/>
          </a:p>
        </p:txBody>
      </p:sp>
      <p:graphicFrame>
        <p:nvGraphicFramePr>
          <p:cNvPr id="217" name="Google Shape;217;p43"/>
          <p:cNvGraphicFramePr/>
          <p:nvPr/>
        </p:nvGraphicFramePr>
        <p:xfrm>
          <a:off x="6206670" y="903263"/>
          <a:ext cx="2128410" cy="734378"/>
        </p:xfrm>
        <a:graphic>
          <a:graphicData uri="http://schemas.openxmlformats.org/drawingml/2006/table">
            <a:tbl>
              <a:tblPr>
                <a:noFill/>
              </a:tblPr>
              <a:tblGrid>
                <a:gridCol w="1455255">
                  <a:extLst>
                    <a:ext uri="{9D8B030D-6E8A-4147-A177-3AD203B41FA5}">
                      <a16:colId xmlns:a16="http://schemas.microsoft.com/office/drawing/2014/main" val="20000"/>
                    </a:ext>
                  </a:extLst>
                </a:gridCol>
                <a:gridCol w="673155">
                  <a:extLst>
                    <a:ext uri="{9D8B030D-6E8A-4147-A177-3AD203B41FA5}">
                      <a16:colId xmlns:a16="http://schemas.microsoft.com/office/drawing/2014/main" val="20001"/>
                    </a:ext>
                  </a:extLst>
                </a:gridCol>
              </a:tblGrid>
              <a:tr h="734378">
                <a:tc>
                  <a:txBody>
                    <a:bodyPr/>
                    <a:lstStyle/>
                    <a:p>
                      <a:pPr marL="0" lvl="0" indent="0" algn="l" rtl="0">
                        <a:lnSpc>
                          <a:spcPct val="115000"/>
                        </a:lnSpc>
                        <a:spcBef>
                          <a:spcPts val="0"/>
                        </a:spcBef>
                        <a:spcAft>
                          <a:spcPts val="0"/>
                        </a:spcAft>
                        <a:buNone/>
                      </a:pPr>
                      <a:r>
                        <a:rPr lang="en-GB" sz="1000" b="1">
                          <a:solidFill>
                            <a:schemeClr val="lt1"/>
                          </a:solidFill>
                          <a:latin typeface="Open Sans"/>
                          <a:ea typeface="Open Sans"/>
                          <a:cs typeface="Open Sans"/>
                          <a:sym typeface="Open Sans"/>
                        </a:rPr>
                        <a:t>Total energy page views Q4 22/23</a:t>
                      </a:r>
                      <a:endParaRPr sz="1000" b="1">
                        <a:solidFill>
                          <a:schemeClr val="lt1"/>
                        </a:solidFill>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155CC"/>
                    </a:solidFill>
                  </a:tcPr>
                </a:tc>
                <a:tc>
                  <a:txBody>
                    <a:bodyPr/>
                    <a:lstStyle/>
                    <a:p>
                      <a:pPr marL="0" lvl="0" indent="0" algn="ctr" rtl="0">
                        <a:lnSpc>
                          <a:spcPct val="115000"/>
                        </a:lnSpc>
                        <a:spcBef>
                          <a:spcPts val="0"/>
                        </a:spcBef>
                        <a:spcAft>
                          <a:spcPts val="0"/>
                        </a:spcAft>
                        <a:buNone/>
                      </a:pPr>
                      <a:r>
                        <a:rPr lang="en-GB" sz="1000" b="1">
                          <a:solidFill>
                            <a:schemeClr val="lt1"/>
                          </a:solidFill>
                          <a:latin typeface="Open Sans"/>
                          <a:ea typeface="Open Sans"/>
                          <a:cs typeface="Open Sans"/>
                          <a:sym typeface="Open Sans"/>
                        </a:rPr>
                        <a:t>3,490,096</a:t>
                      </a:r>
                      <a:endParaRPr sz="1000" b="1">
                        <a:solidFill>
                          <a:schemeClr val="lt1"/>
                        </a:solidFill>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155CC"/>
                    </a:solidFill>
                  </a:tcPr>
                </a:tc>
                <a:extLst>
                  <a:ext uri="{0D108BD9-81ED-4DB2-BD59-A6C34878D82A}">
                    <a16:rowId xmlns:a16="http://schemas.microsoft.com/office/drawing/2014/main" val="10000"/>
                  </a:ext>
                </a:extLst>
              </a:tr>
            </a:tbl>
          </a:graphicData>
        </a:graphic>
      </p:graphicFrame>
      <p:graphicFrame>
        <p:nvGraphicFramePr>
          <p:cNvPr id="218" name="Google Shape;218;p43"/>
          <p:cNvGraphicFramePr/>
          <p:nvPr/>
        </p:nvGraphicFramePr>
        <p:xfrm>
          <a:off x="1343903" y="903263"/>
          <a:ext cx="4694040" cy="4013176"/>
        </p:xfrm>
        <a:graphic>
          <a:graphicData uri="http://schemas.openxmlformats.org/drawingml/2006/table">
            <a:tbl>
              <a:tblPr>
                <a:noFill/>
              </a:tblPr>
              <a:tblGrid>
                <a:gridCol w="2249190">
                  <a:extLst>
                    <a:ext uri="{9D8B030D-6E8A-4147-A177-3AD203B41FA5}">
                      <a16:colId xmlns:a16="http://schemas.microsoft.com/office/drawing/2014/main" val="20000"/>
                    </a:ext>
                  </a:extLst>
                </a:gridCol>
                <a:gridCol w="814950">
                  <a:extLst>
                    <a:ext uri="{9D8B030D-6E8A-4147-A177-3AD203B41FA5}">
                      <a16:colId xmlns:a16="http://schemas.microsoft.com/office/drawing/2014/main" val="20001"/>
                    </a:ext>
                  </a:extLst>
                </a:gridCol>
                <a:gridCol w="814950">
                  <a:extLst>
                    <a:ext uri="{9D8B030D-6E8A-4147-A177-3AD203B41FA5}">
                      <a16:colId xmlns:a16="http://schemas.microsoft.com/office/drawing/2014/main" val="20002"/>
                    </a:ext>
                  </a:extLst>
                </a:gridCol>
                <a:gridCol w="814950">
                  <a:extLst>
                    <a:ext uri="{9D8B030D-6E8A-4147-A177-3AD203B41FA5}">
                      <a16:colId xmlns:a16="http://schemas.microsoft.com/office/drawing/2014/main" val="20003"/>
                    </a:ext>
                  </a:extLst>
                </a:gridCol>
              </a:tblGrid>
              <a:tr h="211478">
                <a:tc>
                  <a:txBody>
                    <a:bodyPr/>
                    <a:lstStyle/>
                    <a:p>
                      <a:pPr marL="0" lvl="0" indent="0" algn="l" rtl="0">
                        <a:lnSpc>
                          <a:spcPct val="115000"/>
                        </a:lnSpc>
                        <a:spcBef>
                          <a:spcPts val="0"/>
                        </a:spcBef>
                        <a:spcAft>
                          <a:spcPts val="0"/>
                        </a:spcAft>
                        <a:buNone/>
                      </a:pPr>
                      <a:r>
                        <a:rPr lang="en-GB" sz="1000" b="1">
                          <a:solidFill>
                            <a:schemeClr val="lt1"/>
                          </a:solidFill>
                          <a:latin typeface="Open Sans"/>
                          <a:ea typeface="Open Sans"/>
                          <a:cs typeface="Open Sans"/>
                          <a:sym typeface="Open Sans"/>
                        </a:rPr>
                        <a:t>Top 10 energy website pages</a:t>
                      </a:r>
                      <a:endParaRPr sz="1000" b="1">
                        <a:solidFill>
                          <a:schemeClr val="lt1"/>
                        </a:solidFill>
                        <a:latin typeface="Open Sans"/>
                        <a:ea typeface="Open Sans"/>
                        <a:cs typeface="Open Sans"/>
                        <a:sym typeface="Open Sans"/>
                      </a:endParaRPr>
                    </a:p>
                  </a:txBody>
                  <a:tcPr marL="25718" marR="25718" marT="17145" marB="1714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155CC"/>
                    </a:solidFill>
                  </a:tcPr>
                </a:tc>
                <a:tc>
                  <a:txBody>
                    <a:bodyPr/>
                    <a:lstStyle/>
                    <a:p>
                      <a:pPr marL="0" lvl="0" indent="0" algn="ctr" rtl="0">
                        <a:lnSpc>
                          <a:spcPct val="115000"/>
                        </a:lnSpc>
                        <a:spcBef>
                          <a:spcPts val="0"/>
                        </a:spcBef>
                        <a:spcAft>
                          <a:spcPts val="0"/>
                        </a:spcAft>
                        <a:buNone/>
                      </a:pPr>
                      <a:r>
                        <a:rPr lang="en-GB" sz="900" b="1">
                          <a:solidFill>
                            <a:schemeClr val="lt1"/>
                          </a:solidFill>
                          <a:latin typeface="Open Sans"/>
                          <a:ea typeface="Open Sans"/>
                          <a:cs typeface="Open Sans"/>
                          <a:sym typeface="Open Sans"/>
                        </a:rPr>
                        <a:t>Q4 2022/23</a:t>
                      </a:r>
                      <a:endParaRPr sz="900" b="1">
                        <a:solidFill>
                          <a:schemeClr val="lt1"/>
                        </a:solidFill>
                        <a:latin typeface="Open Sans"/>
                        <a:ea typeface="Open Sans"/>
                        <a:cs typeface="Open Sans"/>
                        <a:sym typeface="Open Sans"/>
                      </a:endParaRPr>
                    </a:p>
                  </a:txBody>
                  <a:tcPr marL="25718" marR="25718" marT="17145" marB="1714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155CC"/>
                    </a:solidFill>
                  </a:tcPr>
                </a:tc>
                <a:tc>
                  <a:txBody>
                    <a:bodyPr/>
                    <a:lstStyle/>
                    <a:p>
                      <a:pPr marL="0" lvl="0" indent="0" algn="ctr" rtl="0">
                        <a:lnSpc>
                          <a:spcPct val="115000"/>
                        </a:lnSpc>
                        <a:spcBef>
                          <a:spcPts val="0"/>
                        </a:spcBef>
                        <a:spcAft>
                          <a:spcPts val="0"/>
                        </a:spcAft>
                        <a:buNone/>
                      </a:pPr>
                      <a:r>
                        <a:rPr lang="en-GB" sz="900" b="1">
                          <a:solidFill>
                            <a:schemeClr val="lt1"/>
                          </a:solidFill>
                          <a:latin typeface="Open Sans"/>
                          <a:ea typeface="Open Sans"/>
                          <a:cs typeface="Open Sans"/>
                          <a:sym typeface="Open Sans"/>
                        </a:rPr>
                        <a:t>Q4 2021/22</a:t>
                      </a:r>
                      <a:endParaRPr sz="900" b="1">
                        <a:solidFill>
                          <a:schemeClr val="lt1"/>
                        </a:solidFill>
                        <a:latin typeface="Open Sans"/>
                        <a:ea typeface="Open Sans"/>
                        <a:cs typeface="Open Sans"/>
                        <a:sym typeface="Open Sans"/>
                      </a:endParaRPr>
                    </a:p>
                  </a:txBody>
                  <a:tcPr marL="25718" marR="25718" marT="17145" marB="1714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155CC"/>
                    </a:solidFill>
                  </a:tcPr>
                </a:tc>
                <a:tc>
                  <a:txBody>
                    <a:bodyPr/>
                    <a:lstStyle/>
                    <a:p>
                      <a:pPr marL="0" lvl="0" indent="0" algn="ctr" rtl="0">
                        <a:lnSpc>
                          <a:spcPct val="115000"/>
                        </a:lnSpc>
                        <a:spcBef>
                          <a:spcPts val="0"/>
                        </a:spcBef>
                        <a:spcAft>
                          <a:spcPts val="0"/>
                        </a:spcAft>
                        <a:buNone/>
                      </a:pPr>
                      <a:r>
                        <a:rPr lang="en-GB" sz="900" b="1">
                          <a:solidFill>
                            <a:schemeClr val="lt1"/>
                          </a:solidFill>
                          <a:latin typeface="Open Sans"/>
                          <a:ea typeface="Open Sans"/>
                          <a:cs typeface="Open Sans"/>
                          <a:sym typeface="Open Sans"/>
                        </a:rPr>
                        <a:t>% difference</a:t>
                      </a:r>
                      <a:endParaRPr sz="900" b="1">
                        <a:solidFill>
                          <a:schemeClr val="lt1"/>
                        </a:solidFill>
                        <a:latin typeface="Open Sans"/>
                        <a:ea typeface="Open Sans"/>
                        <a:cs typeface="Open Sans"/>
                        <a:sym typeface="Open Sans"/>
                      </a:endParaRPr>
                    </a:p>
                  </a:txBody>
                  <a:tcPr marL="25718" marR="25718" marT="17145" marB="1714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155CC"/>
                    </a:solidFill>
                  </a:tcPr>
                </a:tc>
                <a:extLst>
                  <a:ext uri="{0D108BD9-81ED-4DB2-BD59-A6C34878D82A}">
                    <a16:rowId xmlns:a16="http://schemas.microsoft.com/office/drawing/2014/main" val="10000"/>
                  </a:ext>
                </a:extLst>
              </a:tr>
              <a:tr h="422955">
                <a:tc>
                  <a:txBody>
                    <a:bodyPr/>
                    <a:lstStyle/>
                    <a:p>
                      <a:pPr marL="0" lvl="0" indent="0" algn="l" rtl="0">
                        <a:spcBef>
                          <a:spcPts val="0"/>
                        </a:spcBef>
                        <a:spcAft>
                          <a:spcPts val="0"/>
                        </a:spcAft>
                        <a:buNone/>
                      </a:pPr>
                      <a:r>
                        <a:rPr lang="en-GB" sz="1100">
                          <a:latin typeface="Open Sans"/>
                          <a:ea typeface="Open Sans"/>
                          <a:cs typeface="Open Sans"/>
                          <a:sym typeface="Open Sans"/>
                        </a:rPr>
                        <a:t>Grants and benefits to help you pay your energy bills</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280,081</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230,957</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+21.26%</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extLst>
                  <a:ext uri="{0D108BD9-81ED-4DB2-BD59-A6C34878D82A}">
                    <a16:rowId xmlns:a16="http://schemas.microsoft.com/office/drawing/2014/main" val="10001"/>
                  </a:ext>
                </a:extLst>
              </a:tr>
              <a:tr h="422955">
                <a:tc>
                  <a:txBody>
                    <a:bodyPr/>
                    <a:lstStyle/>
                    <a:p>
                      <a:pPr marL="0" lvl="0" indent="0" algn="l" rtl="0">
                        <a:spcBef>
                          <a:spcPts val="0"/>
                        </a:spcBef>
                        <a:spcAft>
                          <a:spcPts val="0"/>
                        </a:spcAft>
                        <a:buNone/>
                      </a:pPr>
                      <a:r>
                        <a:rPr lang="en-GB" sz="1100">
                          <a:latin typeface="Open Sans"/>
                          <a:ea typeface="Open Sans"/>
                          <a:cs typeface="Open Sans"/>
                          <a:sym typeface="Open Sans"/>
                        </a:rPr>
                        <a:t>How to read your smart electricity meter</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75,497</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133,538</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-43.46%</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2"/>
                  </a:ext>
                </a:extLst>
              </a:tr>
              <a:tr h="274590">
                <a:tc>
                  <a:txBody>
                    <a:bodyPr/>
                    <a:lstStyle/>
                    <a:p>
                      <a:pPr marL="0" lvl="0" indent="0" algn="l" rtl="0">
                        <a:spcBef>
                          <a:spcPts val="0"/>
                        </a:spcBef>
                        <a:spcAft>
                          <a:spcPts val="0"/>
                        </a:spcAft>
                        <a:buNone/>
                      </a:pPr>
                      <a:r>
                        <a:rPr lang="en-GB" sz="1100">
                          <a:latin typeface="Open Sans"/>
                          <a:ea typeface="Open Sans"/>
                          <a:cs typeface="Open Sans"/>
                          <a:sym typeface="Open Sans"/>
                        </a:rPr>
                        <a:t>How to read your energy meter</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66,410</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103,445</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-35.80%</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3"/>
                  </a:ext>
                </a:extLst>
              </a:tr>
              <a:tr h="302850">
                <a:tc>
                  <a:txBody>
                    <a:bodyPr/>
                    <a:lstStyle/>
                    <a:p>
                      <a:pPr marL="0" lvl="0" indent="0" algn="l" rtl="0">
                        <a:spcBef>
                          <a:spcPts val="0"/>
                        </a:spcBef>
                        <a:spcAft>
                          <a:spcPts val="0"/>
                        </a:spcAft>
                        <a:buNone/>
                      </a:pPr>
                      <a:r>
                        <a:rPr lang="en-GB" sz="1100">
                          <a:latin typeface="Open Sans"/>
                          <a:ea typeface="Open Sans"/>
                          <a:cs typeface="Open Sans"/>
                          <a:sym typeface="Open Sans"/>
                        </a:rPr>
                        <a:t>How to read your smart gas meter</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56,668</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103,145</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-45.05%</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4"/>
                  </a:ext>
                </a:extLst>
              </a:tr>
              <a:tr h="422955">
                <a:tc>
                  <a:txBody>
                    <a:bodyPr/>
                    <a:lstStyle/>
                    <a:p>
                      <a:pPr marL="0" lvl="0" indent="0" algn="l" rtl="0">
                        <a:spcBef>
                          <a:spcPts val="0"/>
                        </a:spcBef>
                        <a:spcAft>
                          <a:spcPts val="0"/>
                        </a:spcAft>
                        <a:buNone/>
                      </a:pPr>
                      <a:r>
                        <a:rPr lang="en-GB" sz="1100">
                          <a:latin typeface="Open Sans"/>
                          <a:ea typeface="Open Sans"/>
                          <a:cs typeface="Open Sans"/>
                          <a:sym typeface="Open Sans"/>
                        </a:rPr>
                        <a:t>You can’t afford to top up your prepayment meter</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50,349</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58,971</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-17.12%</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5"/>
                  </a:ext>
                </a:extLst>
              </a:tr>
              <a:tr h="422955">
                <a:tc>
                  <a:txBody>
                    <a:bodyPr/>
                    <a:lstStyle/>
                    <a:p>
                      <a:pPr marL="0" lvl="0" indent="0" algn="l" rtl="0">
                        <a:spcBef>
                          <a:spcPts val="0"/>
                        </a:spcBef>
                        <a:spcAft>
                          <a:spcPts val="0"/>
                        </a:spcAft>
                        <a:buNone/>
                      </a:pPr>
                      <a:r>
                        <a:rPr lang="en-GB" sz="1100">
                          <a:latin typeface="Open Sans"/>
                          <a:ea typeface="Open Sans"/>
                          <a:cs typeface="Open Sans"/>
                          <a:sym typeface="Open Sans"/>
                        </a:rPr>
                        <a:t>Find out if your energy meter is faulty</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44,577</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37,583</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+18.60%</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extLst>
                  <a:ext uri="{0D108BD9-81ED-4DB2-BD59-A6C34878D82A}">
                    <a16:rowId xmlns:a16="http://schemas.microsoft.com/office/drawing/2014/main" val="10006"/>
                  </a:ext>
                </a:extLst>
              </a:tr>
              <a:tr h="288698">
                <a:tc>
                  <a:txBody>
                    <a:bodyPr/>
                    <a:lstStyle/>
                    <a:p>
                      <a:pPr marL="0" lvl="0" indent="0" algn="l" rtl="0">
                        <a:spcBef>
                          <a:spcPts val="0"/>
                        </a:spcBef>
                        <a:spcAft>
                          <a:spcPts val="0"/>
                        </a:spcAft>
                        <a:buNone/>
                      </a:pPr>
                      <a:r>
                        <a:rPr lang="en-GB" sz="1100">
                          <a:latin typeface="Open Sans"/>
                          <a:ea typeface="Open Sans"/>
                          <a:cs typeface="Open Sans"/>
                          <a:sym typeface="Open Sans"/>
                        </a:rPr>
                        <a:t>Energy bill too high</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38,477</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41,161</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-6.52%</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7"/>
                  </a:ext>
                </a:extLst>
              </a:tr>
              <a:tr h="422955">
                <a:tc>
                  <a:txBody>
                    <a:bodyPr/>
                    <a:lstStyle/>
                    <a:p>
                      <a:pPr marL="0" lvl="0" indent="0" algn="l" rtl="0">
                        <a:spcBef>
                          <a:spcPts val="0"/>
                        </a:spcBef>
                        <a:spcAft>
                          <a:spcPts val="0"/>
                        </a:spcAft>
                        <a:buNone/>
                      </a:pPr>
                      <a:r>
                        <a:rPr lang="en-GB" sz="1100">
                          <a:latin typeface="Open Sans"/>
                          <a:ea typeface="Open Sans"/>
                          <a:cs typeface="Open Sans"/>
                          <a:sym typeface="Open Sans"/>
                        </a:rPr>
                        <a:t>Find out who your gas or electricity supplier is</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34,726</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32,839</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+5.74%</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extLst>
                  <a:ext uri="{0D108BD9-81ED-4DB2-BD59-A6C34878D82A}">
                    <a16:rowId xmlns:a16="http://schemas.microsoft.com/office/drawing/2014/main" val="10008"/>
                  </a:ext>
                </a:extLst>
              </a:tr>
              <a:tr h="366435">
                <a:tc>
                  <a:txBody>
                    <a:bodyPr/>
                    <a:lstStyle/>
                    <a:p>
                      <a:pPr marL="0" lvl="0" indent="0" algn="l" rtl="0">
                        <a:spcBef>
                          <a:spcPts val="0"/>
                        </a:spcBef>
                        <a:spcAft>
                          <a:spcPts val="0"/>
                        </a:spcAft>
                        <a:buNone/>
                      </a:pPr>
                      <a:r>
                        <a:rPr lang="en-GB" sz="1100">
                          <a:latin typeface="Open Sans"/>
                          <a:ea typeface="Open Sans"/>
                          <a:cs typeface="Open Sans"/>
                          <a:sym typeface="Open Sans"/>
                        </a:rPr>
                        <a:t>Getting a smart meter installed</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33,578</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21,105</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+59.09%</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3C47D"/>
                    </a:solidFill>
                  </a:tcPr>
                </a:tc>
                <a:extLst>
                  <a:ext uri="{0D108BD9-81ED-4DB2-BD59-A6C34878D82A}">
                    <a16:rowId xmlns:a16="http://schemas.microsoft.com/office/drawing/2014/main" val="10009"/>
                  </a:ext>
                </a:extLst>
              </a:tr>
              <a:tr h="387630">
                <a:tc>
                  <a:txBody>
                    <a:bodyPr/>
                    <a:lstStyle/>
                    <a:p>
                      <a:pPr marL="0" lvl="0" indent="0" algn="l" rtl="0">
                        <a:spcBef>
                          <a:spcPts val="0"/>
                        </a:spcBef>
                        <a:spcAft>
                          <a:spcPts val="0"/>
                        </a:spcAft>
                        <a:buNone/>
                      </a:pPr>
                      <a:r>
                        <a:rPr lang="en-GB" sz="1100">
                          <a:latin typeface="Open Sans"/>
                          <a:ea typeface="Open Sans"/>
                          <a:cs typeface="Open Sans"/>
                          <a:sym typeface="Open Sans"/>
                        </a:rPr>
                        <a:t>Struggling to pay your energy bills</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32,486</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44,274</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GB" sz="1100">
                          <a:latin typeface="Open Sans"/>
                          <a:ea typeface="Open Sans"/>
                          <a:cs typeface="Open Sans"/>
                          <a:sym typeface="Open Sans"/>
                        </a:rPr>
                        <a:t>-26.62%</a:t>
                      </a:r>
                      <a:endParaRPr sz="1100">
                        <a:latin typeface="Open Sans"/>
                        <a:ea typeface="Open Sans"/>
                        <a:cs typeface="Open Sans"/>
                        <a:sym typeface="Open Sans"/>
                      </a:endParaRPr>
                    </a:p>
                  </a:txBody>
                  <a:tcPr marL="25718" marR="25718" marT="17145" marB="1714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924190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1440F9F3-1B6D-435C-B967-C6A50FB3E1B7}"/>
              </a:ext>
            </a:extLst>
          </p:cNvPr>
          <p:cNvGraphicFramePr>
            <a:graphicFrameLocks/>
          </p:cNvGraphicFramePr>
          <p:nvPr/>
        </p:nvGraphicFramePr>
        <p:xfrm>
          <a:off x="527470" y="957523"/>
          <a:ext cx="5565217" cy="4119560"/>
        </p:xfrm>
        <a:graphic>
          <a:graphicData uri="http://schemas.openxmlformats.org/drawingml/2006/table">
            <a:tbl>
              <a:tblPr firstRow="1" bandRow="1">
                <a:tableStyleId>{72833802-FEF1-4C79-8D5D-14CF1EAF98D9}</a:tableStyleId>
              </a:tblPr>
              <a:tblGrid>
                <a:gridCol w="1317556">
                  <a:extLst>
                    <a:ext uri="{9D8B030D-6E8A-4147-A177-3AD203B41FA5}">
                      <a16:colId xmlns:a16="http://schemas.microsoft.com/office/drawing/2014/main" val="1749445285"/>
                    </a:ext>
                  </a:extLst>
                </a:gridCol>
                <a:gridCol w="2712820">
                  <a:extLst>
                    <a:ext uri="{9D8B030D-6E8A-4147-A177-3AD203B41FA5}">
                      <a16:colId xmlns:a16="http://schemas.microsoft.com/office/drawing/2014/main" val="2247054889"/>
                    </a:ext>
                  </a:extLst>
                </a:gridCol>
                <a:gridCol w="1534841">
                  <a:extLst>
                    <a:ext uri="{9D8B030D-6E8A-4147-A177-3AD203B41FA5}">
                      <a16:colId xmlns:a16="http://schemas.microsoft.com/office/drawing/2014/main" val="743876066"/>
                    </a:ext>
                  </a:extLst>
                </a:gridCol>
              </a:tblGrid>
              <a:tr h="427620">
                <a:tc>
                  <a:txBody>
                    <a:bodyPr/>
                    <a:lstStyle/>
                    <a:p>
                      <a:r>
                        <a:rPr lang="en-GB" sz="1200" dirty="0">
                          <a:solidFill>
                            <a:schemeClr val="bg1"/>
                          </a:solidFill>
                        </a:rPr>
                        <a:t>Time</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solidFill>
                  </a:tcPr>
                </a:tc>
                <a:tc>
                  <a:txBody>
                    <a:bodyPr/>
                    <a:lstStyle/>
                    <a:p>
                      <a:r>
                        <a:rPr lang="en-GB" sz="1200" dirty="0">
                          <a:solidFill>
                            <a:schemeClr val="bg1"/>
                          </a:solidFill>
                        </a:rPr>
                        <a:t>Agenda item</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solidFill>
                  </a:tcPr>
                </a:tc>
                <a:tc>
                  <a:txBody>
                    <a:bodyPr/>
                    <a:lstStyle/>
                    <a:p>
                      <a:r>
                        <a:rPr lang="en-GB" sz="1200" dirty="0">
                          <a:solidFill>
                            <a:schemeClr val="bg1"/>
                          </a:solidFill>
                        </a:rPr>
                        <a:t>Lead</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31591866"/>
                  </a:ext>
                </a:extLst>
              </a:tr>
              <a:tr h="800100">
                <a:tc>
                  <a:txBody>
                    <a:bodyPr/>
                    <a:lstStyle/>
                    <a:p>
                      <a:r>
                        <a:rPr lang="en-GB" sz="1200" dirty="0"/>
                        <a:t>9.30 – 9.40</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b="1" dirty="0"/>
                        <a:t>Introduction</a:t>
                      </a:r>
                    </a:p>
                    <a:p>
                      <a:r>
                        <a:rPr lang="en-GB" sz="1200" dirty="0"/>
                        <a:t>Actions from last meeting </a:t>
                      </a:r>
                    </a:p>
                    <a:p>
                      <a:endParaRPr lang="en-GB" sz="1200" dirty="0"/>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dirty="0"/>
                        <a:t>Natasha Gilmour</a:t>
                      </a:r>
                    </a:p>
                    <a:p>
                      <a:r>
                        <a:rPr lang="en-GB" sz="1200" dirty="0"/>
                        <a:t>Suzi Cassie,</a:t>
                      </a:r>
                    </a:p>
                    <a:p>
                      <a:r>
                        <a:rPr lang="en-GB" sz="1200" dirty="0"/>
                        <a:t>EHU Citizens Advice Scotland</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9872255"/>
                  </a:ext>
                </a:extLst>
              </a:tr>
              <a:tr h="617220">
                <a:tc>
                  <a:txBody>
                    <a:bodyPr/>
                    <a:lstStyle/>
                    <a:p>
                      <a:r>
                        <a:rPr lang="en-GB" sz="1200" dirty="0"/>
                        <a:t>9.40 – 10am</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b="1" dirty="0"/>
                        <a:t>Consumer Service</a:t>
                      </a:r>
                    </a:p>
                    <a:p>
                      <a:r>
                        <a:rPr lang="en-GB" sz="1200" dirty="0"/>
                        <a:t>Operations update</a:t>
                      </a:r>
                    </a:p>
                    <a:p>
                      <a:endParaRPr lang="en-GB" sz="1200" dirty="0"/>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dirty="0"/>
                        <a:t>Leanne Dullard,</a:t>
                      </a:r>
                    </a:p>
                    <a:p>
                      <a:r>
                        <a:rPr lang="en-GB" sz="1200" dirty="0"/>
                        <a:t>Citizens Advice</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9301339"/>
                  </a:ext>
                </a:extLst>
              </a:tr>
              <a:tr h="617220">
                <a:tc>
                  <a:txBody>
                    <a:bodyPr/>
                    <a:lstStyle/>
                    <a:p>
                      <a:r>
                        <a:rPr lang="en-GB" sz="1200" dirty="0"/>
                        <a:t>10am – 10.15</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b="1" dirty="0"/>
                        <a:t>Advice Direct Scotland</a:t>
                      </a:r>
                    </a:p>
                    <a:p>
                      <a:r>
                        <a:rPr lang="en-GB" sz="1200" dirty="0"/>
                        <a:t>Operations update</a:t>
                      </a:r>
                    </a:p>
                    <a:p>
                      <a:endParaRPr lang="en-GB" sz="1200" dirty="0"/>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dirty="0"/>
                        <a:t>Hazel Knowles,</a:t>
                      </a:r>
                    </a:p>
                    <a:p>
                      <a:r>
                        <a:rPr lang="en-GB" sz="1200" dirty="0"/>
                        <a:t>Advice Direct Scotland</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240106"/>
                  </a:ext>
                </a:extLst>
              </a:tr>
              <a:tr h="1657400">
                <a:tc>
                  <a:txBody>
                    <a:bodyPr/>
                    <a:lstStyle/>
                    <a:p>
                      <a:r>
                        <a:rPr lang="en-GB" sz="1200" dirty="0"/>
                        <a:t>10.15 – 10.55</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b="1" dirty="0"/>
                        <a:t>Extra Help Unit</a:t>
                      </a:r>
                    </a:p>
                    <a:p>
                      <a:pPr marL="171450" indent="-171450">
                        <a:buFont typeface="Arial" panose="020B0604020202020204" pitchFamily="34" charset="0"/>
                        <a:buChar char="•"/>
                      </a:pPr>
                      <a:r>
                        <a:rPr lang="en-GB" sz="1200" dirty="0"/>
                        <a:t>Operations update</a:t>
                      </a:r>
                    </a:p>
                    <a:p>
                      <a:pPr marL="171450" indent="-171450">
                        <a:buFont typeface="Arial" panose="020B0604020202020204" pitchFamily="34" charset="0"/>
                        <a:buChar char="•"/>
                      </a:pPr>
                      <a:r>
                        <a:rPr lang="en-GB" sz="1200" u="none" strike="noStrike" kern="1200" dirty="0" err="1">
                          <a:solidFill>
                            <a:schemeClr val="tx1"/>
                          </a:solidFill>
                          <a:effectLst/>
                          <a:latin typeface="+mn-lt"/>
                          <a:ea typeface="+mn-ea"/>
                          <a:cs typeface="+mn-cs"/>
                        </a:rPr>
                        <a:t>CivTech</a:t>
                      </a:r>
                      <a:r>
                        <a:rPr lang="en-GB" sz="1200" u="none" strike="noStrike" kern="1200" dirty="0">
                          <a:solidFill>
                            <a:schemeClr val="tx1"/>
                          </a:solidFill>
                          <a:effectLst/>
                          <a:latin typeface="+mn-lt"/>
                          <a:ea typeface="+mn-ea"/>
                          <a:cs typeface="+mn-cs"/>
                        </a:rPr>
                        <a:t> Challenge update</a:t>
                      </a:r>
                    </a:p>
                    <a:p>
                      <a:pPr marL="171450" indent="-171450">
                        <a:buFont typeface="Arial" panose="020B0604020202020204" pitchFamily="34" charset="0"/>
                        <a:buChar char="•"/>
                      </a:pPr>
                      <a:r>
                        <a:rPr lang="en-GB" sz="1200" u="none" strike="noStrike" kern="1200" dirty="0">
                          <a:solidFill>
                            <a:schemeClr val="tx1"/>
                          </a:solidFill>
                          <a:effectLst/>
                          <a:latin typeface="+mn-lt"/>
                          <a:ea typeface="+mn-ea"/>
                          <a:cs typeface="+mn-cs"/>
                        </a:rPr>
                        <a:t>Portal development update</a:t>
                      </a:r>
                    </a:p>
                    <a:p>
                      <a:pPr marL="171450" indent="-171450">
                        <a:buFont typeface="Arial" panose="020B0604020202020204" pitchFamily="34" charset="0"/>
                        <a:buChar char="•"/>
                      </a:pPr>
                      <a:r>
                        <a:rPr lang="en-GB" sz="1200" u="none" strike="noStrike" kern="1200" dirty="0">
                          <a:solidFill>
                            <a:schemeClr val="tx1"/>
                          </a:solidFill>
                          <a:effectLst/>
                          <a:latin typeface="+mn-lt"/>
                          <a:ea typeface="+mn-ea"/>
                          <a:cs typeface="+mn-cs"/>
                        </a:rPr>
                        <a:t>Update on impact of alternative self-disconnection process</a:t>
                      </a:r>
                    </a:p>
                    <a:p>
                      <a:pPr marL="171450" indent="-171450">
                        <a:buFont typeface="Arial" panose="020B0604020202020204" pitchFamily="34" charset="0"/>
                        <a:buChar char="•"/>
                      </a:pPr>
                      <a:r>
                        <a:rPr lang="en-GB" sz="1200" u="none" strike="noStrike" kern="1200" dirty="0">
                          <a:solidFill>
                            <a:schemeClr val="tx1"/>
                          </a:solidFill>
                          <a:effectLst/>
                          <a:latin typeface="+mn-lt"/>
                          <a:ea typeface="+mn-ea"/>
                          <a:cs typeface="+mn-cs"/>
                        </a:rPr>
                        <a:t>Trends &amp; considerations relating to the new Ofgem code of practice</a:t>
                      </a:r>
                      <a:endParaRPr lang="en-GB" sz="1200" dirty="0"/>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dirty="0"/>
                        <a:t>Natasha Gilmour</a:t>
                      </a:r>
                    </a:p>
                    <a:p>
                      <a:r>
                        <a:rPr lang="en-GB" sz="1200" dirty="0"/>
                        <a:t>Angus McMillan</a:t>
                      </a:r>
                    </a:p>
                    <a:p>
                      <a:r>
                        <a:rPr lang="en-GB" sz="1200" dirty="0"/>
                        <a:t>George Holmes,</a:t>
                      </a:r>
                    </a:p>
                    <a:p>
                      <a:r>
                        <a:rPr lang="en-GB" sz="1200" dirty="0"/>
                        <a:t>EHU Citizens Advice Scotland</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1802937"/>
                  </a:ext>
                </a:extLst>
              </a:tr>
            </a:tbl>
          </a:graphicData>
        </a:graphic>
      </p:graphicFrame>
      <p:sp>
        <p:nvSpPr>
          <p:cNvPr id="3" name="TextBox 2">
            <a:extLst>
              <a:ext uri="{FF2B5EF4-FFF2-40B4-BE49-F238E27FC236}">
                <a16:creationId xmlns:a16="http://schemas.microsoft.com/office/drawing/2014/main" id="{74512D00-53CE-4A74-A4B8-2E0ACAD757E2}"/>
              </a:ext>
            </a:extLst>
          </p:cNvPr>
          <p:cNvSpPr txBox="1"/>
          <p:nvPr/>
        </p:nvSpPr>
        <p:spPr>
          <a:xfrm flipH="1">
            <a:off x="527470" y="466634"/>
            <a:ext cx="1024604" cy="338554"/>
          </a:xfrm>
          <a:prstGeom prst="rect">
            <a:avLst/>
          </a:prstGeom>
          <a:solidFill>
            <a:schemeClr val="accent3"/>
          </a:solid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600" b="1" dirty="0">
                <a:solidFill>
                  <a:schemeClr val="bg1"/>
                </a:solidFill>
              </a:rPr>
              <a:t>Agenda</a:t>
            </a:r>
          </a:p>
        </p:txBody>
      </p:sp>
    </p:spTree>
    <p:extLst>
      <p:ext uri="{BB962C8B-B14F-4D97-AF65-F5344CB8AC3E}">
        <p14:creationId xmlns:p14="http://schemas.microsoft.com/office/powerpoint/2010/main" val="695496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4"/>
          <p:cNvSpPr txBox="1">
            <a:spLocks noGrp="1"/>
          </p:cNvSpPr>
          <p:nvPr>
            <p:ph type="title"/>
          </p:nvPr>
        </p:nvSpPr>
        <p:spPr>
          <a:xfrm>
            <a:off x="868680" y="334942"/>
            <a:ext cx="7406640" cy="857520"/>
          </a:xfrm>
          <a:prstGeom prst="rect">
            <a:avLst/>
          </a:prstGeom>
        </p:spPr>
        <p:txBody>
          <a:bodyPr spcFirstLastPara="1" wrap="square" lIns="82283" tIns="82283" rIns="82283" bIns="82283" anchor="t" anchorCtr="0">
            <a:normAutofit/>
          </a:bodyPr>
          <a:lstStyle/>
          <a:p>
            <a:pPr marL="0" lvl="0" indent="0" algn="l" rtl="0">
              <a:spcBef>
                <a:spcPts val="0"/>
              </a:spcBef>
              <a:spcAft>
                <a:spcPts val="0"/>
              </a:spcAft>
              <a:buNone/>
            </a:pPr>
            <a:r>
              <a:rPr lang="en-GB"/>
              <a:t>Signposted cases for Q4</a:t>
            </a:r>
            <a:endParaRPr/>
          </a:p>
        </p:txBody>
      </p:sp>
      <p:graphicFrame>
        <p:nvGraphicFramePr>
          <p:cNvPr id="224" name="Google Shape;224;p44"/>
          <p:cNvGraphicFramePr/>
          <p:nvPr/>
        </p:nvGraphicFramePr>
        <p:xfrm>
          <a:off x="1039140" y="958298"/>
          <a:ext cx="3329056" cy="2688980"/>
        </p:xfrm>
        <a:graphic>
          <a:graphicData uri="http://schemas.openxmlformats.org/drawingml/2006/table">
            <a:tbl>
              <a:tblPr>
                <a:noFill/>
              </a:tblPr>
              <a:tblGrid>
                <a:gridCol w="1664528">
                  <a:extLst>
                    <a:ext uri="{9D8B030D-6E8A-4147-A177-3AD203B41FA5}">
                      <a16:colId xmlns:a16="http://schemas.microsoft.com/office/drawing/2014/main" val="20000"/>
                    </a:ext>
                  </a:extLst>
                </a:gridCol>
                <a:gridCol w="1664528">
                  <a:extLst>
                    <a:ext uri="{9D8B030D-6E8A-4147-A177-3AD203B41FA5}">
                      <a16:colId xmlns:a16="http://schemas.microsoft.com/office/drawing/2014/main" val="20001"/>
                    </a:ext>
                  </a:extLst>
                </a:gridCol>
              </a:tblGrid>
              <a:tr h="341959">
                <a:tc>
                  <a:txBody>
                    <a:bodyPr/>
                    <a:lstStyle/>
                    <a:p>
                      <a:pPr marL="0" lvl="0" indent="0" algn="ctr" rtl="0">
                        <a:lnSpc>
                          <a:spcPct val="115000"/>
                        </a:lnSpc>
                        <a:spcBef>
                          <a:spcPts val="0"/>
                        </a:spcBef>
                        <a:spcAft>
                          <a:spcPts val="0"/>
                        </a:spcAft>
                        <a:buNone/>
                      </a:pPr>
                      <a:r>
                        <a:rPr lang="en-GB" sz="1100" b="1">
                          <a:solidFill>
                            <a:schemeClr val="lt1"/>
                          </a:solidFill>
                          <a:latin typeface="Open Sans"/>
                          <a:ea typeface="Open Sans"/>
                          <a:cs typeface="Open Sans"/>
                          <a:sym typeface="Open Sans"/>
                        </a:rPr>
                        <a:t>Signposted to</a:t>
                      </a:r>
                      <a:endParaRPr sz="1100" b="1">
                        <a:solidFill>
                          <a:schemeClr val="lt1"/>
                        </a:solidFill>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155CC"/>
                    </a:solidFill>
                  </a:tcPr>
                </a:tc>
                <a:tc>
                  <a:txBody>
                    <a:bodyPr/>
                    <a:lstStyle/>
                    <a:p>
                      <a:pPr marL="0" lvl="0" indent="0" algn="ctr" rtl="0">
                        <a:lnSpc>
                          <a:spcPct val="115000"/>
                        </a:lnSpc>
                        <a:spcBef>
                          <a:spcPts val="0"/>
                        </a:spcBef>
                        <a:spcAft>
                          <a:spcPts val="0"/>
                        </a:spcAft>
                        <a:buNone/>
                      </a:pPr>
                      <a:r>
                        <a:rPr lang="en-GB" sz="1100" b="1">
                          <a:solidFill>
                            <a:schemeClr val="lt1"/>
                          </a:solidFill>
                          <a:latin typeface="Open Sans"/>
                          <a:ea typeface="Open Sans"/>
                          <a:cs typeface="Open Sans"/>
                          <a:sym typeface="Open Sans"/>
                        </a:rPr>
                        <a:t>Total signposts</a:t>
                      </a:r>
                      <a:endParaRPr sz="1100" b="1">
                        <a:solidFill>
                          <a:schemeClr val="lt1"/>
                        </a:solidFill>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155CC"/>
                    </a:solidFill>
                  </a:tcPr>
                </a:tc>
                <a:extLst>
                  <a:ext uri="{0D108BD9-81ED-4DB2-BD59-A6C34878D82A}">
                    <a16:rowId xmlns:a16="http://schemas.microsoft.com/office/drawing/2014/main" val="10000"/>
                  </a:ext>
                </a:extLst>
              </a:tr>
              <a:tr h="521181">
                <a:tc>
                  <a:txBody>
                    <a:bodyPr/>
                    <a:lstStyle/>
                    <a:p>
                      <a:pPr marL="0" lvl="0" indent="0" algn="l" rtl="0">
                        <a:spcBef>
                          <a:spcPts val="0"/>
                        </a:spcBef>
                        <a:spcAft>
                          <a:spcPts val="0"/>
                        </a:spcAft>
                        <a:buNone/>
                      </a:pPr>
                      <a:r>
                        <a:rPr lang="en-GB" sz="1200">
                          <a:latin typeface="Open Sans"/>
                          <a:ea typeface="Open Sans"/>
                          <a:cs typeface="Open Sans"/>
                          <a:sym typeface="Open Sans"/>
                        </a:rPr>
                        <a:t>Citizens Advice local office</a:t>
                      </a:r>
                      <a:endParaRPr sz="12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GB" sz="1300">
                          <a:latin typeface="Open Sans"/>
                          <a:ea typeface="Open Sans"/>
                          <a:cs typeface="Open Sans"/>
                          <a:sym typeface="Open Sans"/>
                        </a:rPr>
                        <a:t>7,329</a:t>
                      </a:r>
                      <a:endParaRPr sz="13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56589">
                <a:tc>
                  <a:txBody>
                    <a:bodyPr/>
                    <a:lstStyle/>
                    <a:p>
                      <a:pPr marL="0" lvl="0" indent="0" algn="l" rtl="0">
                        <a:spcBef>
                          <a:spcPts val="0"/>
                        </a:spcBef>
                        <a:spcAft>
                          <a:spcPts val="0"/>
                        </a:spcAft>
                        <a:buNone/>
                      </a:pPr>
                      <a:r>
                        <a:rPr lang="en-GB" sz="1200">
                          <a:latin typeface="Open Sans"/>
                          <a:ea typeface="Open Sans"/>
                          <a:cs typeface="Open Sans"/>
                          <a:sym typeface="Open Sans"/>
                        </a:rPr>
                        <a:t>Energy ombudsman</a:t>
                      </a:r>
                      <a:endParaRPr sz="12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GB" sz="1300">
                          <a:latin typeface="Open Sans"/>
                          <a:ea typeface="Open Sans"/>
                          <a:cs typeface="Open Sans"/>
                          <a:sym typeface="Open Sans"/>
                        </a:rPr>
                        <a:t>701</a:t>
                      </a:r>
                      <a:endParaRPr sz="13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56589">
                <a:tc>
                  <a:txBody>
                    <a:bodyPr/>
                    <a:lstStyle/>
                    <a:p>
                      <a:pPr marL="0" lvl="0" indent="0" algn="l" rtl="0">
                        <a:spcBef>
                          <a:spcPts val="0"/>
                        </a:spcBef>
                        <a:spcAft>
                          <a:spcPts val="0"/>
                        </a:spcAft>
                        <a:buNone/>
                      </a:pPr>
                      <a:r>
                        <a:rPr lang="en-GB" sz="1200">
                          <a:latin typeface="Open Sans"/>
                          <a:ea typeface="Open Sans"/>
                          <a:cs typeface="Open Sans"/>
                          <a:sym typeface="Open Sans"/>
                        </a:rPr>
                        <a:t>National Debtline</a:t>
                      </a:r>
                      <a:endParaRPr sz="12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GB" sz="1300">
                          <a:latin typeface="Open Sans"/>
                          <a:ea typeface="Open Sans"/>
                          <a:cs typeface="Open Sans"/>
                          <a:sym typeface="Open Sans"/>
                        </a:rPr>
                        <a:t>277</a:t>
                      </a:r>
                      <a:endParaRPr sz="13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56589">
                <a:tc>
                  <a:txBody>
                    <a:bodyPr/>
                    <a:lstStyle/>
                    <a:p>
                      <a:pPr marL="0" lvl="0" indent="0" algn="l" rtl="0">
                        <a:spcBef>
                          <a:spcPts val="0"/>
                        </a:spcBef>
                        <a:spcAft>
                          <a:spcPts val="0"/>
                        </a:spcAft>
                        <a:buNone/>
                      </a:pPr>
                      <a:r>
                        <a:rPr lang="en-GB" sz="1200">
                          <a:latin typeface="Open Sans"/>
                          <a:ea typeface="Open Sans"/>
                          <a:cs typeface="Open Sans"/>
                          <a:sym typeface="Open Sans"/>
                        </a:rPr>
                        <a:t>Ofgem</a:t>
                      </a:r>
                      <a:endParaRPr sz="12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GB" sz="1300">
                          <a:latin typeface="Open Sans"/>
                          <a:ea typeface="Open Sans"/>
                          <a:cs typeface="Open Sans"/>
                          <a:sym typeface="Open Sans"/>
                        </a:rPr>
                        <a:t>275</a:t>
                      </a:r>
                      <a:endParaRPr sz="13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57413">
                <a:tc>
                  <a:txBody>
                    <a:bodyPr/>
                    <a:lstStyle/>
                    <a:p>
                      <a:pPr marL="0" lvl="0" indent="0" algn="l" rtl="0">
                        <a:spcBef>
                          <a:spcPts val="0"/>
                        </a:spcBef>
                        <a:spcAft>
                          <a:spcPts val="0"/>
                        </a:spcAft>
                        <a:buNone/>
                      </a:pPr>
                      <a:r>
                        <a:rPr lang="en-GB" sz="1200">
                          <a:latin typeface="Open Sans"/>
                          <a:ea typeface="Open Sans"/>
                          <a:cs typeface="Open Sans"/>
                          <a:sym typeface="Open Sans"/>
                        </a:rPr>
                        <a:t>Shelter</a:t>
                      </a:r>
                      <a:endParaRPr sz="12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GB" sz="1300">
                          <a:latin typeface="Open Sans"/>
                          <a:ea typeface="Open Sans"/>
                          <a:cs typeface="Open Sans"/>
                          <a:sym typeface="Open Sans"/>
                        </a:rPr>
                        <a:t>217</a:t>
                      </a:r>
                      <a:endParaRPr sz="13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56589">
                <a:tc>
                  <a:txBody>
                    <a:bodyPr/>
                    <a:lstStyle/>
                    <a:p>
                      <a:pPr marL="0" lvl="0" indent="0" algn="l" rtl="0">
                        <a:spcBef>
                          <a:spcPts val="0"/>
                        </a:spcBef>
                        <a:spcAft>
                          <a:spcPts val="0"/>
                        </a:spcAft>
                        <a:buNone/>
                      </a:pPr>
                      <a:r>
                        <a:rPr lang="en-GB" sz="1200">
                          <a:latin typeface="Open Sans"/>
                          <a:ea typeface="Open Sans"/>
                          <a:cs typeface="Open Sans"/>
                          <a:sym typeface="Open Sans"/>
                        </a:rPr>
                        <a:t>ConsumerLine</a:t>
                      </a:r>
                      <a:endParaRPr sz="12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GB" sz="1300">
                          <a:latin typeface="Open Sans"/>
                          <a:ea typeface="Open Sans"/>
                          <a:cs typeface="Open Sans"/>
                          <a:sym typeface="Open Sans"/>
                        </a:rPr>
                        <a:t>136</a:t>
                      </a:r>
                      <a:endParaRPr sz="13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graphicFrame>
        <p:nvGraphicFramePr>
          <p:cNvPr id="225" name="Google Shape;225;p44"/>
          <p:cNvGraphicFramePr/>
          <p:nvPr/>
        </p:nvGraphicFramePr>
        <p:xfrm>
          <a:off x="4643010" y="958298"/>
          <a:ext cx="3865096" cy="3037861"/>
        </p:xfrm>
        <a:graphic>
          <a:graphicData uri="http://schemas.openxmlformats.org/drawingml/2006/table">
            <a:tbl>
              <a:tblPr>
                <a:noFill/>
              </a:tblPr>
              <a:tblGrid>
                <a:gridCol w="2049323">
                  <a:extLst>
                    <a:ext uri="{9D8B030D-6E8A-4147-A177-3AD203B41FA5}">
                      <a16:colId xmlns:a16="http://schemas.microsoft.com/office/drawing/2014/main" val="20000"/>
                    </a:ext>
                  </a:extLst>
                </a:gridCol>
                <a:gridCol w="1815773">
                  <a:extLst>
                    <a:ext uri="{9D8B030D-6E8A-4147-A177-3AD203B41FA5}">
                      <a16:colId xmlns:a16="http://schemas.microsoft.com/office/drawing/2014/main" val="20001"/>
                    </a:ext>
                  </a:extLst>
                </a:gridCol>
              </a:tblGrid>
              <a:tr h="338153">
                <a:tc>
                  <a:txBody>
                    <a:bodyPr/>
                    <a:lstStyle/>
                    <a:p>
                      <a:pPr marL="0" lvl="0" indent="0" algn="l" rtl="0">
                        <a:lnSpc>
                          <a:spcPct val="115000"/>
                        </a:lnSpc>
                        <a:spcBef>
                          <a:spcPts val="0"/>
                        </a:spcBef>
                        <a:spcAft>
                          <a:spcPts val="0"/>
                        </a:spcAft>
                        <a:buNone/>
                      </a:pPr>
                      <a:r>
                        <a:rPr lang="en-GB" sz="1100" b="1">
                          <a:solidFill>
                            <a:schemeClr val="lt1"/>
                          </a:solidFill>
                        </a:rPr>
                        <a:t>Signposted to</a:t>
                      </a:r>
                      <a:endParaRPr sz="1100" b="1">
                        <a:solidFill>
                          <a:schemeClr val="lt1"/>
                        </a:solidFill>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155CC"/>
                    </a:solidFill>
                  </a:tcPr>
                </a:tc>
                <a:tc>
                  <a:txBody>
                    <a:bodyPr/>
                    <a:lstStyle/>
                    <a:p>
                      <a:pPr marL="0" lvl="0" indent="0" algn="ctr" rtl="0">
                        <a:lnSpc>
                          <a:spcPct val="115000"/>
                        </a:lnSpc>
                        <a:spcBef>
                          <a:spcPts val="0"/>
                        </a:spcBef>
                        <a:spcAft>
                          <a:spcPts val="0"/>
                        </a:spcAft>
                        <a:buNone/>
                      </a:pPr>
                      <a:r>
                        <a:rPr lang="en-GB" sz="1100" b="1">
                          <a:solidFill>
                            <a:schemeClr val="lt1"/>
                          </a:solidFill>
                        </a:rPr>
                        <a:t>Total signposts</a:t>
                      </a:r>
                      <a:endParaRPr sz="1100" b="1">
                        <a:solidFill>
                          <a:schemeClr val="lt1"/>
                        </a:solidFill>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1155CC"/>
                    </a:solidFill>
                  </a:tcPr>
                </a:tc>
                <a:extLst>
                  <a:ext uri="{0D108BD9-81ED-4DB2-BD59-A6C34878D82A}">
                    <a16:rowId xmlns:a16="http://schemas.microsoft.com/office/drawing/2014/main" val="10000"/>
                  </a:ext>
                </a:extLst>
              </a:tr>
              <a:tr h="548613">
                <a:tc>
                  <a:txBody>
                    <a:bodyPr/>
                    <a:lstStyle/>
                    <a:p>
                      <a:pPr marL="0" lvl="0" indent="0" algn="l" rtl="0">
                        <a:spcBef>
                          <a:spcPts val="0"/>
                        </a:spcBef>
                        <a:spcAft>
                          <a:spcPts val="0"/>
                        </a:spcAft>
                        <a:buNone/>
                      </a:pPr>
                      <a:r>
                        <a:rPr lang="en-GB" sz="1300">
                          <a:latin typeface="Open Sans"/>
                          <a:ea typeface="Open Sans"/>
                          <a:cs typeface="Open Sans"/>
                          <a:sym typeface="Open Sans"/>
                        </a:rPr>
                        <a:t>Information Commissioner's Office</a:t>
                      </a:r>
                      <a:endParaRPr sz="13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GB" sz="1300">
                          <a:latin typeface="Open Sans"/>
                          <a:ea typeface="Open Sans"/>
                          <a:cs typeface="Open Sans"/>
                          <a:sym typeface="Open Sans"/>
                        </a:rPr>
                        <a:t>93</a:t>
                      </a:r>
                      <a:endParaRPr sz="13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92063">
                <a:tc>
                  <a:txBody>
                    <a:bodyPr/>
                    <a:lstStyle/>
                    <a:p>
                      <a:pPr marL="0" lvl="0" indent="0" algn="l" rtl="0">
                        <a:spcBef>
                          <a:spcPts val="0"/>
                        </a:spcBef>
                        <a:spcAft>
                          <a:spcPts val="0"/>
                        </a:spcAft>
                        <a:buNone/>
                      </a:pPr>
                      <a:r>
                        <a:rPr lang="en-GB" sz="1300">
                          <a:latin typeface="Open Sans"/>
                          <a:ea typeface="Open Sans"/>
                          <a:cs typeface="Open Sans"/>
                          <a:sym typeface="Open Sans"/>
                        </a:rPr>
                        <a:t>Law Society</a:t>
                      </a:r>
                      <a:endParaRPr sz="13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GB" sz="1300">
                          <a:latin typeface="Open Sans"/>
                          <a:ea typeface="Open Sans"/>
                          <a:cs typeface="Open Sans"/>
                          <a:sym typeface="Open Sans"/>
                        </a:rPr>
                        <a:t>63</a:t>
                      </a:r>
                      <a:endParaRPr sz="13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56589">
                <a:tc>
                  <a:txBody>
                    <a:bodyPr/>
                    <a:lstStyle/>
                    <a:p>
                      <a:pPr marL="0" lvl="0" indent="0" algn="l" rtl="0">
                        <a:spcBef>
                          <a:spcPts val="0"/>
                        </a:spcBef>
                        <a:spcAft>
                          <a:spcPts val="0"/>
                        </a:spcAft>
                        <a:buNone/>
                      </a:pPr>
                      <a:r>
                        <a:rPr lang="en-GB" sz="1300">
                          <a:latin typeface="Open Sans"/>
                          <a:ea typeface="Open Sans"/>
                          <a:cs typeface="Open Sans"/>
                          <a:sym typeface="Open Sans"/>
                        </a:rPr>
                        <a:t>Citizens Advice Scotland</a:t>
                      </a:r>
                      <a:endParaRPr sz="13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GB" sz="1300">
                          <a:latin typeface="Open Sans"/>
                          <a:ea typeface="Open Sans"/>
                          <a:cs typeface="Open Sans"/>
                          <a:sym typeface="Open Sans"/>
                        </a:rPr>
                        <a:t>60</a:t>
                      </a:r>
                      <a:endParaRPr sz="13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548613">
                <a:tc>
                  <a:txBody>
                    <a:bodyPr/>
                    <a:lstStyle/>
                    <a:p>
                      <a:pPr marL="0" lvl="0" indent="0" algn="l" rtl="0">
                        <a:spcBef>
                          <a:spcPts val="0"/>
                        </a:spcBef>
                        <a:spcAft>
                          <a:spcPts val="0"/>
                        </a:spcAft>
                        <a:buNone/>
                      </a:pPr>
                      <a:r>
                        <a:rPr lang="en-GB" sz="1300">
                          <a:latin typeface="Open Sans"/>
                          <a:ea typeface="Open Sans"/>
                          <a:cs typeface="Open Sans"/>
                          <a:sym typeface="Open Sans"/>
                        </a:rPr>
                        <a:t>Consumer council for water</a:t>
                      </a:r>
                      <a:endParaRPr sz="13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GB" sz="1300">
                          <a:latin typeface="Open Sans"/>
                          <a:ea typeface="Open Sans"/>
                          <a:cs typeface="Open Sans"/>
                          <a:sym typeface="Open Sans"/>
                        </a:rPr>
                        <a:t>15</a:t>
                      </a:r>
                      <a:endParaRPr sz="13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433283">
                <a:tc>
                  <a:txBody>
                    <a:bodyPr/>
                    <a:lstStyle/>
                    <a:p>
                      <a:pPr marL="0" lvl="0" indent="0" algn="l" rtl="0">
                        <a:spcBef>
                          <a:spcPts val="0"/>
                        </a:spcBef>
                        <a:spcAft>
                          <a:spcPts val="0"/>
                        </a:spcAft>
                        <a:buNone/>
                      </a:pPr>
                      <a:r>
                        <a:rPr lang="en-GB" sz="1300">
                          <a:latin typeface="Open Sans"/>
                          <a:ea typeface="Open Sans"/>
                          <a:cs typeface="Open Sans"/>
                          <a:sym typeface="Open Sans"/>
                        </a:rPr>
                        <a:t>Age Concern</a:t>
                      </a:r>
                      <a:endParaRPr sz="13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GB" sz="1300">
                          <a:latin typeface="Open Sans"/>
                          <a:ea typeface="Open Sans"/>
                          <a:cs typeface="Open Sans"/>
                          <a:sym typeface="Open Sans"/>
                        </a:rPr>
                        <a:t>8</a:t>
                      </a:r>
                      <a:endParaRPr sz="13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87248">
                <a:tc>
                  <a:txBody>
                    <a:bodyPr/>
                    <a:lstStyle/>
                    <a:p>
                      <a:pPr marL="0" lvl="0" indent="0" algn="l" rtl="0">
                        <a:lnSpc>
                          <a:spcPct val="115000"/>
                        </a:lnSpc>
                        <a:spcBef>
                          <a:spcPts val="0"/>
                        </a:spcBef>
                        <a:spcAft>
                          <a:spcPts val="0"/>
                        </a:spcAft>
                        <a:buNone/>
                      </a:pPr>
                      <a:r>
                        <a:rPr lang="en-GB" sz="1100">
                          <a:latin typeface="Open Sans"/>
                          <a:ea typeface="Open Sans"/>
                          <a:cs typeface="Open Sans"/>
                          <a:sym typeface="Open Sans"/>
                        </a:rPr>
                        <a:t>Other / blank</a:t>
                      </a:r>
                      <a:endParaRPr sz="11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GB" sz="1300">
                          <a:latin typeface="Open Sans"/>
                          <a:ea typeface="Open Sans"/>
                          <a:cs typeface="Open Sans"/>
                          <a:sym typeface="Open Sans"/>
                        </a:rPr>
                        <a:t>54,831</a:t>
                      </a:r>
                      <a:endParaRPr sz="1300">
                        <a:latin typeface="Open Sans"/>
                        <a:ea typeface="Open Sans"/>
                        <a:cs typeface="Open Sans"/>
                        <a:sym typeface="Open Sans"/>
                      </a:endParaRPr>
                    </a:p>
                  </a:txBody>
                  <a:tcPr marL="25718" marR="25718" marT="82283" marB="82283"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
        <p:nvSpPr>
          <p:cNvPr id="226" name="Google Shape;226;p44"/>
          <p:cNvSpPr txBox="1"/>
          <p:nvPr/>
        </p:nvSpPr>
        <p:spPr>
          <a:xfrm>
            <a:off x="1668195" y="4071465"/>
            <a:ext cx="2700000" cy="498690"/>
          </a:xfrm>
          <a:prstGeom prst="rect">
            <a:avLst/>
          </a:prstGeom>
          <a:solidFill>
            <a:srgbClr val="1155CC"/>
          </a:solidFill>
          <a:ln>
            <a:noFill/>
          </a:ln>
        </p:spPr>
        <p:txBody>
          <a:bodyPr spcFirstLastPara="1" wrap="square" lIns="82283" tIns="82283" rIns="82283" bIns="82283" anchor="t" anchorCtr="0">
            <a:spAutoFit/>
          </a:bodyPr>
          <a:lstStyle/>
          <a:p>
            <a:pPr marL="0" lvl="0" indent="0" algn="l" rtl="0">
              <a:spcBef>
                <a:spcPts val="0"/>
              </a:spcBef>
              <a:spcAft>
                <a:spcPts val="0"/>
              </a:spcAft>
              <a:buNone/>
            </a:pPr>
            <a:r>
              <a:rPr lang="en-GB" sz="1080" b="1">
                <a:solidFill>
                  <a:schemeClr val="lt1"/>
                </a:solidFill>
                <a:latin typeface="Open Sans"/>
                <a:ea typeface="Open Sans"/>
                <a:cs typeface="Open Sans"/>
                <a:sym typeface="Open Sans"/>
              </a:rPr>
              <a:t>Total signposts for Q4 - 64,005</a:t>
            </a:r>
            <a:endParaRPr sz="1080" b="1">
              <a:solidFill>
                <a:schemeClr val="lt1"/>
              </a:solidFill>
              <a:latin typeface="Open Sans"/>
              <a:ea typeface="Open Sans"/>
              <a:cs typeface="Open Sans"/>
              <a:sym typeface="Open Sans"/>
            </a:endParaRPr>
          </a:p>
          <a:p>
            <a:pPr marL="0" lvl="0" indent="0" algn="l" rtl="0">
              <a:spcBef>
                <a:spcPts val="0"/>
              </a:spcBef>
              <a:spcAft>
                <a:spcPts val="0"/>
              </a:spcAft>
              <a:buNone/>
            </a:pPr>
            <a:endParaRPr sz="1080" b="1">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1236533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5"/>
          <p:cNvSpPr txBox="1">
            <a:spLocks noGrp="1"/>
          </p:cNvSpPr>
          <p:nvPr>
            <p:ph type="title"/>
          </p:nvPr>
        </p:nvSpPr>
        <p:spPr>
          <a:xfrm>
            <a:off x="868680" y="301440"/>
            <a:ext cx="7406640" cy="857520"/>
          </a:xfrm>
          <a:prstGeom prst="rect">
            <a:avLst/>
          </a:prstGeom>
        </p:spPr>
        <p:txBody>
          <a:bodyPr spcFirstLastPara="1" wrap="square" lIns="82283" tIns="82283" rIns="82283" bIns="82283" anchor="t" anchorCtr="0">
            <a:normAutofit/>
          </a:bodyPr>
          <a:lstStyle/>
          <a:p>
            <a:pPr marL="0" lvl="0" indent="0" algn="l" rtl="0">
              <a:spcBef>
                <a:spcPts val="0"/>
              </a:spcBef>
              <a:spcAft>
                <a:spcPts val="0"/>
              </a:spcAft>
              <a:buNone/>
            </a:pPr>
            <a:r>
              <a:rPr lang="en-GB"/>
              <a:t>Signposted to Ofgem</a:t>
            </a:r>
            <a:endParaRPr/>
          </a:p>
        </p:txBody>
      </p:sp>
      <p:pic>
        <p:nvPicPr>
          <p:cNvPr id="232" name="Google Shape;232;p45" title="Chart"/>
          <p:cNvPicPr preferRelativeResize="0"/>
          <p:nvPr/>
        </p:nvPicPr>
        <p:blipFill>
          <a:blip r:embed="rId3">
            <a:alphaModFix/>
          </a:blip>
          <a:stretch>
            <a:fillRect/>
          </a:stretch>
        </p:blipFill>
        <p:spPr>
          <a:xfrm>
            <a:off x="2604600" y="928058"/>
            <a:ext cx="5838683" cy="3610260"/>
          </a:xfrm>
          <a:prstGeom prst="rect">
            <a:avLst/>
          </a:prstGeom>
          <a:noFill/>
          <a:ln>
            <a:noFill/>
          </a:ln>
        </p:spPr>
      </p:pic>
      <p:graphicFrame>
        <p:nvGraphicFramePr>
          <p:cNvPr id="233" name="Google Shape;233;p45"/>
          <p:cNvGraphicFramePr/>
          <p:nvPr/>
        </p:nvGraphicFramePr>
        <p:xfrm>
          <a:off x="637875" y="1699425"/>
          <a:ext cx="1868805" cy="2010948"/>
        </p:xfrm>
        <a:graphic>
          <a:graphicData uri="http://schemas.openxmlformats.org/drawingml/2006/table">
            <a:tbl>
              <a:tblPr>
                <a:noFill/>
              </a:tblPr>
              <a:tblGrid>
                <a:gridCol w="1285875">
                  <a:extLst>
                    <a:ext uri="{9D8B030D-6E8A-4147-A177-3AD203B41FA5}">
                      <a16:colId xmlns:a16="http://schemas.microsoft.com/office/drawing/2014/main" val="20000"/>
                    </a:ext>
                  </a:extLst>
                </a:gridCol>
                <a:gridCol w="582930">
                  <a:extLst>
                    <a:ext uri="{9D8B030D-6E8A-4147-A177-3AD203B41FA5}">
                      <a16:colId xmlns:a16="http://schemas.microsoft.com/office/drawing/2014/main" val="20001"/>
                    </a:ext>
                  </a:extLst>
                </a:gridCol>
              </a:tblGrid>
              <a:tr h="308869">
                <a:tc>
                  <a:txBody>
                    <a:bodyPr/>
                    <a:lstStyle/>
                    <a:p>
                      <a:pPr marL="0" lvl="0" indent="0" algn="l" rtl="0">
                        <a:lnSpc>
                          <a:spcPct val="115000"/>
                        </a:lnSpc>
                        <a:spcBef>
                          <a:spcPts val="0"/>
                        </a:spcBef>
                        <a:spcAft>
                          <a:spcPts val="0"/>
                        </a:spcAft>
                        <a:buNone/>
                      </a:pPr>
                      <a:r>
                        <a:rPr lang="en-GB" sz="900" b="1"/>
                        <a:t>Top 5 Issues</a:t>
                      </a:r>
                      <a:endParaRPr sz="900" b="1"/>
                    </a:p>
                  </a:txBody>
                  <a:tcPr marL="25718" marR="25718" marT="82283" marB="82283"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GB" sz="900" b="1"/>
                        <a:t>Count</a:t>
                      </a:r>
                      <a:endParaRPr sz="900" b="1"/>
                    </a:p>
                  </a:txBody>
                  <a:tcPr marL="25718" marR="25718" marT="82283" marB="82283"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08869">
                <a:tc>
                  <a:txBody>
                    <a:bodyPr/>
                    <a:lstStyle/>
                    <a:p>
                      <a:pPr marL="0" lvl="0" indent="0" algn="l" rtl="0">
                        <a:lnSpc>
                          <a:spcPct val="115000"/>
                        </a:lnSpc>
                        <a:spcBef>
                          <a:spcPts val="0"/>
                        </a:spcBef>
                        <a:spcAft>
                          <a:spcPts val="0"/>
                        </a:spcAft>
                        <a:buNone/>
                      </a:pPr>
                      <a:r>
                        <a:rPr lang="en-GB" sz="900"/>
                        <a:t>Pricing information</a:t>
                      </a:r>
                      <a:endParaRPr sz="900"/>
                    </a:p>
                  </a:txBody>
                  <a:tcPr marL="25718" marR="25718" marT="82283" marB="82283"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7925" cap="flat" cmpd="sng">
                      <a:solidFill>
                        <a:srgbClr val="CCCCCC"/>
                      </a:solidFill>
                      <a:prstDash val="solid"/>
                      <a:round/>
                      <a:headEnd type="none" w="sm" len="sm"/>
                      <a:tailEnd type="none" w="sm" len="sm"/>
                    </a:lnB>
                    <a:solidFill>
                      <a:srgbClr val="B7E1CD"/>
                    </a:solidFill>
                  </a:tcPr>
                </a:tc>
                <a:tc>
                  <a:txBody>
                    <a:bodyPr/>
                    <a:lstStyle/>
                    <a:p>
                      <a:pPr marL="0" lvl="0" indent="0" algn="r" rtl="0">
                        <a:lnSpc>
                          <a:spcPct val="115000"/>
                        </a:lnSpc>
                        <a:spcBef>
                          <a:spcPts val="0"/>
                        </a:spcBef>
                        <a:spcAft>
                          <a:spcPts val="0"/>
                        </a:spcAft>
                        <a:buNone/>
                      </a:pPr>
                      <a:r>
                        <a:rPr lang="en-GB" sz="900"/>
                        <a:t>47</a:t>
                      </a:r>
                      <a:endParaRPr sz="900"/>
                    </a:p>
                  </a:txBody>
                  <a:tcPr marL="25718" marR="25718" marT="82283" marB="82283"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792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308869">
                <a:tc>
                  <a:txBody>
                    <a:bodyPr/>
                    <a:lstStyle/>
                    <a:p>
                      <a:pPr marL="0" lvl="0" indent="0" algn="l" rtl="0">
                        <a:lnSpc>
                          <a:spcPct val="115000"/>
                        </a:lnSpc>
                        <a:spcBef>
                          <a:spcPts val="0"/>
                        </a:spcBef>
                        <a:spcAft>
                          <a:spcPts val="0"/>
                        </a:spcAft>
                        <a:buNone/>
                      </a:pPr>
                      <a:r>
                        <a:rPr lang="en-GB" sz="900"/>
                        <a:t>Administrator/debt issue</a:t>
                      </a:r>
                      <a:endParaRPr sz="900"/>
                    </a:p>
                  </a:txBody>
                  <a:tcPr marL="25718" marR="25718" marT="82283" marB="82283"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B7E1CD"/>
                    </a:solidFill>
                  </a:tcPr>
                </a:tc>
                <a:tc>
                  <a:txBody>
                    <a:bodyPr/>
                    <a:lstStyle/>
                    <a:p>
                      <a:pPr marL="0" lvl="0" indent="0" algn="r" rtl="0">
                        <a:lnSpc>
                          <a:spcPct val="115000"/>
                        </a:lnSpc>
                        <a:spcBef>
                          <a:spcPts val="0"/>
                        </a:spcBef>
                        <a:spcAft>
                          <a:spcPts val="0"/>
                        </a:spcAft>
                        <a:buNone/>
                      </a:pPr>
                      <a:r>
                        <a:rPr lang="en-GB" sz="900"/>
                        <a:t>43</a:t>
                      </a:r>
                      <a:endParaRPr sz="900"/>
                    </a:p>
                  </a:txBody>
                  <a:tcPr marL="25718" marR="25718" marT="82283" marB="82283"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tcPr>
                </a:tc>
                <a:extLst>
                  <a:ext uri="{0D108BD9-81ED-4DB2-BD59-A6C34878D82A}">
                    <a16:rowId xmlns:a16="http://schemas.microsoft.com/office/drawing/2014/main" val="10002"/>
                  </a:ext>
                </a:extLst>
              </a:tr>
              <a:tr h="308869">
                <a:tc>
                  <a:txBody>
                    <a:bodyPr/>
                    <a:lstStyle/>
                    <a:p>
                      <a:pPr marL="0" lvl="0" indent="0" algn="l" rtl="0">
                        <a:lnSpc>
                          <a:spcPct val="115000"/>
                        </a:lnSpc>
                        <a:spcBef>
                          <a:spcPts val="0"/>
                        </a:spcBef>
                        <a:spcAft>
                          <a:spcPts val="0"/>
                        </a:spcAft>
                        <a:buNone/>
                      </a:pPr>
                      <a:r>
                        <a:rPr lang="en-GB" sz="900"/>
                        <a:t>Price/tariff information</a:t>
                      </a:r>
                      <a:endParaRPr sz="900"/>
                    </a:p>
                  </a:txBody>
                  <a:tcPr marL="25718" marR="25718" marT="82283" marB="82283"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B7E1CD"/>
                    </a:solidFill>
                  </a:tcPr>
                </a:tc>
                <a:tc>
                  <a:txBody>
                    <a:bodyPr/>
                    <a:lstStyle/>
                    <a:p>
                      <a:pPr marL="0" lvl="0" indent="0" algn="r" rtl="0">
                        <a:lnSpc>
                          <a:spcPct val="115000"/>
                        </a:lnSpc>
                        <a:spcBef>
                          <a:spcPts val="0"/>
                        </a:spcBef>
                        <a:spcAft>
                          <a:spcPts val="0"/>
                        </a:spcAft>
                        <a:buNone/>
                      </a:pPr>
                      <a:r>
                        <a:rPr lang="en-GB" sz="900"/>
                        <a:t>42</a:t>
                      </a:r>
                      <a:endParaRPr sz="900"/>
                    </a:p>
                  </a:txBody>
                  <a:tcPr marL="25718" marR="25718" marT="82283" marB="82283"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tcPr>
                </a:tc>
                <a:extLst>
                  <a:ext uri="{0D108BD9-81ED-4DB2-BD59-A6C34878D82A}">
                    <a16:rowId xmlns:a16="http://schemas.microsoft.com/office/drawing/2014/main" val="10003"/>
                  </a:ext>
                </a:extLst>
              </a:tr>
              <a:tr h="466603">
                <a:tc>
                  <a:txBody>
                    <a:bodyPr/>
                    <a:lstStyle/>
                    <a:p>
                      <a:pPr marL="0" lvl="0" indent="0" algn="l" rtl="0">
                        <a:lnSpc>
                          <a:spcPct val="115000"/>
                        </a:lnSpc>
                        <a:spcBef>
                          <a:spcPts val="0"/>
                        </a:spcBef>
                        <a:spcAft>
                          <a:spcPts val="0"/>
                        </a:spcAft>
                        <a:buNone/>
                      </a:pPr>
                      <a:r>
                        <a:rPr lang="en-GB" sz="900"/>
                        <a:t>Energy efficiency or renewables advice</a:t>
                      </a:r>
                      <a:endParaRPr sz="900"/>
                    </a:p>
                  </a:txBody>
                  <a:tcPr marL="25718" marR="25718" marT="82283" marB="82283"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solidFill>
                      <a:srgbClr val="B7E1CD"/>
                    </a:solidFill>
                  </a:tcPr>
                </a:tc>
                <a:tc>
                  <a:txBody>
                    <a:bodyPr/>
                    <a:lstStyle/>
                    <a:p>
                      <a:pPr marL="0" lvl="0" indent="0" algn="r" rtl="0">
                        <a:lnSpc>
                          <a:spcPct val="115000"/>
                        </a:lnSpc>
                        <a:spcBef>
                          <a:spcPts val="0"/>
                        </a:spcBef>
                        <a:spcAft>
                          <a:spcPts val="0"/>
                        </a:spcAft>
                        <a:buNone/>
                      </a:pPr>
                      <a:r>
                        <a:rPr lang="en-GB" sz="900"/>
                        <a:t>29</a:t>
                      </a:r>
                      <a:endParaRPr sz="900"/>
                    </a:p>
                  </a:txBody>
                  <a:tcPr marL="25718" marR="25718" marT="82283" marB="82283"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7925" cap="flat" cmpd="sng">
                      <a:solidFill>
                        <a:srgbClr val="CCCCCC"/>
                      </a:solidFill>
                      <a:prstDash val="solid"/>
                      <a:round/>
                      <a:headEnd type="none" w="sm" len="sm"/>
                      <a:tailEnd type="none" w="sm" len="sm"/>
                    </a:lnT>
                    <a:lnB w="7925" cap="flat" cmpd="sng">
                      <a:solidFill>
                        <a:srgbClr val="CCCCCC"/>
                      </a:solidFill>
                      <a:prstDash val="solid"/>
                      <a:round/>
                      <a:headEnd type="none" w="sm" len="sm"/>
                      <a:tailEnd type="none" w="sm" len="sm"/>
                    </a:lnB>
                  </a:tcPr>
                </a:tc>
                <a:extLst>
                  <a:ext uri="{0D108BD9-81ED-4DB2-BD59-A6C34878D82A}">
                    <a16:rowId xmlns:a16="http://schemas.microsoft.com/office/drawing/2014/main" val="10004"/>
                  </a:ext>
                </a:extLst>
              </a:tr>
              <a:tr h="308869">
                <a:tc>
                  <a:txBody>
                    <a:bodyPr/>
                    <a:lstStyle/>
                    <a:p>
                      <a:pPr marL="0" lvl="0" indent="0" algn="l" rtl="0">
                        <a:lnSpc>
                          <a:spcPct val="115000"/>
                        </a:lnSpc>
                        <a:spcBef>
                          <a:spcPts val="0"/>
                        </a:spcBef>
                        <a:spcAft>
                          <a:spcPts val="0"/>
                        </a:spcAft>
                        <a:buNone/>
                      </a:pPr>
                      <a:r>
                        <a:rPr lang="en-GB" sz="900"/>
                        <a:t>Credit Refund Issue</a:t>
                      </a:r>
                      <a:endParaRPr sz="900"/>
                    </a:p>
                  </a:txBody>
                  <a:tcPr marL="25718" marR="25718" marT="82283" marB="82283"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79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solidFill>
                      <a:srgbClr val="B7E1CD"/>
                    </a:solidFill>
                  </a:tcPr>
                </a:tc>
                <a:tc>
                  <a:txBody>
                    <a:bodyPr/>
                    <a:lstStyle/>
                    <a:p>
                      <a:pPr marL="0" lvl="0" indent="0" algn="r" rtl="0">
                        <a:lnSpc>
                          <a:spcPct val="115000"/>
                        </a:lnSpc>
                        <a:spcBef>
                          <a:spcPts val="0"/>
                        </a:spcBef>
                        <a:spcAft>
                          <a:spcPts val="0"/>
                        </a:spcAft>
                        <a:buNone/>
                      </a:pPr>
                      <a:r>
                        <a:rPr lang="en-GB" sz="900"/>
                        <a:t>17</a:t>
                      </a:r>
                      <a:endParaRPr sz="900"/>
                    </a:p>
                  </a:txBody>
                  <a:tcPr marL="25718" marR="25718" marT="82283" marB="82283"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7925" cap="flat" cmpd="sng">
                      <a:solidFill>
                        <a:srgbClr val="CCCCCC"/>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91008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6"/>
          <p:cNvSpPr txBox="1">
            <a:spLocks noGrp="1"/>
          </p:cNvSpPr>
          <p:nvPr>
            <p:ph type="title"/>
          </p:nvPr>
        </p:nvSpPr>
        <p:spPr>
          <a:xfrm>
            <a:off x="839070" y="454170"/>
            <a:ext cx="7406640" cy="857520"/>
          </a:xfrm>
          <a:prstGeom prst="rect">
            <a:avLst/>
          </a:prstGeom>
          <a:noFill/>
          <a:ln>
            <a:noFill/>
          </a:ln>
        </p:spPr>
        <p:txBody>
          <a:bodyPr spcFirstLastPara="1" wrap="square" lIns="82283" tIns="82283" rIns="82283" bIns="82283" anchor="t" anchorCtr="0">
            <a:normAutofit/>
          </a:bodyPr>
          <a:lstStyle/>
          <a:p>
            <a:pPr marL="0" marR="0" lvl="0" indent="0" algn="l" rtl="0">
              <a:lnSpc>
                <a:spcPct val="100000"/>
              </a:lnSpc>
              <a:spcBef>
                <a:spcPts val="0"/>
              </a:spcBef>
              <a:spcAft>
                <a:spcPts val="0"/>
              </a:spcAft>
              <a:buClr>
                <a:srgbClr val="004888"/>
              </a:buClr>
              <a:buSzPts val="1400"/>
              <a:buFont typeface="Open Sans"/>
              <a:buNone/>
            </a:pPr>
            <a:r>
              <a:rPr lang="en-GB" sz="2160" b="1" i="0" u="none" strike="noStrike" cap="none">
                <a:solidFill>
                  <a:srgbClr val="004888"/>
                </a:solidFill>
                <a:latin typeface="Open Sans"/>
                <a:ea typeface="Open Sans"/>
                <a:cs typeface="Open Sans"/>
                <a:sym typeface="Open Sans"/>
              </a:rPr>
              <a:t>Referrals against volumes</a:t>
            </a:r>
            <a:r>
              <a:rPr lang="en-GB" sz="2160"/>
              <a:t> January 22 - March 23</a:t>
            </a:r>
            <a:endParaRPr sz="2160" b="1" i="0" u="none" strike="noStrike" cap="none">
              <a:solidFill>
                <a:srgbClr val="004888"/>
              </a:solidFill>
              <a:latin typeface="Open Sans"/>
              <a:ea typeface="Open Sans"/>
              <a:cs typeface="Open Sans"/>
              <a:sym typeface="Open Sans"/>
            </a:endParaRPr>
          </a:p>
        </p:txBody>
      </p:sp>
      <p:pic>
        <p:nvPicPr>
          <p:cNvPr id="239" name="Google Shape;239;p46" title="Chart"/>
          <p:cNvPicPr preferRelativeResize="0"/>
          <p:nvPr/>
        </p:nvPicPr>
        <p:blipFill>
          <a:blip r:embed="rId3">
            <a:alphaModFix/>
          </a:blip>
          <a:stretch>
            <a:fillRect/>
          </a:stretch>
        </p:blipFill>
        <p:spPr>
          <a:xfrm>
            <a:off x="1665709" y="1069320"/>
            <a:ext cx="5753354" cy="3557491"/>
          </a:xfrm>
          <a:prstGeom prst="rect">
            <a:avLst/>
          </a:prstGeom>
          <a:noFill/>
          <a:ln>
            <a:noFill/>
          </a:ln>
        </p:spPr>
      </p:pic>
    </p:spTree>
    <p:extLst>
      <p:ext uri="{BB962C8B-B14F-4D97-AF65-F5344CB8AC3E}">
        <p14:creationId xmlns:p14="http://schemas.microsoft.com/office/powerpoint/2010/main" val="3824905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7"/>
          <p:cNvSpPr txBox="1">
            <a:spLocks noGrp="1"/>
          </p:cNvSpPr>
          <p:nvPr>
            <p:ph type="title"/>
          </p:nvPr>
        </p:nvSpPr>
        <p:spPr>
          <a:xfrm>
            <a:off x="868680" y="224782"/>
            <a:ext cx="7406640" cy="857520"/>
          </a:xfrm>
          <a:prstGeom prst="rect">
            <a:avLst/>
          </a:prstGeom>
          <a:noFill/>
          <a:ln>
            <a:noFill/>
          </a:ln>
        </p:spPr>
        <p:txBody>
          <a:bodyPr spcFirstLastPara="1" wrap="square" lIns="82283" tIns="82283" rIns="82283" bIns="82283" anchor="t" anchorCtr="0">
            <a:normAutofit/>
          </a:bodyPr>
          <a:lstStyle/>
          <a:p>
            <a:pPr marL="0" marR="0" lvl="0" indent="0" algn="l" rtl="0">
              <a:lnSpc>
                <a:spcPct val="100000"/>
              </a:lnSpc>
              <a:spcBef>
                <a:spcPts val="0"/>
              </a:spcBef>
              <a:spcAft>
                <a:spcPts val="0"/>
              </a:spcAft>
              <a:buClr>
                <a:srgbClr val="004888"/>
              </a:buClr>
              <a:buSzPts val="1400"/>
              <a:buFont typeface="Open Sans"/>
              <a:buNone/>
            </a:pPr>
            <a:r>
              <a:rPr lang="en-GB" sz="2160" b="1" i="0" u="none" strike="noStrike" cap="none">
                <a:solidFill>
                  <a:srgbClr val="004888"/>
                </a:solidFill>
                <a:latin typeface="Open Sans"/>
                <a:ea typeface="Open Sans"/>
                <a:cs typeface="Open Sans"/>
                <a:sym typeface="Open Sans"/>
              </a:rPr>
              <a:t>Referral </a:t>
            </a:r>
            <a:r>
              <a:rPr lang="en-GB" sz="2160"/>
              <a:t>proportions</a:t>
            </a:r>
            <a:r>
              <a:rPr lang="en-GB" sz="2160" b="1" i="0" u="none" strike="noStrike" cap="none">
                <a:solidFill>
                  <a:srgbClr val="004888"/>
                </a:solidFill>
                <a:latin typeface="Open Sans"/>
                <a:ea typeface="Open Sans"/>
                <a:cs typeface="Open Sans"/>
                <a:sym typeface="Open Sans"/>
              </a:rPr>
              <a:t> </a:t>
            </a:r>
            <a:r>
              <a:rPr lang="en-GB" sz="2160"/>
              <a:t>January 22 - March 23</a:t>
            </a:r>
            <a:endParaRPr sz="2160"/>
          </a:p>
          <a:p>
            <a:pPr marL="0" marR="0" lvl="0" indent="0" algn="l" rtl="0">
              <a:lnSpc>
                <a:spcPct val="100000"/>
              </a:lnSpc>
              <a:spcBef>
                <a:spcPts val="0"/>
              </a:spcBef>
              <a:spcAft>
                <a:spcPts val="0"/>
              </a:spcAft>
              <a:buClr>
                <a:srgbClr val="004888"/>
              </a:buClr>
              <a:buSzPts val="1400"/>
              <a:buFont typeface="Open Sans"/>
              <a:buNone/>
            </a:pPr>
            <a:endParaRPr sz="2160"/>
          </a:p>
        </p:txBody>
      </p:sp>
      <p:pic>
        <p:nvPicPr>
          <p:cNvPr id="245" name="Google Shape;245;p47" title="Chart"/>
          <p:cNvPicPr preferRelativeResize="0"/>
          <p:nvPr/>
        </p:nvPicPr>
        <p:blipFill>
          <a:blip r:embed="rId3">
            <a:alphaModFix/>
          </a:blip>
          <a:stretch>
            <a:fillRect/>
          </a:stretch>
        </p:blipFill>
        <p:spPr>
          <a:xfrm>
            <a:off x="1942403" y="1082303"/>
            <a:ext cx="6124332" cy="3786879"/>
          </a:xfrm>
          <a:prstGeom prst="rect">
            <a:avLst/>
          </a:prstGeom>
          <a:noFill/>
          <a:ln>
            <a:noFill/>
          </a:ln>
        </p:spPr>
      </p:pic>
    </p:spTree>
    <p:extLst>
      <p:ext uri="{BB962C8B-B14F-4D97-AF65-F5344CB8AC3E}">
        <p14:creationId xmlns:p14="http://schemas.microsoft.com/office/powerpoint/2010/main" val="3678714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9"/>
        <p:cNvGrpSpPr/>
        <p:nvPr/>
      </p:nvGrpSpPr>
      <p:grpSpPr>
        <a:xfrm>
          <a:off x="0" y="0"/>
          <a:ext cx="0" cy="0"/>
          <a:chOff x="0" y="0"/>
          <a:chExt cx="0" cy="0"/>
        </a:xfrm>
      </p:grpSpPr>
      <p:sp>
        <p:nvSpPr>
          <p:cNvPr id="250" name="Google Shape;250;p48"/>
          <p:cNvSpPr txBox="1">
            <a:spLocks noGrp="1"/>
          </p:cNvSpPr>
          <p:nvPr>
            <p:ph type="subTitle" idx="1"/>
          </p:nvPr>
        </p:nvSpPr>
        <p:spPr>
          <a:xfrm>
            <a:off x="640001" y="2499878"/>
            <a:ext cx="5992110" cy="1023030"/>
          </a:xfrm>
          <a:prstGeom prst="rect">
            <a:avLst/>
          </a:prstGeom>
          <a:noFill/>
          <a:ln>
            <a:noFill/>
          </a:ln>
        </p:spPr>
        <p:txBody>
          <a:bodyPr spcFirstLastPara="1" wrap="square" lIns="82283" tIns="82283" rIns="82283" bIns="82283" anchor="b" anchorCtr="0">
            <a:normAutofit/>
          </a:bodyPr>
          <a:lstStyle/>
          <a:p>
            <a:pPr marL="0" marR="0" lvl="0" indent="0" algn="l" rtl="0">
              <a:lnSpc>
                <a:spcPct val="100000"/>
              </a:lnSpc>
              <a:spcBef>
                <a:spcPts val="0"/>
              </a:spcBef>
              <a:spcAft>
                <a:spcPts val="0"/>
              </a:spcAft>
              <a:buClr>
                <a:srgbClr val="004888"/>
              </a:buClr>
              <a:buSzPts val="1400"/>
              <a:buFont typeface="Open Sans"/>
              <a:buNone/>
            </a:pPr>
            <a:r>
              <a:rPr lang="en-GB" sz="1800" b="0" i="0" u="none" strike="noStrike" cap="none">
                <a:solidFill>
                  <a:srgbClr val="004888"/>
                </a:solidFill>
                <a:latin typeface="Open Sans"/>
                <a:ea typeface="Open Sans"/>
                <a:cs typeface="Open Sans"/>
                <a:sym typeface="Open Sans"/>
              </a:rPr>
              <a:t>Presented by: </a:t>
            </a:r>
            <a:r>
              <a:rPr lang="en-GB" b="1"/>
              <a:t>Leanne Dullard </a:t>
            </a:r>
            <a:endParaRPr sz="1800" b="1" i="0" u="none" strike="noStrike" cap="none">
              <a:solidFill>
                <a:srgbClr val="004888"/>
              </a:solidFill>
              <a:latin typeface="Open Sans"/>
              <a:ea typeface="Open Sans"/>
              <a:cs typeface="Open Sans"/>
              <a:sym typeface="Open Sans"/>
            </a:endParaRPr>
          </a:p>
          <a:p>
            <a:pPr marL="0" marR="0" lvl="0" indent="0" algn="l" rtl="0">
              <a:lnSpc>
                <a:spcPct val="100000"/>
              </a:lnSpc>
              <a:spcBef>
                <a:spcPts val="0"/>
              </a:spcBef>
              <a:spcAft>
                <a:spcPts val="0"/>
              </a:spcAft>
              <a:buClr>
                <a:srgbClr val="004888"/>
              </a:buClr>
              <a:buSzPts val="1400"/>
              <a:buFont typeface="Open Sans"/>
              <a:buNone/>
            </a:pPr>
            <a:r>
              <a:rPr lang="en-GB" sz="1800" b="0" i="0" u="none" strike="noStrike" cap="none">
                <a:solidFill>
                  <a:srgbClr val="004888"/>
                </a:solidFill>
                <a:latin typeface="Open Sans"/>
                <a:ea typeface="Open Sans"/>
                <a:cs typeface="Open Sans"/>
                <a:sym typeface="Open Sans"/>
              </a:rPr>
              <a:t>Date: </a:t>
            </a:r>
            <a:r>
              <a:rPr lang="en-GB" b="1"/>
              <a:t>24 May 2023</a:t>
            </a:r>
            <a:endParaRPr sz="1800" b="1" i="0" u="none" strike="noStrike" cap="none">
              <a:solidFill>
                <a:srgbClr val="004888"/>
              </a:solidFill>
              <a:latin typeface="Open Sans"/>
              <a:ea typeface="Open Sans"/>
              <a:cs typeface="Open Sans"/>
              <a:sym typeface="Open Sans"/>
            </a:endParaRPr>
          </a:p>
        </p:txBody>
      </p:sp>
      <p:pic>
        <p:nvPicPr>
          <p:cNvPr id="251" name="Google Shape;251;p48"/>
          <p:cNvPicPr preferRelativeResize="0"/>
          <p:nvPr/>
        </p:nvPicPr>
        <p:blipFill rotWithShape="1">
          <a:blip r:embed="rId3">
            <a:alphaModFix/>
          </a:blip>
          <a:srcRect/>
          <a:stretch/>
        </p:blipFill>
        <p:spPr>
          <a:xfrm>
            <a:off x="5738530" y="802957"/>
            <a:ext cx="3473292" cy="4340542"/>
          </a:xfrm>
          <a:prstGeom prst="rect">
            <a:avLst/>
          </a:prstGeom>
          <a:noFill/>
          <a:ln>
            <a:noFill/>
          </a:ln>
        </p:spPr>
      </p:pic>
    </p:spTree>
    <p:extLst>
      <p:ext uri="{BB962C8B-B14F-4D97-AF65-F5344CB8AC3E}">
        <p14:creationId xmlns:p14="http://schemas.microsoft.com/office/powerpoint/2010/main" val="3986882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C23217-A2F0-BC40-8316-56B4C29CAA7F}"/>
              </a:ext>
            </a:extLst>
          </p:cNvPr>
          <p:cNvSpPr>
            <a:spLocks noGrp="1"/>
          </p:cNvSpPr>
          <p:nvPr>
            <p:ph type="ctrTitle"/>
          </p:nvPr>
        </p:nvSpPr>
        <p:spPr>
          <a:xfrm>
            <a:off x="782061" y="2679864"/>
            <a:ext cx="4176000" cy="618562"/>
          </a:xfrm>
        </p:spPr>
        <p:txBody>
          <a:bodyPr anchor="b">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800" dirty="0"/>
              <a:t>Advice Direct Scotland update</a:t>
            </a:r>
            <a:br>
              <a:rPr lang="en-GB" sz="1800" dirty="0"/>
            </a:br>
            <a:endParaRPr lang="en-US" sz="1200" b="0" dirty="0"/>
          </a:p>
        </p:txBody>
      </p:sp>
    </p:spTree>
    <p:extLst>
      <p:ext uri="{BB962C8B-B14F-4D97-AF65-F5344CB8AC3E}">
        <p14:creationId xmlns:p14="http://schemas.microsoft.com/office/powerpoint/2010/main" val="3164718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5D75E7-6375-5CDA-514C-164C5F4B253E}"/>
              </a:ext>
            </a:extLst>
          </p:cNvPr>
          <p:cNvPicPr>
            <a:picLocks noChangeAspect="1"/>
          </p:cNvPicPr>
          <p:nvPr/>
        </p:nvPicPr>
        <p:blipFill>
          <a:blip r:embed="rId2"/>
          <a:stretch>
            <a:fillRect/>
          </a:stretch>
        </p:blipFill>
        <p:spPr>
          <a:xfrm>
            <a:off x="0" y="8535"/>
            <a:ext cx="9144000" cy="5164148"/>
          </a:xfrm>
          <a:prstGeom prst="rect">
            <a:avLst/>
          </a:prstGeom>
        </p:spPr>
      </p:pic>
    </p:spTree>
    <p:extLst>
      <p:ext uri="{BB962C8B-B14F-4D97-AF65-F5344CB8AC3E}">
        <p14:creationId xmlns:p14="http://schemas.microsoft.com/office/powerpoint/2010/main" val="1404976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0178CA1D-66DB-9EA4-E3D7-975AB0584E1A}"/>
              </a:ext>
            </a:extLst>
          </p:cNvPr>
          <p:cNvSpPr txBox="1"/>
          <p:nvPr/>
        </p:nvSpPr>
        <p:spPr>
          <a:xfrm>
            <a:off x="2613475" y="138919"/>
            <a:ext cx="3917051" cy="4616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2400" b="1">
                <a:solidFill>
                  <a:srgbClr val="008037"/>
                </a:solidFill>
              </a:rPr>
              <a:t>Volume by month</a:t>
            </a:r>
          </a:p>
        </p:txBody>
      </p:sp>
      <p:pic>
        <p:nvPicPr>
          <p:cNvPr id="3" name="Picture 2" descr="A picture containing diagram&#10;&#10;Description automatically generated">
            <a:extLst>
              <a:ext uri="{FF2B5EF4-FFF2-40B4-BE49-F238E27FC236}">
                <a16:creationId xmlns:a16="http://schemas.microsoft.com/office/drawing/2014/main" id="{9A410457-9679-0461-8293-9931CA7D8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013" y="3714928"/>
            <a:ext cx="4285715" cy="1428572"/>
          </a:xfrm>
          <a:prstGeom prst="rect">
            <a:avLst/>
          </a:prstGeom>
        </p:spPr>
      </p:pic>
      <p:graphicFrame>
        <p:nvGraphicFramePr>
          <p:cNvPr id="7" name="Chart 6">
            <a:extLst>
              <a:ext uri="{FF2B5EF4-FFF2-40B4-BE49-F238E27FC236}">
                <a16:creationId xmlns:a16="http://schemas.microsoft.com/office/drawing/2014/main" id="{D0FA52E3-5525-493B-30D2-FEFA4CC249DD}"/>
              </a:ext>
            </a:extLst>
          </p:cNvPr>
          <p:cNvGraphicFramePr>
            <a:graphicFrameLocks/>
          </p:cNvGraphicFramePr>
          <p:nvPr/>
        </p:nvGraphicFramePr>
        <p:xfrm>
          <a:off x="797169" y="679939"/>
          <a:ext cx="7426570" cy="311247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86513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186272A3-15F3-5F61-5E05-AB1543F83D8B}"/>
              </a:ext>
            </a:extLst>
          </p:cNvPr>
          <p:cNvSpPr txBox="1"/>
          <p:nvPr/>
        </p:nvSpPr>
        <p:spPr>
          <a:xfrm>
            <a:off x="2853081" y="173225"/>
            <a:ext cx="3437838" cy="83099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2400" b="1">
                <a:solidFill>
                  <a:srgbClr val="008037"/>
                </a:solidFill>
              </a:rPr>
              <a:t>Enquiries By Contact Type</a:t>
            </a:r>
          </a:p>
        </p:txBody>
      </p:sp>
      <p:pic>
        <p:nvPicPr>
          <p:cNvPr id="4" name="Picture 3" descr="A picture containing diagram&#10;&#10;Description automatically generated">
            <a:extLst>
              <a:ext uri="{FF2B5EF4-FFF2-40B4-BE49-F238E27FC236}">
                <a16:creationId xmlns:a16="http://schemas.microsoft.com/office/drawing/2014/main" id="{EB774287-1321-DBD1-44ED-80D9E62B9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013" y="3714928"/>
            <a:ext cx="4285715" cy="1428572"/>
          </a:xfrm>
          <a:prstGeom prst="rect">
            <a:avLst/>
          </a:prstGeom>
        </p:spPr>
      </p:pic>
      <p:graphicFrame>
        <p:nvGraphicFramePr>
          <p:cNvPr id="3" name="Chart 2">
            <a:extLst>
              <a:ext uri="{FF2B5EF4-FFF2-40B4-BE49-F238E27FC236}">
                <a16:creationId xmlns:a16="http://schemas.microsoft.com/office/drawing/2014/main" id="{1050C3E3-4F88-E6D9-0595-406C13B6E320}"/>
              </a:ext>
            </a:extLst>
          </p:cNvPr>
          <p:cNvGraphicFramePr>
            <a:graphicFrameLocks/>
          </p:cNvGraphicFramePr>
          <p:nvPr/>
        </p:nvGraphicFramePr>
        <p:xfrm>
          <a:off x="789709" y="845128"/>
          <a:ext cx="7751618" cy="324889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55447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AE475611-1FC7-4A73-4D7F-1D0E70F7DE74}"/>
              </a:ext>
            </a:extLst>
          </p:cNvPr>
          <p:cNvSpPr txBox="1"/>
          <p:nvPr/>
        </p:nvSpPr>
        <p:spPr>
          <a:xfrm>
            <a:off x="4034206" y="149458"/>
            <a:ext cx="1402451" cy="4616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2400" b="1" dirty="0">
                <a:solidFill>
                  <a:srgbClr val="008037"/>
                </a:solidFill>
              </a:rPr>
              <a:t>Referrals</a:t>
            </a:r>
          </a:p>
        </p:txBody>
      </p:sp>
      <p:pic>
        <p:nvPicPr>
          <p:cNvPr id="4" name="Picture 3" descr="A picture containing diagram&#10;&#10;Description automatically generated">
            <a:extLst>
              <a:ext uri="{FF2B5EF4-FFF2-40B4-BE49-F238E27FC236}">
                <a16:creationId xmlns:a16="http://schemas.microsoft.com/office/drawing/2014/main" id="{3CDB3CC1-92D0-18BB-BB88-FDEF3673B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013" y="3714928"/>
            <a:ext cx="4285715" cy="1428572"/>
          </a:xfrm>
          <a:prstGeom prst="rect">
            <a:avLst/>
          </a:prstGeom>
        </p:spPr>
      </p:pic>
      <p:graphicFrame>
        <p:nvGraphicFramePr>
          <p:cNvPr id="3" name="Chart 2">
            <a:extLst>
              <a:ext uri="{FF2B5EF4-FFF2-40B4-BE49-F238E27FC236}">
                <a16:creationId xmlns:a16="http://schemas.microsoft.com/office/drawing/2014/main" id="{A124A3C9-2DE3-DE18-C183-1F806958A13D}"/>
              </a:ext>
            </a:extLst>
          </p:cNvPr>
          <p:cNvGraphicFramePr>
            <a:graphicFrameLocks/>
          </p:cNvGraphicFramePr>
          <p:nvPr/>
        </p:nvGraphicFramePr>
        <p:xfrm>
          <a:off x="1218461" y="739066"/>
          <a:ext cx="6398580" cy="332912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81379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1440F9F3-1B6D-435C-B967-C6A50FB3E1B7}"/>
              </a:ext>
            </a:extLst>
          </p:cNvPr>
          <p:cNvGraphicFramePr>
            <a:graphicFrameLocks/>
          </p:cNvGraphicFramePr>
          <p:nvPr/>
        </p:nvGraphicFramePr>
        <p:xfrm>
          <a:off x="383089" y="342312"/>
          <a:ext cx="5709598" cy="4270966"/>
        </p:xfrm>
        <a:graphic>
          <a:graphicData uri="http://schemas.openxmlformats.org/drawingml/2006/table">
            <a:tbl>
              <a:tblPr firstRow="1" bandRow="1">
                <a:tableStyleId>{72833802-FEF1-4C79-8D5D-14CF1EAF98D9}</a:tableStyleId>
              </a:tblPr>
              <a:tblGrid>
                <a:gridCol w="1288181">
                  <a:extLst>
                    <a:ext uri="{9D8B030D-6E8A-4147-A177-3AD203B41FA5}">
                      <a16:colId xmlns:a16="http://schemas.microsoft.com/office/drawing/2014/main" val="1749445285"/>
                    </a:ext>
                  </a:extLst>
                </a:gridCol>
                <a:gridCol w="3032295">
                  <a:extLst>
                    <a:ext uri="{9D8B030D-6E8A-4147-A177-3AD203B41FA5}">
                      <a16:colId xmlns:a16="http://schemas.microsoft.com/office/drawing/2014/main" val="2247054889"/>
                    </a:ext>
                  </a:extLst>
                </a:gridCol>
                <a:gridCol w="1389122">
                  <a:extLst>
                    <a:ext uri="{9D8B030D-6E8A-4147-A177-3AD203B41FA5}">
                      <a16:colId xmlns:a16="http://schemas.microsoft.com/office/drawing/2014/main" val="743876066"/>
                    </a:ext>
                  </a:extLst>
                </a:gridCol>
              </a:tblGrid>
              <a:tr h="442352">
                <a:tc>
                  <a:txBody>
                    <a:bodyPr/>
                    <a:lstStyle/>
                    <a:p>
                      <a:r>
                        <a:rPr lang="en-GB" sz="1200" dirty="0">
                          <a:solidFill>
                            <a:schemeClr val="bg1"/>
                          </a:solidFill>
                        </a:rPr>
                        <a:t>Time</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solidFill>
                  </a:tcPr>
                </a:tc>
                <a:tc>
                  <a:txBody>
                    <a:bodyPr/>
                    <a:lstStyle/>
                    <a:p>
                      <a:r>
                        <a:rPr lang="en-GB" sz="1200" dirty="0">
                          <a:solidFill>
                            <a:schemeClr val="bg1"/>
                          </a:solidFill>
                        </a:rPr>
                        <a:t>Agenda item</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solidFill>
                  </a:tcPr>
                </a:tc>
                <a:tc>
                  <a:txBody>
                    <a:bodyPr/>
                    <a:lstStyle/>
                    <a:p>
                      <a:r>
                        <a:rPr lang="en-GB" sz="1200" dirty="0">
                          <a:solidFill>
                            <a:schemeClr val="bg1"/>
                          </a:solidFill>
                        </a:rPr>
                        <a:t>Lead</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31591866"/>
                  </a:ext>
                </a:extLst>
              </a:tr>
              <a:tr h="527301">
                <a:tc>
                  <a:txBody>
                    <a:bodyPr/>
                    <a:lstStyle/>
                    <a:p>
                      <a:r>
                        <a:rPr lang="en-GB" sz="1200" dirty="0"/>
                        <a:t>10.55 – 11.05</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b="1" dirty="0"/>
                        <a:t>BREAK</a:t>
                      </a:r>
                      <a:endParaRPr lang="en-GB" sz="1200" dirty="0"/>
                    </a:p>
                    <a:p>
                      <a:endParaRPr lang="en-GB" sz="1200" dirty="0"/>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GB" sz="1200" dirty="0"/>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3321981"/>
                  </a:ext>
                </a:extLst>
              </a:tr>
              <a:tr h="1165860">
                <a:tc>
                  <a:txBody>
                    <a:bodyPr/>
                    <a:lstStyle/>
                    <a:p>
                      <a:r>
                        <a:rPr lang="en-GB" sz="1200" dirty="0"/>
                        <a:t>11.05 – 11.25</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Supplier Spotlight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Discussion on the impact of the introduction of the Involuntary PPM - Supplier Code of Practice</a:t>
                      </a:r>
                    </a:p>
                    <a:p>
                      <a:endParaRPr lang="en-GB" sz="1200" b="1" dirty="0"/>
                    </a:p>
                    <a:p>
                      <a:endParaRPr lang="en-GB" sz="1200" dirty="0"/>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dirty="0"/>
                        <a:t>Led By Angus McMillan, </a:t>
                      </a:r>
                    </a:p>
                    <a:p>
                      <a:r>
                        <a:rPr lang="en-GB" sz="1200" dirty="0"/>
                        <a:t>EHU Citizens Advice Scotland</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3255877"/>
                  </a:ext>
                </a:extLst>
              </a:tr>
              <a:tr h="901013">
                <a:tc>
                  <a:txBody>
                    <a:bodyPr/>
                    <a:lstStyle/>
                    <a:p>
                      <a:r>
                        <a:rPr lang="en-GB" sz="1200" dirty="0"/>
                        <a:t>11.25 – 11.35</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b="1" kern="1200" dirty="0">
                          <a:solidFill>
                            <a:schemeClr val="tx1"/>
                          </a:solidFill>
                          <a:effectLst/>
                          <a:latin typeface="+mn-lt"/>
                          <a:ea typeface="+mn-ea"/>
                          <a:cs typeface="+mn-cs"/>
                        </a:rPr>
                        <a:t>Citizens Advice Scotland </a:t>
                      </a:r>
                    </a:p>
                    <a:p>
                      <a:pPr marL="285750" lvl="0" indent="-285750">
                        <a:buFont typeface="Arial" panose="020B0604020202020204" pitchFamily="34" charset="0"/>
                        <a:buChar char="•"/>
                      </a:pPr>
                      <a:r>
                        <a:rPr lang="en-GB" sz="1200" kern="1200" dirty="0">
                          <a:solidFill>
                            <a:schemeClr val="tx1"/>
                          </a:solidFill>
                          <a:effectLst/>
                          <a:latin typeface="+mn-lt"/>
                          <a:ea typeface="+mn-ea"/>
                          <a:cs typeface="+mn-cs"/>
                        </a:rPr>
                        <a:t>Update from Impact - Social Justice team</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dirty="0"/>
                        <a:t>David Hilferty,</a:t>
                      </a:r>
                    </a:p>
                    <a:p>
                      <a:r>
                        <a:rPr lang="en-GB" sz="1200" dirty="0"/>
                        <a:t>Citizens Advice Scotland</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423865"/>
                  </a:ext>
                </a:extLst>
              </a:tr>
              <a:tr h="617220">
                <a:tc>
                  <a:txBody>
                    <a:bodyPr/>
                    <a:lstStyle/>
                    <a:p>
                      <a:r>
                        <a:rPr lang="en-GB" sz="1200" dirty="0"/>
                        <a:t>11.35 – 11.50</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b="1" dirty="0"/>
                        <a:t>Citizens Advice Energy Policy Team </a:t>
                      </a:r>
                    </a:p>
                    <a:p>
                      <a:pPr marL="285750" indent="-285750">
                        <a:buFont typeface="Arial" panose="020B0604020202020204" pitchFamily="34" charset="0"/>
                        <a:buChar char="•"/>
                      </a:pPr>
                      <a:r>
                        <a:rPr lang="en-GB" sz="1200" dirty="0"/>
                        <a:t>Energy policy update</a:t>
                      </a:r>
                    </a:p>
                    <a:p>
                      <a:endParaRPr lang="en-GB" sz="1200" dirty="0"/>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dirty="0"/>
                        <a:t>Zoe Guijarro,</a:t>
                      </a:r>
                    </a:p>
                    <a:p>
                      <a:r>
                        <a:rPr lang="en-GB" sz="1200" dirty="0"/>
                        <a:t>Citizens Advice</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1450993"/>
                  </a:ext>
                </a:extLst>
              </a:tr>
              <a:tr h="617220">
                <a:tc>
                  <a:txBody>
                    <a:bodyPr/>
                    <a:lstStyle/>
                    <a:p>
                      <a:r>
                        <a:rPr lang="en-GB" sz="1200" dirty="0"/>
                        <a:t>11.50 – 12noon</a:t>
                      </a:r>
                    </a:p>
                    <a:p>
                      <a:endParaRPr lang="en-GB" sz="1200" dirty="0"/>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AOB &amp; Close</a:t>
                      </a:r>
                    </a:p>
                    <a:p>
                      <a:endParaRPr lang="en-GB" sz="1200" b="1" dirty="0"/>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1200" dirty="0"/>
                        <a:t>Natasha Gilmour,</a:t>
                      </a:r>
                    </a:p>
                    <a:p>
                      <a:r>
                        <a:rPr lang="en-GB" sz="1200" dirty="0"/>
                        <a:t>EHU Citizens Advice Scotland</a:t>
                      </a: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8557741"/>
                  </a:ext>
                </a:extLst>
              </a:tr>
            </a:tbl>
          </a:graphicData>
        </a:graphic>
      </p:graphicFrame>
    </p:spTree>
    <p:extLst>
      <p:ext uri="{BB962C8B-B14F-4D97-AF65-F5344CB8AC3E}">
        <p14:creationId xmlns:p14="http://schemas.microsoft.com/office/powerpoint/2010/main" val="3141571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EF1CD93-8861-AB48-7D28-0B87D317E561}"/>
              </a:ext>
            </a:extLst>
          </p:cNvPr>
          <p:cNvGraphicFramePr>
            <a:graphicFrameLocks/>
          </p:cNvGraphicFramePr>
          <p:nvPr>
            <p:extLst>
              <p:ext uri="{D42A27DB-BD31-4B8C-83A1-F6EECF244321}">
                <p14:modId xmlns:p14="http://schemas.microsoft.com/office/powerpoint/2010/main" val="480297217"/>
              </p:ext>
            </p:extLst>
          </p:nvPr>
        </p:nvGraphicFramePr>
        <p:xfrm>
          <a:off x="1884828" y="699827"/>
          <a:ext cx="8976199" cy="381493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a:extLst>
              <a:ext uri="{FF2B5EF4-FFF2-40B4-BE49-F238E27FC236}">
                <a16:creationId xmlns:a16="http://schemas.microsoft.com/office/drawing/2014/main" id="{867FB1A6-7943-C10E-D688-962ACA014F83}"/>
              </a:ext>
            </a:extLst>
          </p:cNvPr>
          <p:cNvSpPr txBox="1"/>
          <p:nvPr/>
        </p:nvSpPr>
        <p:spPr>
          <a:xfrm>
            <a:off x="2646828" y="261246"/>
            <a:ext cx="3453989" cy="4616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2400" b="1" dirty="0">
                <a:solidFill>
                  <a:srgbClr val="008037"/>
                </a:solidFill>
              </a:rPr>
              <a:t>Top 5 codes used</a:t>
            </a:r>
          </a:p>
        </p:txBody>
      </p:sp>
      <p:pic>
        <p:nvPicPr>
          <p:cNvPr id="4" name="Picture 3" descr="A picture containing diagram&#10;&#10;Description automatically generated">
            <a:extLst>
              <a:ext uri="{FF2B5EF4-FFF2-40B4-BE49-F238E27FC236}">
                <a16:creationId xmlns:a16="http://schemas.microsoft.com/office/drawing/2014/main" id="{CDD307DB-5B4B-E80A-20D0-70F5F64CD6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013" y="3714928"/>
            <a:ext cx="4285715" cy="1428572"/>
          </a:xfrm>
          <a:prstGeom prst="rect">
            <a:avLst/>
          </a:prstGeom>
        </p:spPr>
      </p:pic>
    </p:spTree>
    <p:extLst>
      <p:ext uri="{BB962C8B-B14F-4D97-AF65-F5344CB8AC3E}">
        <p14:creationId xmlns:p14="http://schemas.microsoft.com/office/powerpoint/2010/main" val="2191191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C84497EB-398E-E335-4B69-40DB64F450CC}"/>
              </a:ext>
            </a:extLst>
          </p:cNvPr>
          <p:cNvSpPr txBox="1"/>
          <p:nvPr/>
        </p:nvSpPr>
        <p:spPr>
          <a:xfrm>
            <a:off x="3387198" y="173225"/>
            <a:ext cx="2369605" cy="4616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2400" b="1">
                <a:solidFill>
                  <a:srgbClr val="008037"/>
                </a:solidFill>
              </a:rPr>
              <a:t>Repeat Contacts</a:t>
            </a:r>
          </a:p>
        </p:txBody>
      </p:sp>
      <p:pic>
        <p:nvPicPr>
          <p:cNvPr id="2" name="Picture 1" descr="A picture containing diagram&#10;&#10;Description automatically generated">
            <a:extLst>
              <a:ext uri="{FF2B5EF4-FFF2-40B4-BE49-F238E27FC236}">
                <a16:creationId xmlns:a16="http://schemas.microsoft.com/office/drawing/2014/main" id="{E90E4058-CCD1-520D-5EFD-B3A8A72DE8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013" y="3714928"/>
            <a:ext cx="4285715" cy="1428572"/>
          </a:xfrm>
          <a:prstGeom prst="rect">
            <a:avLst/>
          </a:prstGeom>
        </p:spPr>
      </p:pic>
      <p:graphicFrame>
        <p:nvGraphicFramePr>
          <p:cNvPr id="3" name="Chart 2">
            <a:extLst>
              <a:ext uri="{FF2B5EF4-FFF2-40B4-BE49-F238E27FC236}">
                <a16:creationId xmlns:a16="http://schemas.microsoft.com/office/drawing/2014/main" id="{797B233E-09BE-ED2D-7B45-743B18FB844A}"/>
              </a:ext>
            </a:extLst>
          </p:cNvPr>
          <p:cNvGraphicFramePr>
            <a:graphicFrameLocks/>
          </p:cNvGraphicFramePr>
          <p:nvPr/>
        </p:nvGraphicFramePr>
        <p:xfrm>
          <a:off x="1156855" y="789709"/>
          <a:ext cx="7183582" cy="311727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152290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039D8B-1CA2-A448-12EB-A26D74F78849}"/>
              </a:ext>
            </a:extLst>
          </p:cNvPr>
          <p:cNvSpPr txBox="1"/>
          <p:nvPr/>
        </p:nvSpPr>
        <p:spPr>
          <a:xfrm>
            <a:off x="3237035" y="246493"/>
            <a:ext cx="2669931" cy="4154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2100" b="1">
                <a:solidFill>
                  <a:srgbClr val="008037"/>
                </a:solidFill>
              </a:rPr>
              <a:t>Live Supplier Referrals</a:t>
            </a:r>
          </a:p>
        </p:txBody>
      </p:sp>
      <p:pic>
        <p:nvPicPr>
          <p:cNvPr id="2" name="Picture 1" descr="A picture containing diagram&#10;&#10;Description automatically generated">
            <a:extLst>
              <a:ext uri="{FF2B5EF4-FFF2-40B4-BE49-F238E27FC236}">
                <a16:creationId xmlns:a16="http://schemas.microsoft.com/office/drawing/2014/main" id="{542F7877-2A3A-14B1-83B3-C04557FA0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013" y="3714928"/>
            <a:ext cx="4285715" cy="1428572"/>
          </a:xfrm>
          <a:prstGeom prst="rect">
            <a:avLst/>
          </a:prstGeom>
        </p:spPr>
      </p:pic>
      <p:graphicFrame>
        <p:nvGraphicFramePr>
          <p:cNvPr id="5" name="Chart 4">
            <a:extLst>
              <a:ext uri="{FF2B5EF4-FFF2-40B4-BE49-F238E27FC236}">
                <a16:creationId xmlns:a16="http://schemas.microsoft.com/office/drawing/2014/main" id="{BD8006AF-4F5F-0E07-4B0E-E490AF4FFB49}"/>
              </a:ext>
            </a:extLst>
          </p:cNvPr>
          <p:cNvGraphicFramePr>
            <a:graphicFrameLocks/>
          </p:cNvGraphicFramePr>
          <p:nvPr/>
        </p:nvGraphicFramePr>
        <p:xfrm>
          <a:off x="1260231" y="785446"/>
          <a:ext cx="6623539" cy="323556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26426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0178CA1D-66DB-9EA4-E3D7-975AB0584E1A}"/>
              </a:ext>
            </a:extLst>
          </p:cNvPr>
          <p:cNvSpPr txBox="1"/>
          <p:nvPr/>
        </p:nvSpPr>
        <p:spPr>
          <a:xfrm>
            <a:off x="1710027" y="255585"/>
            <a:ext cx="5606716" cy="4154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2100" b="1">
                <a:solidFill>
                  <a:srgbClr val="008037"/>
                </a:solidFill>
              </a:rPr>
              <a:t>Top 5 Affordability Codes</a:t>
            </a:r>
          </a:p>
        </p:txBody>
      </p:sp>
      <p:pic>
        <p:nvPicPr>
          <p:cNvPr id="3" name="Picture 2" descr="A picture containing diagram&#10;&#10;Description automatically generated">
            <a:extLst>
              <a:ext uri="{FF2B5EF4-FFF2-40B4-BE49-F238E27FC236}">
                <a16:creationId xmlns:a16="http://schemas.microsoft.com/office/drawing/2014/main" id="{392D1DEA-9B53-F457-B5D2-A8249F00DE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013" y="3714928"/>
            <a:ext cx="4285715" cy="1428572"/>
          </a:xfrm>
          <a:prstGeom prst="rect">
            <a:avLst/>
          </a:prstGeom>
        </p:spPr>
      </p:pic>
      <p:graphicFrame>
        <p:nvGraphicFramePr>
          <p:cNvPr id="5" name="Chart 4">
            <a:extLst>
              <a:ext uri="{FF2B5EF4-FFF2-40B4-BE49-F238E27FC236}">
                <a16:creationId xmlns:a16="http://schemas.microsoft.com/office/drawing/2014/main" id="{88F379AA-A6AF-3814-1F18-AB69E1A41EC2}"/>
              </a:ext>
            </a:extLst>
          </p:cNvPr>
          <p:cNvGraphicFramePr>
            <a:graphicFrameLocks/>
          </p:cNvGraphicFramePr>
          <p:nvPr>
            <p:extLst>
              <p:ext uri="{D42A27DB-BD31-4B8C-83A1-F6EECF244321}">
                <p14:modId xmlns:p14="http://schemas.microsoft.com/office/powerpoint/2010/main" val="1577618662"/>
              </p:ext>
            </p:extLst>
          </p:nvPr>
        </p:nvGraphicFramePr>
        <p:xfrm>
          <a:off x="741218" y="893618"/>
          <a:ext cx="6864927" cy="30797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70118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750C96-A97C-8042-E641-6EF7ED259325}"/>
              </a:ext>
            </a:extLst>
          </p:cNvPr>
          <p:cNvSpPr txBox="1"/>
          <p:nvPr/>
        </p:nvSpPr>
        <p:spPr>
          <a:xfrm>
            <a:off x="2365546" y="580013"/>
            <a:ext cx="4378037" cy="4154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2100" b="1" dirty="0">
                <a:solidFill>
                  <a:srgbClr val="008037"/>
                </a:solidFill>
              </a:rPr>
              <a:t>Holistic Support</a:t>
            </a:r>
          </a:p>
        </p:txBody>
      </p:sp>
      <p:sp>
        <p:nvSpPr>
          <p:cNvPr id="13" name="TextBox 12">
            <a:extLst>
              <a:ext uri="{FF2B5EF4-FFF2-40B4-BE49-F238E27FC236}">
                <a16:creationId xmlns:a16="http://schemas.microsoft.com/office/drawing/2014/main" id="{3BEBC94E-1ABD-03BE-AD04-7D9FFF44AD5B}"/>
              </a:ext>
            </a:extLst>
          </p:cNvPr>
          <p:cNvSpPr txBox="1"/>
          <p:nvPr/>
        </p:nvSpPr>
        <p:spPr>
          <a:xfrm>
            <a:off x="5514093" y="2925203"/>
            <a:ext cx="1621592"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013" b="1" dirty="0">
                <a:solidFill>
                  <a:srgbClr val="008037"/>
                </a:solidFill>
              </a:rPr>
              <a:t> </a:t>
            </a:r>
          </a:p>
        </p:txBody>
      </p:sp>
      <p:pic>
        <p:nvPicPr>
          <p:cNvPr id="4" name="Picture 3" descr="A picture containing diagram&#10;&#10;Description automatically generated">
            <a:extLst>
              <a:ext uri="{FF2B5EF4-FFF2-40B4-BE49-F238E27FC236}">
                <a16:creationId xmlns:a16="http://schemas.microsoft.com/office/drawing/2014/main" id="{42348324-8500-5CC6-2085-21F91F5A1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67" y="3714928"/>
            <a:ext cx="4285715" cy="1428572"/>
          </a:xfrm>
          <a:prstGeom prst="rect">
            <a:avLst/>
          </a:prstGeom>
        </p:spPr>
      </p:pic>
      <p:pic>
        <p:nvPicPr>
          <p:cNvPr id="8" name="Graphic 7" descr="Arrow circle outline">
            <a:extLst>
              <a:ext uri="{FF2B5EF4-FFF2-40B4-BE49-F238E27FC236}">
                <a16:creationId xmlns:a16="http://schemas.microsoft.com/office/drawing/2014/main" id="{0388A284-EE52-472E-2FF9-D101BEE98C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56420" y="1424743"/>
            <a:ext cx="1048145" cy="1048145"/>
          </a:xfrm>
          <a:prstGeom prst="rect">
            <a:avLst/>
          </a:prstGeom>
        </p:spPr>
      </p:pic>
      <p:pic>
        <p:nvPicPr>
          <p:cNvPr id="10" name="Graphic 9" descr="Questions outline">
            <a:extLst>
              <a:ext uri="{FF2B5EF4-FFF2-40B4-BE49-F238E27FC236}">
                <a16:creationId xmlns:a16="http://schemas.microsoft.com/office/drawing/2014/main" id="{024EDA33-36AE-9688-EB7C-989C0061186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87864" y="1409554"/>
            <a:ext cx="758921" cy="758921"/>
          </a:xfrm>
          <a:prstGeom prst="rect">
            <a:avLst/>
          </a:prstGeom>
        </p:spPr>
      </p:pic>
      <p:pic>
        <p:nvPicPr>
          <p:cNvPr id="12" name="Graphic 11" descr="Wind Turbines outline">
            <a:extLst>
              <a:ext uri="{FF2B5EF4-FFF2-40B4-BE49-F238E27FC236}">
                <a16:creationId xmlns:a16="http://schemas.microsoft.com/office/drawing/2014/main" id="{E8D569F0-E5A5-EF67-9E80-E305AB47AB2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10369" y="1494998"/>
            <a:ext cx="803769" cy="803769"/>
          </a:xfrm>
          <a:prstGeom prst="rect">
            <a:avLst/>
          </a:prstGeom>
        </p:spPr>
      </p:pic>
      <p:sp>
        <p:nvSpPr>
          <p:cNvPr id="14" name="TextBox 13">
            <a:extLst>
              <a:ext uri="{FF2B5EF4-FFF2-40B4-BE49-F238E27FC236}">
                <a16:creationId xmlns:a16="http://schemas.microsoft.com/office/drawing/2014/main" id="{0AF9EC75-DEE3-38EC-F24E-70CB58710D80}"/>
              </a:ext>
            </a:extLst>
          </p:cNvPr>
          <p:cNvSpPr txBox="1"/>
          <p:nvPr/>
        </p:nvSpPr>
        <p:spPr>
          <a:xfrm>
            <a:off x="1189892" y="2634465"/>
            <a:ext cx="1981200"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013" b="1" dirty="0">
                <a:solidFill>
                  <a:srgbClr val="008037"/>
                </a:solidFill>
              </a:rPr>
              <a:t>Internal Referral System</a:t>
            </a:r>
          </a:p>
        </p:txBody>
      </p:sp>
      <p:sp>
        <p:nvSpPr>
          <p:cNvPr id="15" name="TextBox 14">
            <a:extLst>
              <a:ext uri="{FF2B5EF4-FFF2-40B4-BE49-F238E27FC236}">
                <a16:creationId xmlns:a16="http://schemas.microsoft.com/office/drawing/2014/main" id="{7E971095-E1BF-478F-D524-691C07744302}"/>
              </a:ext>
            </a:extLst>
          </p:cNvPr>
          <p:cNvSpPr txBox="1"/>
          <p:nvPr/>
        </p:nvSpPr>
        <p:spPr>
          <a:xfrm>
            <a:off x="3933093" y="2565999"/>
            <a:ext cx="1686508" cy="769763"/>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50000"/>
              </a:lnSpc>
            </a:pPr>
            <a:r>
              <a:rPr lang="en-GB" sz="1013" b="1" dirty="0">
                <a:solidFill>
                  <a:srgbClr val="008037"/>
                </a:solidFill>
              </a:rPr>
              <a:t>Money/Debt Advice</a:t>
            </a:r>
          </a:p>
          <a:p>
            <a:pPr>
              <a:lnSpc>
                <a:spcPct val="150000"/>
              </a:lnSpc>
            </a:pPr>
            <a:r>
              <a:rPr lang="en-GB" sz="1013" b="1" dirty="0">
                <a:solidFill>
                  <a:srgbClr val="008037"/>
                </a:solidFill>
              </a:rPr>
              <a:t>Consumer Advice</a:t>
            </a:r>
          </a:p>
          <a:p>
            <a:pPr>
              <a:lnSpc>
                <a:spcPct val="150000"/>
              </a:lnSpc>
            </a:pPr>
            <a:r>
              <a:rPr lang="en-GB" sz="1013" b="1" dirty="0">
                <a:solidFill>
                  <a:srgbClr val="008037"/>
                </a:solidFill>
              </a:rPr>
              <a:t>General Advice</a:t>
            </a:r>
          </a:p>
        </p:txBody>
      </p:sp>
      <p:sp>
        <p:nvSpPr>
          <p:cNvPr id="16" name="TextBox 15">
            <a:extLst>
              <a:ext uri="{FF2B5EF4-FFF2-40B4-BE49-F238E27FC236}">
                <a16:creationId xmlns:a16="http://schemas.microsoft.com/office/drawing/2014/main" id="{542D9D42-051E-D4C4-15C7-AD330324A9B3}"/>
              </a:ext>
            </a:extLst>
          </p:cNvPr>
          <p:cNvSpPr txBox="1"/>
          <p:nvPr/>
        </p:nvSpPr>
        <p:spPr>
          <a:xfrm>
            <a:off x="6025661" y="2634465"/>
            <a:ext cx="2286000"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013" b="1" dirty="0">
                <a:solidFill>
                  <a:srgbClr val="008037"/>
                </a:solidFill>
              </a:rPr>
              <a:t>Home Heating Support Fund</a:t>
            </a:r>
          </a:p>
        </p:txBody>
      </p:sp>
    </p:spTree>
    <p:extLst>
      <p:ext uri="{BB962C8B-B14F-4D97-AF65-F5344CB8AC3E}">
        <p14:creationId xmlns:p14="http://schemas.microsoft.com/office/powerpoint/2010/main" val="844907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a:extLst>
              <a:ext uri="{FF2B5EF4-FFF2-40B4-BE49-F238E27FC236}">
                <a16:creationId xmlns:a16="http://schemas.microsoft.com/office/drawing/2014/main" id="{867FB1A6-7943-C10E-D688-962ACA014F83}"/>
              </a:ext>
            </a:extLst>
          </p:cNvPr>
          <p:cNvSpPr txBox="1"/>
          <p:nvPr/>
        </p:nvSpPr>
        <p:spPr>
          <a:xfrm>
            <a:off x="-489150" y="800507"/>
            <a:ext cx="3453989" cy="4616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2400" b="1" dirty="0">
                <a:solidFill>
                  <a:srgbClr val="008037"/>
                </a:solidFill>
              </a:rPr>
              <a:t>Case Study</a:t>
            </a:r>
          </a:p>
        </p:txBody>
      </p:sp>
      <p:pic>
        <p:nvPicPr>
          <p:cNvPr id="4" name="Picture 3" descr="A picture containing diagram&#10;&#10;Description automatically generated">
            <a:extLst>
              <a:ext uri="{FF2B5EF4-FFF2-40B4-BE49-F238E27FC236}">
                <a16:creationId xmlns:a16="http://schemas.microsoft.com/office/drawing/2014/main" id="{CDD307DB-5B4B-E80A-20D0-70F5F64CD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013" y="3714928"/>
            <a:ext cx="4285715" cy="1428572"/>
          </a:xfrm>
          <a:prstGeom prst="rect">
            <a:avLst/>
          </a:prstGeom>
        </p:spPr>
      </p:pic>
      <p:graphicFrame>
        <p:nvGraphicFramePr>
          <p:cNvPr id="3" name="Diagram 2">
            <a:extLst>
              <a:ext uri="{FF2B5EF4-FFF2-40B4-BE49-F238E27FC236}">
                <a16:creationId xmlns:a16="http://schemas.microsoft.com/office/drawing/2014/main" id="{43D1990E-343A-9380-7F74-FCC5AF3E3572}"/>
              </a:ext>
            </a:extLst>
          </p:cNvPr>
          <p:cNvGraphicFramePr/>
          <p:nvPr>
            <p:extLst>
              <p:ext uri="{D42A27DB-BD31-4B8C-83A1-F6EECF244321}">
                <p14:modId xmlns:p14="http://schemas.microsoft.com/office/powerpoint/2010/main" val="1153360411"/>
              </p:ext>
            </p:extLst>
          </p:nvPr>
        </p:nvGraphicFramePr>
        <p:xfrm>
          <a:off x="2332892" y="-22938"/>
          <a:ext cx="6758354" cy="49998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Graphic 5" descr="Confused person with solid fill">
            <a:extLst>
              <a:ext uri="{FF2B5EF4-FFF2-40B4-BE49-F238E27FC236}">
                <a16:creationId xmlns:a16="http://schemas.microsoft.com/office/drawing/2014/main" id="{32FF9714-72FE-E8CF-FC51-2E1811DDABB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3077" y="1772866"/>
            <a:ext cx="909536" cy="1229333"/>
          </a:xfrm>
          <a:prstGeom prst="rect">
            <a:avLst/>
          </a:prstGeom>
        </p:spPr>
      </p:pic>
    </p:spTree>
    <p:extLst>
      <p:ext uri="{BB962C8B-B14F-4D97-AF65-F5344CB8AC3E}">
        <p14:creationId xmlns:p14="http://schemas.microsoft.com/office/powerpoint/2010/main" val="22766604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06D03F-EC1F-557D-C2C2-0718344A3DD8}"/>
              </a:ext>
            </a:extLst>
          </p:cNvPr>
          <p:cNvPicPr>
            <a:picLocks noChangeAspect="1"/>
          </p:cNvPicPr>
          <p:nvPr/>
        </p:nvPicPr>
        <p:blipFill>
          <a:blip r:embed="rId3"/>
          <a:stretch>
            <a:fillRect/>
          </a:stretch>
        </p:blipFill>
        <p:spPr>
          <a:xfrm>
            <a:off x="-54070" y="0"/>
            <a:ext cx="9198071" cy="5143500"/>
          </a:xfrm>
          <a:prstGeom prst="rect">
            <a:avLst/>
          </a:prstGeom>
        </p:spPr>
      </p:pic>
      <p:sp>
        <p:nvSpPr>
          <p:cNvPr id="7" name="TextBox 1">
            <a:extLst>
              <a:ext uri="{FF2B5EF4-FFF2-40B4-BE49-F238E27FC236}">
                <a16:creationId xmlns:a16="http://schemas.microsoft.com/office/drawing/2014/main" id="{867FB1A6-7943-C10E-D688-962ACA014F83}"/>
              </a:ext>
            </a:extLst>
          </p:cNvPr>
          <p:cNvSpPr txBox="1"/>
          <p:nvPr/>
        </p:nvSpPr>
        <p:spPr>
          <a:xfrm>
            <a:off x="5113452" y="297766"/>
            <a:ext cx="3453989" cy="46166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2400" b="1" dirty="0">
                <a:solidFill>
                  <a:srgbClr val="008037"/>
                </a:solidFill>
              </a:rPr>
              <a:t>Energy Advice Heat Map</a:t>
            </a:r>
          </a:p>
        </p:txBody>
      </p:sp>
      <p:pic>
        <p:nvPicPr>
          <p:cNvPr id="4" name="Picture 3" descr="A picture containing diagram&#10;&#10;Description automatically generated">
            <a:extLst>
              <a:ext uri="{FF2B5EF4-FFF2-40B4-BE49-F238E27FC236}">
                <a16:creationId xmlns:a16="http://schemas.microsoft.com/office/drawing/2014/main" id="{CDD307DB-5B4B-E80A-20D0-70F5F64CD6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013" y="3714928"/>
            <a:ext cx="4285715" cy="1428572"/>
          </a:xfrm>
          <a:prstGeom prst="rect">
            <a:avLst/>
          </a:prstGeom>
        </p:spPr>
      </p:pic>
      <p:sp>
        <p:nvSpPr>
          <p:cNvPr id="8" name="TextBox 7">
            <a:hlinkClick r:id="rId5"/>
            <a:extLst>
              <a:ext uri="{FF2B5EF4-FFF2-40B4-BE49-F238E27FC236}">
                <a16:creationId xmlns:a16="http://schemas.microsoft.com/office/drawing/2014/main" id="{90D770FE-4648-60E3-355D-430453572DD5}"/>
              </a:ext>
            </a:extLst>
          </p:cNvPr>
          <p:cNvSpPr txBox="1"/>
          <p:nvPr/>
        </p:nvSpPr>
        <p:spPr>
          <a:xfrm>
            <a:off x="4210436" y="895612"/>
            <a:ext cx="5260020" cy="24820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GB" sz="1013" b="1" dirty="0">
                <a:solidFill>
                  <a:srgbClr val="008037"/>
                </a:solidFill>
              </a:rPr>
              <a:t>https://yourconstituency.advicedirect.scot/</a:t>
            </a:r>
          </a:p>
        </p:txBody>
      </p:sp>
    </p:spTree>
    <p:extLst>
      <p:ext uri="{BB962C8B-B14F-4D97-AF65-F5344CB8AC3E}">
        <p14:creationId xmlns:p14="http://schemas.microsoft.com/office/powerpoint/2010/main" val="4065487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5D75E7-6375-5CDA-514C-164C5F4B253E}"/>
              </a:ext>
            </a:extLst>
          </p:cNvPr>
          <p:cNvPicPr>
            <a:picLocks noChangeAspect="1"/>
          </p:cNvPicPr>
          <p:nvPr/>
        </p:nvPicPr>
        <p:blipFill>
          <a:blip r:embed="rId2"/>
          <a:stretch>
            <a:fillRect/>
          </a:stretch>
        </p:blipFill>
        <p:spPr>
          <a:xfrm>
            <a:off x="0" y="1"/>
            <a:ext cx="9144000" cy="5172683"/>
          </a:xfrm>
          <a:prstGeom prst="rect">
            <a:avLst/>
          </a:prstGeom>
        </p:spPr>
      </p:pic>
    </p:spTree>
    <p:extLst>
      <p:ext uri="{BB962C8B-B14F-4D97-AF65-F5344CB8AC3E}">
        <p14:creationId xmlns:p14="http://schemas.microsoft.com/office/powerpoint/2010/main" val="1744143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8D9B"/>
        </a:solidFill>
        <a:effectLst/>
      </p:bgPr>
    </p:bg>
    <p:spTree>
      <p:nvGrpSpPr>
        <p:cNvPr id="1" name=""/>
        <p:cNvGrpSpPr/>
        <p:nvPr/>
      </p:nvGrpSpPr>
      <p:grpSpPr>
        <a:xfrm>
          <a:off x="0" y="0"/>
          <a:ext cx="0" cy="0"/>
          <a:chOff x="0" y="0"/>
          <a:chExt cx="0" cy="0"/>
        </a:xfrm>
      </p:grpSpPr>
      <p:pic>
        <p:nvPicPr>
          <p:cNvPr id="15" name="Graphic 14" descr="Repeat outline">
            <a:extLst>
              <a:ext uri="{FF2B5EF4-FFF2-40B4-BE49-F238E27FC236}">
                <a16:creationId xmlns:a16="http://schemas.microsoft.com/office/drawing/2014/main" id="{F238245A-CBE4-1CFA-7A50-A254CB9139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040" y="-287460"/>
            <a:ext cx="3752213" cy="3752213"/>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E8955FC7-68BB-967F-AD9F-04A87C21656F}"/>
              </a:ext>
            </a:extLst>
          </p:cNvPr>
          <p:cNvPicPr>
            <a:picLocks noChangeAspect="1"/>
          </p:cNvPicPr>
          <p:nvPr/>
        </p:nvPicPr>
        <p:blipFill rotWithShape="1">
          <a:blip r:embed="rId5">
            <a:extLst>
              <a:ext uri="{28A0092B-C50C-407E-A947-70E740481C1C}">
                <a14:useLocalDpi xmlns:a14="http://schemas.microsoft.com/office/drawing/2010/main" val="0"/>
              </a:ext>
            </a:extLst>
          </a:blip>
          <a:srcRect l="44389" t="927" r="-260" b="22963"/>
          <a:stretch/>
        </p:blipFill>
        <p:spPr>
          <a:xfrm>
            <a:off x="0" y="1228725"/>
            <a:ext cx="4072253" cy="3914775"/>
          </a:xfrm>
          <a:prstGeom prst="rect">
            <a:avLst/>
          </a:prstGeom>
        </p:spPr>
      </p:pic>
      <p:sp>
        <p:nvSpPr>
          <p:cNvPr id="8" name="TextBox 7">
            <a:extLst>
              <a:ext uri="{FF2B5EF4-FFF2-40B4-BE49-F238E27FC236}">
                <a16:creationId xmlns:a16="http://schemas.microsoft.com/office/drawing/2014/main" id="{B27A0982-D0B9-3298-E3D6-61BA621B9350}"/>
              </a:ext>
            </a:extLst>
          </p:cNvPr>
          <p:cNvSpPr txBox="1"/>
          <p:nvPr/>
        </p:nvSpPr>
        <p:spPr>
          <a:xfrm>
            <a:off x="4233672" y="338329"/>
            <a:ext cx="4709160" cy="2377574"/>
          </a:xfrm>
          <a:prstGeom prst="rect">
            <a:avLst/>
          </a:prstGeom>
          <a:noFill/>
        </p:spPr>
        <p:txBody>
          <a:bodyPr wrap="square" rtlCol="0">
            <a:spAutoFit/>
          </a:bodyPr>
          <a:lstStyle/>
          <a:p>
            <a:pPr defTabSz="685800"/>
            <a:r>
              <a:rPr lang="en-GB" sz="4950" b="1">
                <a:solidFill>
                  <a:prstClr val="white"/>
                </a:solidFill>
                <a:latin typeface="Tahoma" panose="020B0604030504040204" pitchFamily="34" charset="0"/>
                <a:ea typeface="Tahoma" panose="020B0604030504040204" pitchFamily="34" charset="0"/>
                <a:cs typeface="Tahoma" panose="020B0604030504040204" pitchFamily="34" charset="0"/>
              </a:rPr>
              <a:t>Supplier Liaison Update</a:t>
            </a:r>
          </a:p>
        </p:txBody>
      </p:sp>
      <p:sp>
        <p:nvSpPr>
          <p:cNvPr id="9" name="TextBox 8">
            <a:extLst>
              <a:ext uri="{FF2B5EF4-FFF2-40B4-BE49-F238E27FC236}">
                <a16:creationId xmlns:a16="http://schemas.microsoft.com/office/drawing/2014/main" id="{736E8A1C-C769-8B22-5DD6-A8518BD44F59}"/>
              </a:ext>
            </a:extLst>
          </p:cNvPr>
          <p:cNvSpPr txBox="1"/>
          <p:nvPr/>
        </p:nvSpPr>
        <p:spPr>
          <a:xfrm>
            <a:off x="4233672" y="3145055"/>
            <a:ext cx="4261104" cy="1200329"/>
          </a:xfrm>
          <a:prstGeom prst="rect">
            <a:avLst/>
          </a:prstGeom>
          <a:noFill/>
        </p:spPr>
        <p:txBody>
          <a:bodyPr wrap="square" lIns="91440" tIns="45720" rIns="91440" bIns="45720" rtlCol="0" anchor="t">
            <a:spAutoFit/>
          </a:bodyPr>
          <a:lstStyle/>
          <a:p>
            <a:pPr defTabSz="685800"/>
            <a:r>
              <a:rPr lang="en-GB" b="1">
                <a:solidFill>
                  <a:schemeClr val="bg1"/>
                </a:solidFill>
                <a:latin typeface="Tahoma"/>
                <a:ea typeface="Tahoma"/>
                <a:cs typeface="Tahoma"/>
              </a:rPr>
              <a:t>24</a:t>
            </a:r>
            <a:r>
              <a:rPr lang="en-GB" b="1" baseline="30000">
                <a:solidFill>
                  <a:schemeClr val="bg1"/>
                </a:solidFill>
                <a:latin typeface="Tahoma"/>
                <a:ea typeface="Tahoma"/>
                <a:cs typeface="Tahoma"/>
              </a:rPr>
              <a:t>th</a:t>
            </a:r>
            <a:r>
              <a:rPr lang="en-GB" b="1">
                <a:solidFill>
                  <a:schemeClr val="bg1"/>
                </a:solidFill>
                <a:latin typeface="Tahoma"/>
                <a:ea typeface="Tahoma"/>
                <a:cs typeface="Tahoma"/>
              </a:rPr>
              <a:t> May 2023</a:t>
            </a:r>
            <a:br>
              <a:rPr lang="en-GB" b="1">
                <a:solidFill>
                  <a:schemeClr val="bg1"/>
                </a:solidFill>
                <a:latin typeface="Tahoma" panose="020B0604030504040204" pitchFamily="34" charset="0"/>
                <a:ea typeface="Tahoma" panose="020B0604030504040204" pitchFamily="34" charset="0"/>
                <a:cs typeface="Tahoma" panose="020B0604030504040204" pitchFamily="34" charset="0"/>
              </a:rPr>
            </a:br>
            <a:br>
              <a:rPr lang="en-GB" b="1">
                <a:solidFill>
                  <a:schemeClr val="bg1"/>
                </a:solidFill>
                <a:latin typeface="Tahoma" panose="020B0604030504040204" pitchFamily="34" charset="0"/>
                <a:ea typeface="Tahoma" panose="020B0604030504040204" pitchFamily="34" charset="0"/>
                <a:cs typeface="Tahoma" panose="020B0604030504040204" pitchFamily="34" charset="0"/>
              </a:rPr>
            </a:br>
            <a:r>
              <a:rPr lang="en-GB" b="1">
                <a:solidFill>
                  <a:schemeClr val="bg1"/>
                </a:solidFill>
                <a:latin typeface="Tahoma"/>
                <a:ea typeface="Tahoma"/>
                <a:cs typeface="Tahoma"/>
              </a:rPr>
              <a:t>Natasha Gilmour, George Holmes &amp; Angus McMillan </a:t>
            </a:r>
            <a:endParaRPr lang="en-GB"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07EADA15-CD36-F552-EDFD-5F6CE6E4E441}"/>
              </a:ext>
            </a:extLst>
          </p:cNvPr>
          <p:cNvCxnSpPr/>
          <p:nvPr/>
        </p:nvCxnSpPr>
        <p:spPr>
          <a:xfrm>
            <a:off x="4306824" y="2916936"/>
            <a:ext cx="133502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10;&#10;Description automatically generated">
            <a:extLst>
              <a:ext uri="{FF2B5EF4-FFF2-40B4-BE49-F238E27FC236}">
                <a16:creationId xmlns:a16="http://schemas.microsoft.com/office/drawing/2014/main" id="{A18FFB38-3F6C-73DB-75D9-756F5EB023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6621" y="4273285"/>
            <a:ext cx="1179575" cy="657594"/>
          </a:xfrm>
          <a:prstGeom prst="rect">
            <a:avLst/>
          </a:prstGeom>
        </p:spPr>
      </p:pic>
    </p:spTree>
    <p:extLst>
      <p:ext uri="{BB962C8B-B14F-4D97-AF65-F5344CB8AC3E}">
        <p14:creationId xmlns:p14="http://schemas.microsoft.com/office/powerpoint/2010/main" val="28189506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AEB72D-1554-81EC-A4F5-420D033E9C0E}"/>
              </a:ext>
            </a:extLst>
          </p:cNvPr>
          <p:cNvSpPr txBox="1"/>
          <p:nvPr/>
        </p:nvSpPr>
        <p:spPr>
          <a:xfrm>
            <a:off x="238205" y="115260"/>
            <a:ext cx="4741049" cy="307777"/>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Business Case 23/24</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97DC93B2-2A01-1BCE-DFBB-2A0C22284691}"/>
              </a:ext>
            </a:extLst>
          </p:cNvPr>
          <p:cNvSpPr/>
          <p:nvPr/>
        </p:nvSpPr>
        <p:spPr>
          <a:xfrm>
            <a:off x="859070" y="622420"/>
            <a:ext cx="8061373" cy="4416453"/>
          </a:xfrm>
          <a:prstGeom prst="rect">
            <a:avLst/>
          </a:prstGeom>
        </p:spPr>
        <p:txBody>
          <a:bodyPr lIns="91440" tIns="45720" rIns="91440" bIns="45720" anchor="t"/>
          <a:lstStyle/>
          <a:p>
            <a:pPr lvl="1" indent="-171450">
              <a:buChar char="•"/>
            </a:pPr>
            <a:r>
              <a:rPr lang="en-GB" sz="1200" dirty="0">
                <a:latin typeface="Tahoma" panose="020B0604030504040204" pitchFamily="34" charset="0"/>
                <a:ea typeface="Tahoma" panose="020B0604030504040204" pitchFamily="34" charset="0"/>
                <a:cs typeface="Tahoma" panose="020B0604030504040204" pitchFamily="34" charset="0"/>
              </a:rPr>
              <a:t>Investigating complaints and negotiating with suppliers to achieve the best possible outcome, in line with KPIs.  (this includes understanding and articulating concerns where consumers struggle to do this)</a:t>
            </a:r>
          </a:p>
          <a:p>
            <a:pPr lvl="1" indent="-171450">
              <a:buChar char="•"/>
            </a:pPr>
            <a:r>
              <a:rPr lang="en-GB" sz="1200" dirty="0">
                <a:latin typeface="Tahoma" panose="020B0604030504040204" pitchFamily="34" charset="0"/>
                <a:ea typeface="Tahoma" panose="020B0604030504040204" pitchFamily="34" charset="0"/>
                <a:cs typeface="Tahoma" panose="020B0604030504040204" pitchFamily="34" charset="0"/>
              </a:rPr>
              <a:t>Advocating strongly on behalf of consumers, seeking a resolution that takes account of any personal circumstances and detriment caused. This also includes validating correct actions have been taken by supplier. </a:t>
            </a:r>
          </a:p>
          <a:p>
            <a:pPr lvl="1" indent="-171450">
              <a:buChar char="•"/>
            </a:pPr>
            <a:r>
              <a:rPr lang="en-GB" sz="1200" dirty="0">
                <a:latin typeface="Tahoma" panose="020B0604030504040204" pitchFamily="34" charset="0"/>
                <a:ea typeface="Tahoma" panose="020B0604030504040204" pitchFamily="34" charset="0"/>
                <a:cs typeface="Tahoma" panose="020B0604030504040204" pitchFamily="34" charset="0"/>
              </a:rPr>
              <a:t>Ensuring appropriate payment methods and sustainable payment plans are agreed. </a:t>
            </a:r>
          </a:p>
          <a:p>
            <a:pPr lvl="1" indent="-171450">
              <a:buChar char="•"/>
            </a:pPr>
            <a:r>
              <a:rPr lang="en-GB" sz="1200" dirty="0">
                <a:latin typeface="Tahoma" panose="020B0604030504040204" pitchFamily="34" charset="0"/>
                <a:ea typeface="Tahoma" panose="020B0604030504040204" pitchFamily="34" charset="0"/>
                <a:cs typeface="Tahoma" panose="020B0604030504040204" pitchFamily="34" charset="0"/>
              </a:rPr>
              <a:t>Delivering a case ownership approach so the client deals with the same caseworker from start to finish. </a:t>
            </a:r>
          </a:p>
          <a:p>
            <a:pPr lvl="1" indent="-171450">
              <a:buChar char="•"/>
            </a:pPr>
            <a:r>
              <a:rPr lang="en-GB" sz="1200" dirty="0">
                <a:latin typeface="Tahoma" panose="020B0604030504040204" pitchFamily="34" charset="0"/>
                <a:ea typeface="Tahoma" panose="020B0604030504040204" pitchFamily="34" charset="0"/>
                <a:cs typeface="Tahoma" panose="020B0604030504040204" pitchFamily="34" charset="0"/>
              </a:rPr>
              <a:t>Highlighting support available such as Warm Home Discount, Priority Services Register, trust funds and signposting. </a:t>
            </a:r>
          </a:p>
          <a:p>
            <a:pPr lvl="1" indent="-171450">
              <a:buChar char="•"/>
            </a:pPr>
            <a:r>
              <a:rPr lang="en-GB" sz="1200" dirty="0">
                <a:latin typeface="Tahoma" panose="020B0604030504040204" pitchFamily="34" charset="0"/>
                <a:ea typeface="Tahoma" panose="020B0604030504040204" pitchFamily="34" charset="0"/>
                <a:cs typeface="Tahoma" panose="020B0604030504040204" pitchFamily="34" charset="0"/>
              </a:rPr>
              <a:t>Delivering continual improvement on case handling, processes and policies. Ensuring ongoing support and training is provided to staff to ensure they are able to deal sensitively with highly emotional and distressing situations. </a:t>
            </a:r>
          </a:p>
          <a:p>
            <a:pPr lvl="1" indent="-171450">
              <a:buChar char="•"/>
            </a:pPr>
            <a:r>
              <a:rPr lang="en-GB" sz="1200" dirty="0">
                <a:latin typeface="Tahoma" panose="020B0604030504040204" pitchFamily="34" charset="0"/>
                <a:ea typeface="Tahoma" panose="020B0604030504040204" pitchFamily="34" charset="0"/>
                <a:cs typeface="Tahoma" panose="020B0604030504040204" pitchFamily="34" charset="0"/>
              </a:rPr>
              <a:t>Delivering ‘Ask the Adviser’ Service to support advice agencies and referral partners with more complex queries. </a:t>
            </a:r>
          </a:p>
          <a:p>
            <a:pPr lvl="1" indent="-171450">
              <a:buChar char="•"/>
            </a:pPr>
            <a:r>
              <a:rPr lang="en-GB" sz="1200" dirty="0">
                <a:latin typeface="Tahoma" panose="020B0604030504040204" pitchFamily="34" charset="0"/>
                <a:ea typeface="Tahoma" panose="020B0604030504040204" pitchFamily="34" charset="0"/>
                <a:cs typeface="Tahoma" panose="020B0604030504040204" pitchFamily="34" charset="0"/>
              </a:rPr>
              <a:t>Maintaining close working relationships with key referral partners to ensure vulnerable consumers reach the EHU in an effective and timely manner. </a:t>
            </a:r>
          </a:p>
          <a:p>
            <a:pPr lvl="1" indent="-171450">
              <a:buChar char="•"/>
            </a:pPr>
            <a:r>
              <a:rPr lang="en-GB" sz="1200" dirty="0">
                <a:latin typeface="Tahoma" panose="020B0604030504040204" pitchFamily="34" charset="0"/>
                <a:ea typeface="Tahoma" panose="020B0604030504040204" pitchFamily="34" charset="0"/>
                <a:cs typeface="Tahoma" panose="020B0604030504040204" pitchFamily="34" charset="0"/>
              </a:rPr>
              <a:t>Working collaboratively with suppliers, policy colleagues across Citizens Advice Scotland and Citizens Advice England and Wales, Ofgem and key stakeholders to provide insights into trends, highlighting compliance and supplier performance concerns using a strong evidence base.</a:t>
            </a:r>
          </a:p>
          <a:p>
            <a:pPr lvl="1" indent="-171450">
              <a:buChar char="•"/>
            </a:pPr>
            <a:r>
              <a:rPr lang="en-GB" sz="1200" dirty="0">
                <a:latin typeface="Tahoma" panose="020B0604030504040204" pitchFamily="34" charset="0"/>
                <a:ea typeface="Tahoma" panose="020B0604030504040204" pitchFamily="34" charset="0"/>
                <a:cs typeface="Tahoma" panose="020B0604030504040204" pitchFamily="34" charset="0"/>
              </a:rPr>
              <a:t>Co-chairing and Co-ordinating the Citizens Advice Scotland and Citizens Advice quarterly domestic supplier liaison meetings and 6 monthly micro-business meetings to update industry on performance, operational issues and trends</a:t>
            </a:r>
            <a:r>
              <a:rPr lang="en-GB" sz="1200" dirty="0">
                <a:latin typeface="Tahoma"/>
                <a:ea typeface="Tahoma"/>
                <a:cs typeface="Tahoma"/>
              </a:rPr>
              <a:t>.</a:t>
            </a:r>
          </a:p>
        </p:txBody>
      </p:sp>
      <p:pic>
        <p:nvPicPr>
          <p:cNvPr id="6" name="Graphic 5" descr="Cheers with solid fill">
            <a:extLst>
              <a:ext uri="{FF2B5EF4-FFF2-40B4-BE49-F238E27FC236}">
                <a16:creationId xmlns:a16="http://schemas.microsoft.com/office/drawing/2014/main" id="{3E25CD4C-5D57-CE02-4991-01302A0A4A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3557" y="608479"/>
            <a:ext cx="690122" cy="690122"/>
          </a:xfrm>
          <a:prstGeom prst="rect">
            <a:avLst/>
          </a:prstGeom>
        </p:spPr>
      </p:pic>
    </p:spTree>
    <p:extLst>
      <p:ext uri="{BB962C8B-B14F-4D97-AF65-F5344CB8AC3E}">
        <p14:creationId xmlns:p14="http://schemas.microsoft.com/office/powerpoint/2010/main" val="1626504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C23217-A2F0-BC40-8316-56B4C29CAA7F}"/>
              </a:ext>
            </a:extLst>
          </p:cNvPr>
          <p:cNvSpPr>
            <a:spLocks noGrp="1"/>
          </p:cNvSpPr>
          <p:nvPr>
            <p:ph type="ctrTitle"/>
          </p:nvPr>
        </p:nvSpPr>
        <p:spPr>
          <a:xfrm>
            <a:off x="792000" y="2640108"/>
            <a:ext cx="4176000" cy="618562"/>
          </a:xfrm>
        </p:spPr>
        <p:txBody>
          <a:bodyPr anchor="b">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800" dirty="0"/>
              <a:t>Actions from last meeting</a:t>
            </a:r>
            <a:endParaRPr lang="en-US" sz="1800" dirty="0"/>
          </a:p>
        </p:txBody>
      </p:sp>
    </p:spTree>
    <p:extLst>
      <p:ext uri="{BB962C8B-B14F-4D97-AF65-F5344CB8AC3E}">
        <p14:creationId xmlns:p14="http://schemas.microsoft.com/office/powerpoint/2010/main" val="48541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4AF384-13A8-DB2D-B7D2-5167AAAD0D2D}"/>
              </a:ext>
            </a:extLst>
          </p:cNvPr>
          <p:cNvSpPr txBox="1"/>
          <p:nvPr/>
        </p:nvSpPr>
        <p:spPr>
          <a:xfrm>
            <a:off x="1294312" y="260293"/>
            <a:ext cx="7311359" cy="615553"/>
          </a:xfrm>
          <a:prstGeom prst="rect">
            <a:avLst/>
          </a:prstGeom>
          <a:noFill/>
        </p:spPr>
        <p:txBody>
          <a:bodyPr wrap="square" lIns="91440" tIns="45720" rIns="91440" bIns="45720" anchor="t">
            <a:spAutoFit/>
          </a:bodyPr>
          <a:lstStyle/>
          <a:p>
            <a:r>
              <a:rPr lang="en-US" b="1" dirty="0">
                <a:latin typeface="Tahoma" panose="020B0604030504040204" pitchFamily="34" charset="0"/>
                <a:ea typeface="Tahoma" panose="020B0604030504040204" pitchFamily="34" charset="0"/>
                <a:cs typeface="Tahoma" panose="020B0604030504040204" pitchFamily="34" charset="0"/>
              </a:rPr>
              <a:t>The KPIs for 23/24 are designed to </a:t>
            </a:r>
            <a:r>
              <a:rPr lang="en-US" b="1" dirty="0" err="1">
                <a:latin typeface="Tahoma" panose="020B0604030504040204" pitchFamily="34" charset="0"/>
                <a:ea typeface="Tahoma" panose="020B0604030504040204" pitchFamily="34" charset="0"/>
                <a:cs typeface="Tahoma" panose="020B0604030504040204" pitchFamily="34" charset="0"/>
              </a:rPr>
              <a:t>prioritise</a:t>
            </a:r>
            <a:r>
              <a:rPr lang="en-US" b="1" dirty="0">
                <a:latin typeface="Tahoma" panose="020B0604030504040204" pitchFamily="34" charset="0"/>
                <a:ea typeface="Tahoma" panose="020B0604030504040204" pitchFamily="34" charset="0"/>
                <a:cs typeface="Tahoma" panose="020B0604030504040204" pitchFamily="34" charset="0"/>
              </a:rPr>
              <a:t> and deliver:</a:t>
            </a:r>
            <a:endParaRPr lang="en-US" b="1" dirty="0"/>
          </a:p>
          <a:p>
            <a:endParaRPr lang="en-GB" sz="2000" dirty="0"/>
          </a:p>
        </p:txBody>
      </p:sp>
      <p:pic>
        <p:nvPicPr>
          <p:cNvPr id="6" name="Graphic 5" descr="Target Audience outline">
            <a:extLst>
              <a:ext uri="{FF2B5EF4-FFF2-40B4-BE49-F238E27FC236}">
                <a16:creationId xmlns:a16="http://schemas.microsoft.com/office/drawing/2014/main" id="{19771381-0FAE-2484-498D-5332753733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4219" y="146624"/>
            <a:ext cx="914400" cy="914400"/>
          </a:xfrm>
          <a:prstGeom prst="rect">
            <a:avLst/>
          </a:prstGeom>
        </p:spPr>
      </p:pic>
      <p:graphicFrame>
        <p:nvGraphicFramePr>
          <p:cNvPr id="2" name="Diagram 2">
            <a:extLst>
              <a:ext uri="{FF2B5EF4-FFF2-40B4-BE49-F238E27FC236}">
                <a16:creationId xmlns:a16="http://schemas.microsoft.com/office/drawing/2014/main" id="{3720C917-7D0C-442B-6182-75FA11A10C73}"/>
              </a:ext>
            </a:extLst>
          </p:cNvPr>
          <p:cNvGraphicFramePr/>
          <p:nvPr/>
        </p:nvGraphicFramePr>
        <p:xfrm>
          <a:off x="1377863" y="774266"/>
          <a:ext cx="5887232" cy="42447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980368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75F509E-882A-9A30-046D-CFACB9998D64}"/>
              </a:ext>
            </a:extLst>
          </p:cNvPr>
          <p:cNvGraphicFramePr>
            <a:graphicFrameLocks noGrp="1"/>
          </p:cNvGraphicFramePr>
          <p:nvPr/>
        </p:nvGraphicFramePr>
        <p:xfrm>
          <a:off x="284309" y="514830"/>
          <a:ext cx="8652223" cy="4175479"/>
        </p:xfrm>
        <a:graphic>
          <a:graphicData uri="http://schemas.openxmlformats.org/drawingml/2006/table">
            <a:tbl>
              <a:tblPr firstRow="1" firstCol="1" bandRow="1">
                <a:tableStyleId>{9DCAF9ED-07DC-4A11-8D7F-57B35C25682E}</a:tableStyleId>
              </a:tblPr>
              <a:tblGrid>
                <a:gridCol w="1821116">
                  <a:extLst>
                    <a:ext uri="{9D8B030D-6E8A-4147-A177-3AD203B41FA5}">
                      <a16:colId xmlns:a16="http://schemas.microsoft.com/office/drawing/2014/main" val="1884850652"/>
                    </a:ext>
                  </a:extLst>
                </a:gridCol>
                <a:gridCol w="6831107">
                  <a:extLst>
                    <a:ext uri="{9D8B030D-6E8A-4147-A177-3AD203B41FA5}">
                      <a16:colId xmlns:a16="http://schemas.microsoft.com/office/drawing/2014/main" val="134135472"/>
                    </a:ext>
                  </a:extLst>
                </a:gridCol>
              </a:tblGrid>
              <a:tr h="234106">
                <a:tc>
                  <a:txBody>
                    <a:bodyPr/>
                    <a:lstStyle/>
                    <a:p>
                      <a:pPr algn="l"/>
                      <a:r>
                        <a:rPr lang="en-GB" sz="1400">
                          <a:effectLst/>
                        </a:rPr>
                        <a:t>Area </a:t>
                      </a:r>
                      <a:endParaRPr lang="en-GB" sz="1400">
                        <a:effectLst/>
                        <a:latin typeface="Cambria" panose="02040503050406030204" pitchFamily="18" charset="0"/>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a:effectLst/>
                        </a:rPr>
                        <a:t>KPI 23/24</a:t>
                      </a:r>
                      <a:endParaRPr lang="en-GB" sz="1400">
                        <a:effectLst/>
                        <a:latin typeface="Cambria" panose="02040503050406030204" pitchFamily="18" charset="0"/>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0579667"/>
                  </a:ext>
                </a:extLst>
              </a:tr>
              <a:tr h="460833">
                <a:tc rowSpan="2">
                  <a:txBody>
                    <a:bodyPr/>
                    <a:lstStyle/>
                    <a:p>
                      <a:pPr marL="457200" algn="l">
                        <a:lnSpc>
                          <a:spcPct val="115000"/>
                        </a:lnSpc>
                      </a:pPr>
                      <a:r>
                        <a:rPr lang="en-GB" sz="1100">
                          <a:effectLst/>
                        </a:rPr>
                        <a:t>Responding to Complaints</a:t>
                      </a:r>
                      <a:endParaRPr lang="en-GB" sz="1100">
                        <a:effectLst/>
                        <a:latin typeface="Cambria" panose="02040503050406030204" pitchFamily="18" charset="0"/>
                        <a:ea typeface="MS Mincho" panose="02020609040205080304" pitchFamily="49" charset="-128"/>
                        <a:cs typeface="Times New Roman" panose="02020603050405020304" pitchFamily="18" charset="0"/>
                      </a:endParaRPr>
                    </a:p>
                  </a:txBody>
                  <a:tcPr marL="0"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gn="l">
                        <a:lnSpc>
                          <a:spcPct val="115000"/>
                        </a:lnSpc>
                        <a:buFont typeface="Symbol" panose="05050102010706020507" pitchFamily="18" charset="2"/>
                        <a:buChar char=""/>
                      </a:pPr>
                      <a:r>
                        <a:rPr lang="en-GB" sz="1100" dirty="0">
                          <a:effectLst/>
                        </a:rPr>
                        <a:t>95% of priority complaints are raised with supplier within 48 hours of case being received</a:t>
                      </a:r>
                      <a:endParaRPr lang="en-GB" sz="1100" dirty="0">
                        <a:effectLst/>
                        <a:latin typeface="Cambria" panose="02040503050406030204" pitchFamily="18" charset="0"/>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4529990"/>
                  </a:ext>
                </a:extLst>
              </a:tr>
              <a:tr h="460833">
                <a:tc vMerge="1">
                  <a:txBody>
                    <a:bodyPr/>
                    <a:lstStyle/>
                    <a:p>
                      <a:endParaRPr lang="en-GB"/>
                    </a:p>
                  </a:txBody>
                  <a:tcPr/>
                </a:tc>
                <a:tc>
                  <a:txBody>
                    <a:bodyPr/>
                    <a:lstStyle/>
                    <a:p>
                      <a:pPr marL="342900" lvl="0" indent="-342900" algn="l">
                        <a:lnSpc>
                          <a:spcPct val="115000"/>
                        </a:lnSpc>
                        <a:buFont typeface="Symbol" panose="05050102010706020507" pitchFamily="18" charset="2"/>
                        <a:buChar char=""/>
                      </a:pPr>
                      <a:r>
                        <a:rPr lang="en-GB" sz="1100">
                          <a:effectLst/>
                        </a:rPr>
                        <a:t>90% of complex complaints raised with supplier within 20 days of case being received (from Q2)</a:t>
                      </a:r>
                      <a:endParaRPr lang="en-GB" sz="1100">
                        <a:effectLst/>
                        <a:latin typeface="Cambria" panose="02040503050406030204" pitchFamily="18" charset="0"/>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5940811"/>
                  </a:ext>
                </a:extLst>
              </a:tr>
              <a:tr h="460833">
                <a:tc rowSpan="2">
                  <a:txBody>
                    <a:bodyPr/>
                    <a:lstStyle/>
                    <a:p>
                      <a:pPr marL="457200" algn="l">
                        <a:lnSpc>
                          <a:spcPct val="115000"/>
                        </a:lnSpc>
                      </a:pPr>
                      <a:r>
                        <a:rPr lang="en-GB" sz="1100">
                          <a:effectLst/>
                        </a:rPr>
                        <a:t>Case Resolution Timescales</a:t>
                      </a:r>
                      <a:endParaRPr lang="en-GB" sz="1100">
                        <a:effectLst/>
                        <a:latin typeface="Cambria" panose="02040503050406030204" pitchFamily="18" charset="0"/>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gn="l">
                        <a:lnSpc>
                          <a:spcPct val="115000"/>
                        </a:lnSpc>
                        <a:buFont typeface="Symbol" panose="05050102010706020507" pitchFamily="18" charset="2"/>
                        <a:buChar char=""/>
                      </a:pPr>
                      <a:r>
                        <a:rPr lang="en-GB" sz="1100">
                          <a:effectLst/>
                        </a:rPr>
                        <a:t>75% of domestic priority complaints resolved within 28 days </a:t>
                      </a:r>
                    </a:p>
                    <a:p>
                      <a:pPr marL="342900" lvl="0" indent="-342900" algn="l">
                        <a:lnSpc>
                          <a:spcPct val="115000"/>
                        </a:lnSpc>
                        <a:buFont typeface="Symbol" panose="05050102010706020507" pitchFamily="18" charset="2"/>
                        <a:buChar char=""/>
                      </a:pPr>
                      <a:r>
                        <a:rPr lang="en-GB" sz="1100">
                          <a:effectLst/>
                        </a:rPr>
                        <a:t>75% of micro-business priority complaints resolved within 40 days</a:t>
                      </a:r>
                      <a:endParaRPr lang="en-GB" sz="1100">
                        <a:effectLst/>
                        <a:latin typeface="Cambria" panose="02040503050406030204" pitchFamily="18" charset="0"/>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7351573"/>
                  </a:ext>
                </a:extLst>
              </a:tr>
              <a:tr h="460833">
                <a:tc vMerge="1">
                  <a:txBody>
                    <a:bodyPr/>
                    <a:lstStyle/>
                    <a:p>
                      <a:endParaRPr lang="en-GB"/>
                    </a:p>
                  </a:txBody>
                  <a:tcPr/>
                </a:tc>
                <a:tc>
                  <a:txBody>
                    <a:bodyPr/>
                    <a:lstStyle/>
                    <a:p>
                      <a:pPr marL="342900" lvl="0" indent="-342900" algn="l">
                        <a:lnSpc>
                          <a:spcPct val="115000"/>
                        </a:lnSpc>
                        <a:buFont typeface="Symbol" panose="05050102010706020507" pitchFamily="18" charset="2"/>
                        <a:buChar char=""/>
                      </a:pPr>
                      <a:r>
                        <a:rPr lang="en-GB" sz="1100">
                          <a:effectLst/>
                        </a:rPr>
                        <a:t>70% of domestic complaints resolved within 85 days </a:t>
                      </a:r>
                    </a:p>
                    <a:p>
                      <a:pPr marL="342900" lvl="0" indent="-342900" algn="l">
                        <a:lnSpc>
                          <a:spcPct val="115000"/>
                        </a:lnSpc>
                        <a:buFont typeface="Symbol" panose="05050102010706020507" pitchFamily="18" charset="2"/>
                        <a:buChar char=""/>
                      </a:pPr>
                      <a:r>
                        <a:rPr lang="en-GB" sz="1100">
                          <a:effectLst/>
                        </a:rPr>
                        <a:t>70% of micro-business complaints resolved within 85 days</a:t>
                      </a:r>
                      <a:endParaRPr lang="en-GB" sz="1100">
                        <a:effectLst/>
                        <a:latin typeface="Cambria" panose="02040503050406030204" pitchFamily="18" charset="0"/>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4618105"/>
                  </a:ext>
                </a:extLst>
              </a:tr>
              <a:tr h="460833">
                <a:tc>
                  <a:txBody>
                    <a:bodyPr/>
                    <a:lstStyle/>
                    <a:p>
                      <a:pPr marL="457200" algn="l">
                        <a:lnSpc>
                          <a:spcPct val="115000"/>
                        </a:lnSpc>
                      </a:pPr>
                      <a:r>
                        <a:rPr lang="en-GB" sz="1100">
                          <a:effectLst/>
                        </a:rPr>
                        <a:t>Positive Outcomes</a:t>
                      </a:r>
                      <a:endParaRPr lang="en-GB" sz="1100">
                        <a:effectLst/>
                        <a:latin typeface="Cambria" panose="02040503050406030204" pitchFamily="18" charset="0"/>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gn="l">
                        <a:lnSpc>
                          <a:spcPct val="115000"/>
                        </a:lnSpc>
                        <a:buFont typeface="Symbol" panose="05050102010706020507" pitchFamily="18" charset="2"/>
                        <a:buChar char=""/>
                      </a:pPr>
                      <a:r>
                        <a:rPr lang="en-GB" sz="1100">
                          <a:effectLst/>
                        </a:rPr>
                        <a:t>95% of domestic complaints resolved with a positive outcome/change </a:t>
                      </a:r>
                    </a:p>
                    <a:p>
                      <a:pPr marL="342900" lvl="0" indent="-342900" algn="l">
                        <a:lnSpc>
                          <a:spcPct val="115000"/>
                        </a:lnSpc>
                        <a:buFont typeface="Symbol" panose="05050102010706020507" pitchFamily="18" charset="2"/>
                        <a:buChar char=""/>
                      </a:pPr>
                      <a:r>
                        <a:rPr lang="en-GB" sz="1100">
                          <a:effectLst/>
                        </a:rPr>
                        <a:t>85% of microbusiness complaints resolved with a positive outcome/change</a:t>
                      </a:r>
                      <a:endParaRPr lang="en-GB" sz="1100">
                        <a:effectLst/>
                        <a:latin typeface="Cambria" panose="02040503050406030204" pitchFamily="18" charset="0"/>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4124736"/>
                  </a:ext>
                </a:extLst>
              </a:tr>
              <a:tr h="219791">
                <a:tc>
                  <a:txBody>
                    <a:bodyPr/>
                    <a:lstStyle/>
                    <a:p>
                      <a:pPr marL="457200" algn="l">
                        <a:lnSpc>
                          <a:spcPct val="115000"/>
                        </a:lnSpc>
                      </a:pPr>
                      <a:r>
                        <a:rPr lang="en-GB" sz="1100">
                          <a:effectLst/>
                        </a:rPr>
                        <a:t>Quality Assurance </a:t>
                      </a:r>
                      <a:endParaRPr lang="en-GB" sz="1100">
                        <a:effectLst/>
                        <a:latin typeface="Cambria" panose="02040503050406030204" pitchFamily="18" charset="0"/>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gn="l">
                        <a:lnSpc>
                          <a:spcPct val="115000"/>
                        </a:lnSpc>
                        <a:buFont typeface="Symbol" panose="05050102010706020507" pitchFamily="18" charset="2"/>
                        <a:buChar char=""/>
                      </a:pPr>
                      <a:r>
                        <a:rPr lang="en-GB" sz="1100">
                          <a:effectLst/>
                        </a:rPr>
                        <a:t>90% of cases checked meet the required quality standards</a:t>
                      </a:r>
                      <a:endParaRPr lang="en-GB" sz="1100">
                        <a:effectLst/>
                        <a:latin typeface="Cambria" panose="02040503050406030204" pitchFamily="18" charset="0"/>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0459324"/>
                  </a:ext>
                </a:extLst>
              </a:tr>
              <a:tr h="883464">
                <a:tc>
                  <a:txBody>
                    <a:bodyPr/>
                    <a:lstStyle/>
                    <a:p>
                      <a:pPr marL="457200" algn="l">
                        <a:lnSpc>
                          <a:spcPct val="115000"/>
                        </a:lnSpc>
                      </a:pPr>
                      <a:r>
                        <a:rPr lang="en-GB" sz="1100">
                          <a:effectLst/>
                        </a:rPr>
                        <a:t>Customer Satisfaction</a:t>
                      </a:r>
                      <a:endParaRPr lang="en-GB" sz="1100">
                        <a:effectLst/>
                        <a:latin typeface="Cambria" panose="02040503050406030204" pitchFamily="18" charset="0"/>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gn="l">
                        <a:lnSpc>
                          <a:spcPct val="115000"/>
                        </a:lnSpc>
                        <a:buFont typeface="Symbol" panose="05050102010706020507" pitchFamily="18" charset="2"/>
                        <a:buChar char=""/>
                      </a:pPr>
                      <a:r>
                        <a:rPr lang="en-GB" sz="1100">
                          <a:effectLst/>
                        </a:rPr>
                        <a:t>85% of Domestic consumers surveyed satisfied or very satisfied with overall quality of service </a:t>
                      </a:r>
                    </a:p>
                    <a:p>
                      <a:pPr marL="342900" lvl="0" indent="-342900" algn="l">
                        <a:lnSpc>
                          <a:spcPct val="115000"/>
                        </a:lnSpc>
                        <a:buFont typeface="Symbol" panose="05050102010706020507" pitchFamily="18" charset="2"/>
                        <a:buChar char=""/>
                      </a:pPr>
                      <a:r>
                        <a:rPr lang="en-GB" sz="1100">
                          <a:effectLst/>
                        </a:rPr>
                        <a:t>75% of Micro business consumers surveyed satisfied or very satisfied with overall quality of service </a:t>
                      </a:r>
                    </a:p>
                    <a:p>
                      <a:pPr marL="342900" lvl="0" indent="-342900" algn="l">
                        <a:lnSpc>
                          <a:spcPct val="115000"/>
                        </a:lnSpc>
                        <a:buFont typeface="Symbol" panose="05050102010706020507" pitchFamily="18" charset="2"/>
                        <a:buChar char=""/>
                      </a:pPr>
                      <a:r>
                        <a:rPr lang="en-GB" sz="1100">
                          <a:effectLst/>
                        </a:rPr>
                        <a:t>80% of domestic consumers surveyed satisfied with outcome achieved </a:t>
                      </a:r>
                    </a:p>
                    <a:p>
                      <a:pPr marL="342900" lvl="0" indent="-342900" algn="l">
                        <a:lnSpc>
                          <a:spcPct val="115000"/>
                        </a:lnSpc>
                        <a:buFont typeface="Symbol" panose="05050102010706020507" pitchFamily="18" charset="2"/>
                        <a:buChar char=""/>
                      </a:pPr>
                      <a:r>
                        <a:rPr lang="en-GB" sz="1100">
                          <a:effectLst/>
                        </a:rPr>
                        <a:t>55% of micro-business consumers surveyed satisfied with outcome achieved</a:t>
                      </a:r>
                      <a:endParaRPr lang="en-GB" sz="1100">
                        <a:effectLst/>
                        <a:latin typeface="Cambria" panose="02040503050406030204" pitchFamily="18" charset="0"/>
                        <a:ea typeface="MS Mincho" panose="02020609040205080304" pitchFamily="49" charset="-128"/>
                        <a:cs typeface="Times New Roman" panose="02020603050405020304" pitchFamily="18" charset="0"/>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9006539"/>
                  </a:ext>
                </a:extLst>
              </a:tr>
              <a:tr h="533953">
                <a:tc>
                  <a:txBody>
                    <a:bodyPr/>
                    <a:lstStyle/>
                    <a:p>
                      <a:pPr marL="457200" algn="l">
                        <a:lnSpc>
                          <a:spcPct val="115000"/>
                        </a:lnSpc>
                      </a:pPr>
                      <a:r>
                        <a:rPr lang="en-US" sz="1100">
                          <a:effectLst/>
                          <a:latin typeface="Tahoma"/>
                          <a:ea typeface="Tahoma"/>
                          <a:cs typeface="Tahoma"/>
                        </a:rPr>
                        <a:t>Staff Morale</a:t>
                      </a:r>
                      <a:endParaRPr lang="en-GB" sz="1100">
                        <a:effectLst/>
                        <a:latin typeface="Tahoma"/>
                        <a:ea typeface="Tahoma"/>
                        <a:cs typeface="Tahoma"/>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lvl="0" indent="-342900" algn="l">
                        <a:lnSpc>
                          <a:spcPct val="115000"/>
                        </a:lnSpc>
                        <a:buFont typeface="Symbol" panose="05050102010706020507" pitchFamily="18" charset="2"/>
                        <a:buChar char=""/>
                      </a:pPr>
                      <a:r>
                        <a:rPr lang="en-US" sz="1100" dirty="0">
                          <a:latin typeface="Tahoma"/>
                          <a:ea typeface="Tahoma"/>
                          <a:cs typeface="Tahoma"/>
                        </a:rPr>
                        <a:t>75% of staff describing their current mental health and wellbeing as satisfactory </a:t>
                      </a:r>
                      <a:endParaRPr lang="en-US" sz="1100" dirty="0">
                        <a:latin typeface="Tahoma" panose="020B0604030504040204" pitchFamily="34" charset="0"/>
                        <a:ea typeface="Tahoma" panose="020B0604030504040204" pitchFamily="34" charset="0"/>
                        <a:cs typeface="Tahoma" panose="020B0604030504040204" pitchFamily="34" charset="0"/>
                      </a:endParaRPr>
                    </a:p>
                    <a:p>
                      <a:pPr marL="342900" lvl="0" indent="-342900" algn="l">
                        <a:lnSpc>
                          <a:spcPct val="115000"/>
                        </a:lnSpc>
                        <a:buFont typeface="Symbol" panose="05050102010706020507" pitchFamily="18" charset="2"/>
                        <a:buChar char=""/>
                      </a:pPr>
                      <a:r>
                        <a:rPr lang="en-US" sz="1100" dirty="0">
                          <a:latin typeface="Tahoma"/>
                          <a:ea typeface="Tahoma"/>
                          <a:cs typeface="Tahoma"/>
                        </a:rPr>
                        <a:t>75% of staff reporting they have a good sense of achievement from the work they do</a:t>
                      </a:r>
                      <a:endParaRPr lang="en-GB" sz="1100" dirty="0">
                        <a:effectLst/>
                        <a:latin typeface="Tahoma"/>
                        <a:ea typeface="Tahoma"/>
                        <a:cs typeface="Tahoma"/>
                      </a:endParaRPr>
                    </a:p>
                  </a:txBody>
                  <a:tcPr marL="28267" marR="2826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0778760"/>
                  </a:ext>
                </a:extLst>
              </a:tr>
            </a:tbl>
          </a:graphicData>
        </a:graphic>
      </p:graphicFrame>
      <p:sp>
        <p:nvSpPr>
          <p:cNvPr id="3" name="TextBox 2">
            <a:extLst>
              <a:ext uri="{FF2B5EF4-FFF2-40B4-BE49-F238E27FC236}">
                <a16:creationId xmlns:a16="http://schemas.microsoft.com/office/drawing/2014/main" id="{8CD875F4-07F9-87EB-BF51-46F1127CC28F}"/>
              </a:ext>
            </a:extLst>
          </p:cNvPr>
          <p:cNvSpPr txBox="1"/>
          <p:nvPr/>
        </p:nvSpPr>
        <p:spPr>
          <a:xfrm>
            <a:off x="276626" y="135172"/>
            <a:ext cx="5297238" cy="307777"/>
          </a:xfrm>
          <a:prstGeom prst="rect">
            <a:avLst/>
          </a:prstGeom>
          <a:noFill/>
        </p:spPr>
        <p:txBody>
          <a:bodyPr wrap="squar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KPIs 23/24</a:t>
            </a:r>
            <a:endParaRPr lang="en-GB"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748781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602A5E-A154-3A89-1989-742080D5EECE}"/>
              </a:ext>
            </a:extLst>
          </p:cNvPr>
          <p:cNvSpPr txBox="1"/>
          <p:nvPr/>
        </p:nvSpPr>
        <p:spPr>
          <a:xfrm>
            <a:off x="276626" y="135172"/>
            <a:ext cx="5297238" cy="307777"/>
          </a:xfrm>
          <a:prstGeom prst="rect">
            <a:avLst/>
          </a:prstGeom>
          <a:noFill/>
        </p:spPr>
        <p:txBody>
          <a:bodyPr wrap="square" lIns="91440" tIns="45720" rIns="91440" bIns="45720" rtlCol="0" anchor="t">
            <a:spAutoFit/>
          </a:bodyPr>
          <a:lstStyle/>
          <a:p>
            <a:r>
              <a:rPr lang="en-US" b="1" dirty="0">
                <a:latin typeface="Tahoma" panose="020B0604030504040204" pitchFamily="34" charset="0"/>
                <a:ea typeface="Tahoma" panose="020B0604030504040204" pitchFamily="34" charset="0"/>
                <a:cs typeface="Tahoma" panose="020B0604030504040204" pitchFamily="34" charset="0"/>
              </a:rPr>
              <a:t>Resource Requests 23/24</a:t>
            </a:r>
          </a:p>
        </p:txBody>
      </p:sp>
      <p:graphicFrame>
        <p:nvGraphicFramePr>
          <p:cNvPr id="4" name="Diagram 4">
            <a:extLst>
              <a:ext uri="{FF2B5EF4-FFF2-40B4-BE49-F238E27FC236}">
                <a16:creationId xmlns:a16="http://schemas.microsoft.com/office/drawing/2014/main" id="{C7122BB4-D52C-9B5A-947E-1CA2C58A2FEF}"/>
              </a:ext>
            </a:extLst>
          </p:cNvPr>
          <p:cNvGraphicFramePr/>
          <p:nvPr/>
        </p:nvGraphicFramePr>
        <p:xfrm>
          <a:off x="2286000" y="742950"/>
          <a:ext cx="4572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64269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484780-3B5F-4491-91BA-C6BFBF055929}"/>
              </a:ext>
            </a:extLst>
          </p:cNvPr>
          <p:cNvSpPr txBox="1"/>
          <p:nvPr/>
        </p:nvSpPr>
        <p:spPr>
          <a:xfrm>
            <a:off x="110268" y="15461"/>
            <a:ext cx="6355845" cy="461665"/>
          </a:xfrm>
          <a:prstGeom prst="rect">
            <a:avLst/>
          </a:prstGeom>
          <a:noFill/>
        </p:spPr>
        <p:txBody>
          <a:bodyPr wrap="square" lIns="91440" tIns="45720" rIns="91440" bIns="45720" anchor="t">
            <a:spAutoFit/>
          </a:bodyPr>
          <a:lstStyle>
            <a:defPPr>
              <a:defRPr lang="en-US"/>
            </a:defPPr>
            <a:lvl1pPr>
              <a:defRPr sz="3000"/>
            </a:lvl1pPr>
          </a:lstStyle>
          <a:p>
            <a:pPr>
              <a:defRPr/>
            </a:pPr>
            <a:r>
              <a:rPr kumimoji="0" lang="en-US" sz="2400" b="0" i="0" u="none" strike="noStrike" kern="1200" cap="none" spc="0" normalizeH="0" baseline="0" noProof="0">
                <a:ln>
                  <a:noFill/>
                </a:ln>
                <a:solidFill>
                  <a:srgbClr val="4A4A49"/>
                </a:solidFill>
                <a:effectLst/>
                <a:uLnTx/>
                <a:uFillTx/>
                <a:latin typeface="Tahoma"/>
                <a:ea typeface="+mn-ea"/>
                <a:cs typeface="+mn-cs"/>
              </a:rPr>
              <a:t>Casework Volumes</a:t>
            </a:r>
            <a:r>
              <a:rPr lang="en-US" sz="2400">
                <a:solidFill>
                  <a:srgbClr val="4A4A49"/>
                </a:solidFill>
                <a:latin typeface="Tahoma"/>
              </a:rPr>
              <a:t> Q4 2022/23</a:t>
            </a:r>
            <a:endParaRPr kumimoji="0" lang="en-GB" sz="2400" b="0" i="0" u="none" strike="noStrike" kern="1200" cap="none" spc="0" normalizeH="0" baseline="0" noProof="0">
              <a:ln>
                <a:noFill/>
              </a:ln>
              <a:solidFill>
                <a:srgbClr val="4A4A49"/>
              </a:solidFill>
              <a:effectLst/>
              <a:uLnTx/>
              <a:uFillTx/>
              <a:latin typeface="Tahoma"/>
              <a:ea typeface="+mn-ea"/>
              <a:cs typeface="+mn-cs"/>
            </a:endParaRPr>
          </a:p>
        </p:txBody>
      </p:sp>
      <p:graphicFrame>
        <p:nvGraphicFramePr>
          <p:cNvPr id="10" name="Diagram 9">
            <a:extLst>
              <a:ext uri="{FF2B5EF4-FFF2-40B4-BE49-F238E27FC236}">
                <a16:creationId xmlns:a16="http://schemas.microsoft.com/office/drawing/2014/main" id="{ED456D23-B9B6-0E67-35C6-5871392CC327}"/>
              </a:ext>
            </a:extLst>
          </p:cNvPr>
          <p:cNvGraphicFramePr/>
          <p:nvPr/>
        </p:nvGraphicFramePr>
        <p:xfrm>
          <a:off x="240190" y="3923508"/>
          <a:ext cx="6096000" cy="1061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8898C356-616C-00B3-277C-C3A816DF1329}"/>
              </a:ext>
            </a:extLst>
          </p:cNvPr>
          <p:cNvGraphicFramePr/>
          <p:nvPr/>
        </p:nvGraphicFramePr>
        <p:xfrm>
          <a:off x="4884485" y="895394"/>
          <a:ext cx="4259515" cy="23593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Picture 7">
            <a:extLst>
              <a:ext uri="{FF2B5EF4-FFF2-40B4-BE49-F238E27FC236}">
                <a16:creationId xmlns:a16="http://schemas.microsoft.com/office/drawing/2014/main" id="{0CD22B93-E3A3-3239-D301-B1C98A245DA4}"/>
              </a:ext>
            </a:extLst>
          </p:cNvPr>
          <p:cNvPicPr>
            <a:picLocks noChangeAspect="1"/>
          </p:cNvPicPr>
          <p:nvPr/>
        </p:nvPicPr>
        <p:blipFill>
          <a:blip r:embed="rId13"/>
          <a:stretch>
            <a:fillRect/>
          </a:stretch>
        </p:blipFill>
        <p:spPr>
          <a:xfrm>
            <a:off x="231125" y="655438"/>
            <a:ext cx="5065673" cy="2599315"/>
          </a:xfrm>
          <a:prstGeom prst="rect">
            <a:avLst/>
          </a:prstGeom>
        </p:spPr>
      </p:pic>
    </p:spTree>
    <p:extLst>
      <p:ext uri="{BB962C8B-B14F-4D97-AF65-F5344CB8AC3E}">
        <p14:creationId xmlns:p14="http://schemas.microsoft.com/office/powerpoint/2010/main" val="22527340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7">
            <a:extLst>
              <a:ext uri="{FF2B5EF4-FFF2-40B4-BE49-F238E27FC236}">
                <a16:creationId xmlns:a16="http://schemas.microsoft.com/office/drawing/2014/main" id="{97486307-099A-C8FD-D07F-EFFBD9E81A7D}"/>
              </a:ext>
            </a:extLst>
          </p:cNvPr>
          <p:cNvGraphicFramePr>
            <a:graphicFrameLocks noGrp="1"/>
          </p:cNvGraphicFramePr>
          <p:nvPr/>
        </p:nvGraphicFramePr>
        <p:xfrm>
          <a:off x="308194" y="1145262"/>
          <a:ext cx="7829487" cy="2339403"/>
        </p:xfrm>
        <a:graphic>
          <a:graphicData uri="http://schemas.openxmlformats.org/drawingml/2006/table">
            <a:tbl>
              <a:tblPr firstRow="1" bandRow="1">
                <a:tableStyleId>{72833802-FEF1-4C79-8D5D-14CF1EAF98D9}</a:tableStyleId>
              </a:tblPr>
              <a:tblGrid>
                <a:gridCol w="1041359">
                  <a:extLst>
                    <a:ext uri="{9D8B030D-6E8A-4147-A177-3AD203B41FA5}">
                      <a16:colId xmlns:a16="http://schemas.microsoft.com/office/drawing/2014/main" val="2765584143"/>
                    </a:ext>
                  </a:extLst>
                </a:gridCol>
                <a:gridCol w="1131353">
                  <a:extLst>
                    <a:ext uri="{9D8B030D-6E8A-4147-A177-3AD203B41FA5}">
                      <a16:colId xmlns:a16="http://schemas.microsoft.com/office/drawing/2014/main" val="1485566832"/>
                    </a:ext>
                  </a:extLst>
                </a:gridCol>
                <a:gridCol w="1121923">
                  <a:extLst>
                    <a:ext uri="{9D8B030D-6E8A-4147-A177-3AD203B41FA5}">
                      <a16:colId xmlns:a16="http://schemas.microsoft.com/office/drawing/2014/main" val="776138514"/>
                    </a:ext>
                  </a:extLst>
                </a:gridCol>
                <a:gridCol w="1070337">
                  <a:extLst>
                    <a:ext uri="{9D8B030D-6E8A-4147-A177-3AD203B41FA5}">
                      <a16:colId xmlns:a16="http://schemas.microsoft.com/office/drawing/2014/main" val="670379692"/>
                    </a:ext>
                  </a:extLst>
                </a:gridCol>
                <a:gridCol w="1342615">
                  <a:extLst>
                    <a:ext uri="{9D8B030D-6E8A-4147-A177-3AD203B41FA5}">
                      <a16:colId xmlns:a16="http://schemas.microsoft.com/office/drawing/2014/main" val="2621119902"/>
                    </a:ext>
                  </a:extLst>
                </a:gridCol>
                <a:gridCol w="1183006">
                  <a:extLst>
                    <a:ext uri="{9D8B030D-6E8A-4147-A177-3AD203B41FA5}">
                      <a16:colId xmlns:a16="http://schemas.microsoft.com/office/drawing/2014/main" val="2447077871"/>
                    </a:ext>
                  </a:extLst>
                </a:gridCol>
                <a:gridCol w="938894">
                  <a:extLst>
                    <a:ext uri="{9D8B030D-6E8A-4147-A177-3AD203B41FA5}">
                      <a16:colId xmlns:a16="http://schemas.microsoft.com/office/drawing/2014/main" val="3505666847"/>
                    </a:ext>
                  </a:extLst>
                </a:gridCol>
              </a:tblGrid>
              <a:tr h="1303083">
                <a:tc>
                  <a:txBody>
                    <a:bodyPr/>
                    <a:lstStyle/>
                    <a:p>
                      <a:endParaRPr lang="en-GB" sz="1000"/>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000"/>
                        <a:t>60% of complaints closed within 35WD</a:t>
                      </a:r>
                    </a:p>
                    <a:p>
                      <a:endParaRPr lang="en-GB" sz="1000"/>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000"/>
                        <a:t>75% of complaints closed within 66wd</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000"/>
                        <a:t>70% of Priority complaints closed within 20WD</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000"/>
                        <a:t>70% of cases categorized as green, 90% categorized as green or amber</a:t>
                      </a:r>
                      <a:endParaRPr lang="en-GB" sz="1000"/>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000"/>
                        <a:t>80% of complaints closed with a positive outcome</a:t>
                      </a:r>
                      <a:endParaRPr lang="en-GB" sz="1000"/>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000"/>
                        <a:t>85% of consumers satisfied with service</a:t>
                      </a:r>
                      <a:endParaRPr lang="en-GB" sz="1000"/>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71566466"/>
                  </a:ext>
                </a:extLst>
              </a:tr>
              <a:tr h="397903">
                <a:tc>
                  <a:txBody>
                    <a:bodyPr/>
                    <a:lstStyle/>
                    <a:p>
                      <a:r>
                        <a:rPr lang="en-US" sz="1400"/>
                        <a:t>Q4</a:t>
                      </a:r>
                      <a:endParaRPr lang="en-GB" sz="1400"/>
                    </a:p>
                    <a:p>
                      <a:pPr lvl="0">
                        <a:buNone/>
                      </a:pPr>
                      <a:r>
                        <a:rPr lang="en-US" sz="1400"/>
                        <a:t>22/23</a:t>
                      </a:r>
                      <a:endParaRPr lang="en-GB" sz="1400"/>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algn="l" defTabSz="914400" rtl="0" eaLnBrk="1" latinLnBrk="0" hangingPunct="1"/>
                      <a:r>
                        <a:rPr lang="en-US" sz="1400" kern="1200">
                          <a:solidFill>
                            <a:srgbClr val="008D9B"/>
                          </a:solidFill>
                        </a:rPr>
                        <a:t>77%</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400" kern="1200">
                          <a:solidFill>
                            <a:srgbClr val="008D9B"/>
                          </a:solidFill>
                        </a:rPr>
                        <a:t>89%</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400" kern="1200">
                          <a:solidFill>
                            <a:srgbClr val="008D9B"/>
                          </a:solidFill>
                        </a:rPr>
                        <a:t>76%</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400" kern="1200">
                          <a:solidFill>
                            <a:srgbClr val="008D9B"/>
                          </a:solidFill>
                        </a:rPr>
                        <a:t>75% &amp; 92%</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400" kern="1200">
                          <a:solidFill>
                            <a:srgbClr val="008D9B"/>
                          </a:solidFill>
                        </a:rPr>
                        <a:t>86%</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sz="1400">
                          <a:solidFill>
                            <a:srgbClr val="008D9B"/>
                          </a:solidFill>
                        </a:rPr>
                        <a:t>93%</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93277179"/>
                  </a:ext>
                </a:extLst>
              </a:tr>
              <a:tr h="397903">
                <a:tc>
                  <a:txBody>
                    <a:bodyPr/>
                    <a:lstStyle/>
                    <a:p>
                      <a:r>
                        <a:rPr lang="en-GB" sz="1400"/>
                        <a:t>Q1-Q3</a:t>
                      </a:r>
                      <a:endParaRPr lang="en-US" sz="1400"/>
                    </a:p>
                    <a:p>
                      <a:pPr lvl="0">
                        <a:buNone/>
                      </a:pPr>
                      <a:r>
                        <a:rPr lang="en-GB" sz="1400"/>
                        <a:t>22/23</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algn="l" defTabSz="914400" rtl="0" eaLnBrk="1" latinLnBrk="0" hangingPunct="1"/>
                      <a:r>
                        <a:rPr lang="en-GB" sz="1400" kern="1200">
                          <a:solidFill>
                            <a:srgbClr val="008D9B"/>
                          </a:solidFill>
                        </a:rPr>
                        <a:t>77%</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GB" sz="1400" kern="1200">
                          <a:solidFill>
                            <a:srgbClr val="008D9B"/>
                          </a:solidFill>
                        </a:rPr>
                        <a:t>89%</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GB" sz="1400" kern="1200">
                          <a:solidFill>
                            <a:srgbClr val="008D9B"/>
                          </a:solidFill>
                        </a:rPr>
                        <a:t>82%</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GB" sz="1400" kern="1200">
                          <a:solidFill>
                            <a:srgbClr val="008D9B"/>
                          </a:solidFill>
                        </a:rPr>
                        <a:t>73% &amp; 92%</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GB" sz="1400" kern="1200">
                          <a:solidFill>
                            <a:srgbClr val="008D9B"/>
                          </a:solidFill>
                        </a:rPr>
                        <a:t>84%</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GB" sz="1400">
                          <a:solidFill>
                            <a:srgbClr val="008D9B"/>
                          </a:solidFill>
                        </a:rPr>
                        <a:t>92%</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672396177"/>
                  </a:ext>
                </a:extLst>
              </a:tr>
            </a:tbl>
          </a:graphicData>
        </a:graphic>
      </p:graphicFrame>
      <p:sp>
        <p:nvSpPr>
          <p:cNvPr id="4" name="TextBox 3">
            <a:extLst>
              <a:ext uri="{FF2B5EF4-FFF2-40B4-BE49-F238E27FC236}">
                <a16:creationId xmlns:a16="http://schemas.microsoft.com/office/drawing/2014/main" id="{CE956059-2548-1EEB-DA5F-C251C20402BD}"/>
              </a:ext>
            </a:extLst>
          </p:cNvPr>
          <p:cNvSpPr txBox="1"/>
          <p:nvPr/>
        </p:nvSpPr>
        <p:spPr>
          <a:xfrm>
            <a:off x="292536" y="461042"/>
            <a:ext cx="6069842" cy="553998"/>
          </a:xfrm>
          <a:prstGeom prst="rect">
            <a:avLst/>
          </a:prstGeom>
          <a:noFill/>
        </p:spPr>
        <p:txBody>
          <a:bodyPr wrap="square" lIns="91440" tIns="45720" rIns="91440" bIns="45720" rtlCol="0" anchor="t">
            <a:spAutoFit/>
          </a:bodyPr>
          <a:lstStyle/>
          <a:p>
            <a:r>
              <a:rPr lang="en-US" sz="3000" dirty="0">
                <a:latin typeface="Tahoma" panose="020B0604030504040204" pitchFamily="34" charset="0"/>
                <a:ea typeface="Tahoma" panose="020B0604030504040204" pitchFamily="34" charset="0"/>
                <a:cs typeface="Tahoma" panose="020B0604030504040204" pitchFamily="34" charset="0"/>
              </a:rPr>
              <a:t>KPI Domestic performance 22/23</a:t>
            </a:r>
            <a:endParaRPr lang="en-GB" sz="3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378125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598BE89-8A7F-486B-9F56-1CC341804F3A}"/>
              </a:ext>
            </a:extLst>
          </p:cNvPr>
          <p:cNvGraphicFramePr/>
          <p:nvPr/>
        </p:nvGraphicFramePr>
        <p:xfrm>
          <a:off x="5139069" y="881992"/>
          <a:ext cx="3699069" cy="3554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A6823E09-0DC9-5E73-5A85-F396AECB0925}"/>
              </a:ext>
            </a:extLst>
          </p:cNvPr>
          <p:cNvGraphicFramePr/>
          <p:nvPr/>
        </p:nvGraphicFramePr>
        <p:xfrm>
          <a:off x="232467" y="946088"/>
          <a:ext cx="4872745" cy="233808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extBox 8">
            <a:extLst>
              <a:ext uri="{FF2B5EF4-FFF2-40B4-BE49-F238E27FC236}">
                <a16:creationId xmlns:a16="http://schemas.microsoft.com/office/drawing/2014/main" id="{6DEADB0F-EC49-AF62-8190-6FED178DC17D}"/>
              </a:ext>
            </a:extLst>
          </p:cNvPr>
          <p:cNvSpPr txBox="1"/>
          <p:nvPr/>
        </p:nvSpPr>
        <p:spPr>
          <a:xfrm>
            <a:off x="328808" y="128084"/>
            <a:ext cx="4554339" cy="615553"/>
          </a:xfrm>
          <a:prstGeom prst="rect">
            <a:avLst/>
          </a:prstGeom>
          <a:noFill/>
        </p:spPr>
        <p:txBody>
          <a:bodyPr wrap="square" rtlCol="0">
            <a:spAutoFit/>
          </a:bodyPr>
          <a:lstStyle/>
          <a:p>
            <a:r>
              <a:rPr lang="en-GB" sz="2000" dirty="0">
                <a:latin typeface="Tahoma" panose="020B0604030504040204" pitchFamily="34" charset="0"/>
                <a:ea typeface="Tahoma" panose="020B0604030504040204" pitchFamily="34" charset="0"/>
                <a:cs typeface="Tahoma" panose="020B0604030504040204" pitchFamily="34" charset="0"/>
              </a:rPr>
              <a:t>Accent Customer Research </a:t>
            </a:r>
          </a:p>
          <a:p>
            <a:r>
              <a:rPr lang="en-GB" sz="1400" dirty="0">
                <a:latin typeface="Tahoma" panose="020B0604030504040204" pitchFamily="34" charset="0"/>
                <a:ea typeface="Tahoma" panose="020B0604030504040204" pitchFamily="34" charset="0"/>
                <a:cs typeface="Tahoma" panose="020B0604030504040204" pitchFamily="34" charset="0"/>
              </a:rPr>
              <a:t>cases closed in December 2022 to February 2022</a:t>
            </a:r>
          </a:p>
        </p:txBody>
      </p:sp>
      <p:sp>
        <p:nvSpPr>
          <p:cNvPr id="10" name="TextBox 9">
            <a:extLst>
              <a:ext uri="{FF2B5EF4-FFF2-40B4-BE49-F238E27FC236}">
                <a16:creationId xmlns:a16="http://schemas.microsoft.com/office/drawing/2014/main" id="{2A596AEB-9AE2-8276-E416-119D8AE3C2AE}"/>
              </a:ext>
            </a:extLst>
          </p:cNvPr>
          <p:cNvSpPr txBox="1"/>
          <p:nvPr/>
        </p:nvSpPr>
        <p:spPr>
          <a:xfrm>
            <a:off x="6442795" y="115229"/>
            <a:ext cx="2701205" cy="707886"/>
          </a:xfrm>
          <a:prstGeom prst="rect">
            <a:avLst/>
          </a:prstGeom>
          <a:noFill/>
        </p:spPr>
        <p:txBody>
          <a:bodyPr wrap="square" rtlCol="0">
            <a:spAutoFit/>
          </a:bodyPr>
          <a:lstStyle/>
          <a:p>
            <a:r>
              <a:rPr lang="en-GB" sz="2000">
                <a:latin typeface="Tahoma" panose="020B0604030504040204" pitchFamily="34" charset="0"/>
                <a:ea typeface="Tahoma" panose="020B0604030504040204" pitchFamily="34" charset="0"/>
                <a:cs typeface="Tahoma" panose="020B0604030504040204" pitchFamily="34" charset="0"/>
              </a:rPr>
              <a:t>Outcomes and measures</a:t>
            </a:r>
          </a:p>
        </p:txBody>
      </p:sp>
      <p:sp>
        <p:nvSpPr>
          <p:cNvPr id="2313" name="TextBox 2312">
            <a:extLst>
              <a:ext uri="{FF2B5EF4-FFF2-40B4-BE49-F238E27FC236}">
                <a16:creationId xmlns:a16="http://schemas.microsoft.com/office/drawing/2014/main" id="{24220793-9DD4-6146-7810-9C4D798FF857}"/>
              </a:ext>
            </a:extLst>
          </p:cNvPr>
          <p:cNvSpPr txBox="1"/>
          <p:nvPr/>
        </p:nvSpPr>
        <p:spPr>
          <a:xfrm>
            <a:off x="305862" y="3284173"/>
            <a:ext cx="4872744" cy="11233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i="1"/>
              <a:t>They were genuine, very polite and very understanding. It's what people need at the moment. It's very stressful. They were amazing</a:t>
            </a:r>
            <a:r>
              <a:rPr lang="en-US" sz="1100" i="1">
                <a:solidFill>
                  <a:srgbClr val="008D9B"/>
                </a:solidFill>
                <a:latin typeface="Tahoma" panose="020B0604030504040204" pitchFamily="34" charset="0"/>
                <a:ea typeface="Tahoma" panose="020B0604030504040204" pitchFamily="34" charset="0"/>
                <a:cs typeface="Tahoma" panose="020B0604030504040204" pitchFamily="34" charset="0"/>
              </a:rPr>
              <a:t>. </a:t>
            </a:r>
          </a:p>
          <a:p>
            <a:pPr algn="ctr"/>
            <a:r>
              <a:rPr lang="en-US" sz="1100" i="1"/>
              <a:t>There was a level of empathy and compassionate. They were supportive, clear and helpful.”</a:t>
            </a:r>
            <a:endParaRPr lang="en-GB" sz="1100" i="1">
              <a:solidFill>
                <a:srgbClr val="008D9B"/>
              </a:solidFill>
              <a:latin typeface="Tahoma" panose="020B0604030504040204" pitchFamily="34" charset="0"/>
              <a:ea typeface="Tahoma" panose="020B0604030504040204" pitchFamily="34" charset="0"/>
              <a:cs typeface="Tahoma" panose="020B0604030504040204" pitchFamily="34" charset="0"/>
            </a:endParaRPr>
          </a:p>
          <a:p>
            <a:pPr algn="ctr"/>
            <a:endParaRPr lang="en-US" sz="1100" i="1">
              <a:solidFill>
                <a:srgbClr val="008D9B"/>
              </a:solidFill>
              <a:latin typeface="Tahoma" panose="020B0604030504040204" pitchFamily="34" charset="0"/>
              <a:ea typeface="Tahoma" panose="020B0604030504040204" pitchFamily="34" charset="0"/>
              <a:cs typeface="Tahoma" panose="020B0604030504040204" pitchFamily="34" charset="0"/>
            </a:endParaRPr>
          </a:p>
          <a:p>
            <a:pPr algn="ctr"/>
            <a:r>
              <a:rPr lang="en-US" sz="1200" u="sng">
                <a:solidFill>
                  <a:srgbClr val="008D9B"/>
                </a:solidFill>
                <a:latin typeface="Tahoma" panose="020B0604030504040204" pitchFamily="34" charset="0"/>
                <a:ea typeface="Tahoma" panose="020B0604030504040204" pitchFamily="34" charset="0"/>
                <a:cs typeface="Tahoma" panose="020B0604030504040204" pitchFamily="34" charset="0"/>
              </a:rPr>
              <a:t>Accent Report March 2023</a:t>
            </a:r>
            <a:endParaRPr lang="en-US" sz="1600" u="sng">
              <a:solidFill>
                <a:srgbClr val="008D9B"/>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314710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E72F29D-2789-74C4-7A73-DE0020318F63}"/>
              </a:ext>
            </a:extLst>
          </p:cNvPr>
          <p:cNvSpPr txBox="1"/>
          <p:nvPr/>
        </p:nvSpPr>
        <p:spPr>
          <a:xfrm>
            <a:off x="201172" y="188219"/>
            <a:ext cx="7754980" cy="400110"/>
          </a:xfrm>
          <a:prstGeom prst="rect">
            <a:avLst/>
          </a:prstGeom>
          <a:no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Additional Support Project – Quarter 4 2023 Update</a:t>
            </a:r>
            <a:endParaRPr lang="en-GB" sz="20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6970252F-90F4-E588-6ABF-8148139A80B3}"/>
              </a:ext>
            </a:extLst>
          </p:cNvPr>
          <p:cNvPicPr>
            <a:picLocks noChangeAspect="1"/>
          </p:cNvPicPr>
          <p:nvPr/>
        </p:nvPicPr>
        <p:blipFill rotWithShape="1">
          <a:blip r:embed="rId3"/>
          <a:srcRect l="18067" t="40186" r="21765" b="15843"/>
          <a:stretch/>
        </p:blipFill>
        <p:spPr>
          <a:xfrm>
            <a:off x="394446" y="1289265"/>
            <a:ext cx="5317352" cy="3340364"/>
          </a:xfrm>
          <a:prstGeom prst="rect">
            <a:avLst/>
          </a:prstGeom>
        </p:spPr>
      </p:pic>
      <p:graphicFrame>
        <p:nvGraphicFramePr>
          <p:cNvPr id="8" name="Diagram 7">
            <a:extLst>
              <a:ext uri="{FF2B5EF4-FFF2-40B4-BE49-F238E27FC236}">
                <a16:creationId xmlns:a16="http://schemas.microsoft.com/office/drawing/2014/main" id="{1B30E57B-6DFF-3906-5243-862A00644FDB}"/>
              </a:ext>
            </a:extLst>
          </p:cNvPr>
          <p:cNvGraphicFramePr/>
          <p:nvPr/>
        </p:nvGraphicFramePr>
        <p:xfrm>
          <a:off x="5711798" y="1070270"/>
          <a:ext cx="2894319" cy="37783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63859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BCDFC5-FADD-7572-09FD-74EAD6A4E1DC}"/>
              </a:ext>
            </a:extLst>
          </p:cNvPr>
          <p:cNvSpPr txBox="1"/>
          <p:nvPr/>
        </p:nvSpPr>
        <p:spPr>
          <a:xfrm>
            <a:off x="378199" y="301269"/>
            <a:ext cx="837722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Tahoma" panose="020B0604030504040204" pitchFamily="34" charset="0"/>
                <a:ea typeface="Tahoma" panose="020B0604030504040204" pitchFamily="34" charset="0"/>
                <a:cs typeface="Tahoma" panose="020B0604030504040204" pitchFamily="34" charset="0"/>
              </a:rPr>
              <a:t>Referral Partners and dealing with demand </a:t>
            </a:r>
            <a:endParaRPr lang="en-GB" sz="2800" dirty="0">
              <a:latin typeface="Tahoma" panose="020B0604030504040204" pitchFamily="34" charset="0"/>
              <a:ea typeface="Tahoma" panose="020B0604030504040204" pitchFamily="34" charset="0"/>
              <a:cs typeface="Tahoma" panose="020B0604030504040204" pitchFamily="34" charset="0"/>
            </a:endParaRPr>
          </a:p>
        </p:txBody>
      </p:sp>
      <p:pic>
        <p:nvPicPr>
          <p:cNvPr id="5" name="Graphic 4" descr="Downward trend graph outline">
            <a:extLst>
              <a:ext uri="{FF2B5EF4-FFF2-40B4-BE49-F238E27FC236}">
                <a16:creationId xmlns:a16="http://schemas.microsoft.com/office/drawing/2014/main" id="{5FD9F0EF-BAC8-9E3B-F51B-EB48B4EC4D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43902" y="1621990"/>
            <a:ext cx="813845" cy="727468"/>
          </a:xfrm>
          <a:prstGeom prst="rect">
            <a:avLst/>
          </a:prstGeom>
        </p:spPr>
      </p:pic>
      <p:sp>
        <p:nvSpPr>
          <p:cNvPr id="8" name="TextBox 7">
            <a:extLst>
              <a:ext uri="{FF2B5EF4-FFF2-40B4-BE49-F238E27FC236}">
                <a16:creationId xmlns:a16="http://schemas.microsoft.com/office/drawing/2014/main" id="{A7B85D4C-67BB-95B8-E1C6-B32866FABBEE}"/>
              </a:ext>
            </a:extLst>
          </p:cNvPr>
          <p:cNvSpPr txBox="1"/>
          <p:nvPr/>
        </p:nvSpPr>
        <p:spPr>
          <a:xfrm>
            <a:off x="5259258" y="1525215"/>
            <a:ext cx="3561131" cy="1169551"/>
          </a:xfrm>
          <a:prstGeom prst="rect">
            <a:avLst/>
          </a:prstGeom>
          <a:noFill/>
        </p:spPr>
        <p:txBody>
          <a:bodyPr wrap="square" lIns="91440" tIns="45720" rIns="91440" bIns="45720" rtlCol="0" anchor="t">
            <a:spAutoFit/>
          </a:bodyPr>
          <a:lstStyle/>
          <a:p>
            <a:r>
              <a:rPr lang="en-US" sz="1400" b="1">
                <a:latin typeface="Tahoma"/>
                <a:ea typeface="Tahoma"/>
                <a:cs typeface="Tahoma"/>
              </a:rPr>
              <a:t>Cases to be assigned:</a:t>
            </a:r>
          </a:p>
          <a:p>
            <a:pPr marL="171450" indent="-171450">
              <a:buFont typeface="Arial" panose="020B0604020202020204" pitchFamily="34" charset="0"/>
              <a:buChar char="•"/>
            </a:pPr>
            <a:r>
              <a:rPr lang="en-US" sz="1400">
                <a:latin typeface="Tahoma"/>
                <a:ea typeface="Tahoma"/>
                <a:cs typeface="Tahoma"/>
              </a:rPr>
              <a:t>Volume: 172 - 54% reduction since last meeting</a:t>
            </a:r>
          </a:p>
          <a:p>
            <a:pPr marL="171450" indent="-171450">
              <a:buFont typeface="Arial" panose="020B0604020202020204" pitchFamily="34" charset="0"/>
              <a:buChar char="•"/>
            </a:pPr>
            <a:r>
              <a:rPr lang="en-US" sz="1400">
                <a:latin typeface="Tahoma"/>
                <a:ea typeface="Tahoma"/>
                <a:cs typeface="Tahoma"/>
              </a:rPr>
              <a:t>Age Profile: 13 days – reduction of 30%</a:t>
            </a:r>
          </a:p>
          <a:p>
            <a:pPr marL="171450" indent="-171450">
              <a:buFont typeface="Arial" panose="020B0604020202020204" pitchFamily="34" charset="0"/>
              <a:buChar char="•"/>
            </a:pPr>
            <a:r>
              <a:rPr lang="en-US" sz="1400">
                <a:latin typeface="Tahoma"/>
                <a:ea typeface="Tahoma"/>
                <a:cs typeface="Tahoma"/>
              </a:rPr>
              <a:t>Plan in progress</a:t>
            </a:r>
          </a:p>
        </p:txBody>
      </p:sp>
      <p:pic>
        <p:nvPicPr>
          <p:cNvPr id="11" name="Graphic 10" descr="Group outline">
            <a:extLst>
              <a:ext uri="{FF2B5EF4-FFF2-40B4-BE49-F238E27FC236}">
                <a16:creationId xmlns:a16="http://schemas.microsoft.com/office/drawing/2014/main" id="{32A06BD1-E816-B04F-629C-DB3F8BADDB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10358" y="3056576"/>
            <a:ext cx="659789" cy="659789"/>
          </a:xfrm>
          <a:prstGeom prst="rect">
            <a:avLst/>
          </a:prstGeom>
        </p:spPr>
      </p:pic>
      <p:sp>
        <p:nvSpPr>
          <p:cNvPr id="12" name="TextBox 11">
            <a:extLst>
              <a:ext uri="{FF2B5EF4-FFF2-40B4-BE49-F238E27FC236}">
                <a16:creationId xmlns:a16="http://schemas.microsoft.com/office/drawing/2014/main" id="{EDBFB049-5711-ACB2-FF48-838015194716}"/>
              </a:ext>
            </a:extLst>
          </p:cNvPr>
          <p:cNvSpPr txBox="1"/>
          <p:nvPr/>
        </p:nvSpPr>
        <p:spPr>
          <a:xfrm>
            <a:off x="5165313" y="3124860"/>
            <a:ext cx="3415134" cy="523220"/>
          </a:xfrm>
          <a:prstGeom prst="rect">
            <a:avLst/>
          </a:prstGeom>
          <a:noFill/>
        </p:spPr>
        <p:txBody>
          <a:bodyPr wrap="square" rtlCol="0">
            <a:spAutoFit/>
          </a:bodyPr>
          <a:lstStyle/>
          <a:p>
            <a:pPr marL="171450" indent="-171450">
              <a:buFont typeface="Arial" panose="020B0604020202020204" pitchFamily="34" charset="0"/>
              <a:buChar char="•"/>
            </a:pPr>
            <a:r>
              <a:rPr lang="en-US" sz="1400">
                <a:latin typeface="Tahoma" panose="020B0604030504040204" pitchFamily="34" charset="0"/>
                <a:ea typeface="Tahoma" panose="020B0604030504040204" pitchFamily="34" charset="0"/>
                <a:cs typeface="Tahoma" panose="020B0604030504040204" pitchFamily="34" charset="0"/>
              </a:rPr>
              <a:t>7 Caseworkers recruited, including 2 additional </a:t>
            </a:r>
            <a:r>
              <a:rPr lang="en-US" sz="1400" err="1">
                <a:latin typeface="Tahoma" panose="020B0604030504040204" pitchFamily="34" charset="0"/>
                <a:ea typeface="Tahoma" panose="020B0604030504040204" pitchFamily="34" charset="0"/>
                <a:cs typeface="Tahoma" panose="020B0604030504040204" pitchFamily="34" charset="0"/>
              </a:rPr>
              <a:t>authorised</a:t>
            </a:r>
            <a:r>
              <a:rPr lang="en-US" sz="1400">
                <a:latin typeface="Tahoma" panose="020B0604030504040204" pitchFamily="34" charset="0"/>
                <a:ea typeface="Tahoma" panose="020B0604030504040204" pitchFamily="34" charset="0"/>
                <a:cs typeface="Tahoma" panose="020B0604030504040204" pitchFamily="34" charset="0"/>
              </a:rPr>
              <a:t> in January</a:t>
            </a:r>
            <a:endParaRPr lang="en-GB" sz="1400">
              <a:latin typeface="Tahoma" panose="020B0604030504040204" pitchFamily="34" charset="0"/>
              <a:ea typeface="Tahoma" panose="020B0604030504040204" pitchFamily="34" charset="0"/>
              <a:cs typeface="Tahoma" panose="020B0604030504040204" pitchFamily="34" charset="0"/>
            </a:endParaRPr>
          </a:p>
        </p:txBody>
      </p:sp>
      <p:pic>
        <p:nvPicPr>
          <p:cNvPr id="44" name="Picture 43" descr="Chart&#10;&#10;Description automatically generated">
            <a:extLst>
              <a:ext uri="{FF2B5EF4-FFF2-40B4-BE49-F238E27FC236}">
                <a16:creationId xmlns:a16="http://schemas.microsoft.com/office/drawing/2014/main" id="{AD72B078-81B6-AB81-AFC1-78D9C928BC57}"/>
              </a:ext>
            </a:extLst>
          </p:cNvPr>
          <p:cNvPicPr>
            <a:picLocks noChangeAspect="1"/>
          </p:cNvPicPr>
          <p:nvPr/>
        </p:nvPicPr>
        <p:blipFill rotWithShape="1">
          <a:blip r:embed="rId7"/>
          <a:srcRect l="17227" t="37049" r="23446" b="6557"/>
          <a:stretch/>
        </p:blipFill>
        <p:spPr>
          <a:xfrm>
            <a:off x="454518" y="1027811"/>
            <a:ext cx="3568969" cy="2567872"/>
          </a:xfrm>
          <a:prstGeom prst="rect">
            <a:avLst/>
          </a:prstGeom>
        </p:spPr>
      </p:pic>
    </p:spTree>
    <p:extLst>
      <p:ext uri="{BB962C8B-B14F-4D97-AF65-F5344CB8AC3E}">
        <p14:creationId xmlns:p14="http://schemas.microsoft.com/office/powerpoint/2010/main" val="39254901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3C79912D-8381-4B24-ADC2-C4FD543D596E}"/>
              </a:ext>
            </a:extLst>
          </p:cNvPr>
          <p:cNvSpPr txBox="1"/>
          <p:nvPr/>
        </p:nvSpPr>
        <p:spPr>
          <a:xfrm>
            <a:off x="299035" y="187062"/>
            <a:ext cx="6716487" cy="553998"/>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4A4A49"/>
                </a:solidFill>
                <a:effectLst/>
                <a:uLnTx/>
                <a:uFillTx/>
                <a:latin typeface="Tahoma"/>
                <a:ea typeface="Tahoma"/>
                <a:cs typeface="Tahoma"/>
              </a:rPr>
              <a:t>Operational Development</a:t>
            </a:r>
          </a:p>
        </p:txBody>
      </p:sp>
      <p:sp>
        <p:nvSpPr>
          <p:cNvPr id="4" name="TextBox 3">
            <a:extLst>
              <a:ext uri="{FF2B5EF4-FFF2-40B4-BE49-F238E27FC236}">
                <a16:creationId xmlns:a16="http://schemas.microsoft.com/office/drawing/2014/main" id="{3D9E366C-CB45-DABC-CDEB-25D7DAAB7847}"/>
              </a:ext>
            </a:extLst>
          </p:cNvPr>
          <p:cNvSpPr txBox="1"/>
          <p:nvPr/>
        </p:nvSpPr>
        <p:spPr>
          <a:xfrm>
            <a:off x="932966" y="1017478"/>
            <a:ext cx="6716487" cy="2246769"/>
          </a:xfrm>
          <a:prstGeom prst="rect">
            <a:avLst/>
          </a:prstGeom>
          <a:noFill/>
        </p:spPr>
        <p:txBody>
          <a:bodyPr wrap="square" lIns="91440" tIns="45720" rIns="91440" bIns="45720" anchor="t">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Civ Tech Challenge 8</a:t>
            </a:r>
          </a:p>
          <a:p>
            <a:endParaRPr lang="en-US" sz="1400" dirty="0"/>
          </a:p>
          <a:p>
            <a:pPr marL="285750" indent="-285750">
              <a:buFont typeface="Arial" panose="020B060402020202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We are in the accelerator phase of the </a:t>
            </a:r>
            <a:r>
              <a:rPr lang="en-US" sz="1400" dirty="0" err="1">
                <a:latin typeface="Tahoma" panose="020B0604030504040204" pitchFamily="34" charset="0"/>
                <a:ea typeface="Tahoma" panose="020B0604030504040204" pitchFamily="34" charset="0"/>
                <a:cs typeface="Tahoma" panose="020B0604030504040204" pitchFamily="34" charset="0"/>
              </a:rPr>
              <a:t>CivTech</a:t>
            </a:r>
            <a:r>
              <a:rPr lang="en-US" sz="1400" dirty="0">
                <a:latin typeface="Tahoma" panose="020B0604030504040204" pitchFamily="34" charset="0"/>
                <a:ea typeface="Tahoma" panose="020B0604030504040204" pitchFamily="34" charset="0"/>
                <a:cs typeface="Tahoma" panose="020B0604030504040204" pitchFamily="34" charset="0"/>
              </a:rPr>
              <a:t> Challenge, having selected a company following an intense exploration phase. </a:t>
            </a:r>
          </a:p>
          <a:p>
            <a:pPr marL="285750" indent="-285750">
              <a:buFont typeface="Arial" panose="020B060402020202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rPr>
              <a:t>Tool to help us prioritize our most vulnerable clients, </a:t>
            </a:r>
            <a:r>
              <a:rPr lang="en-US" sz="1400" dirty="0" err="1">
                <a:latin typeface="Tahoma" panose="020B0604030504040204" pitchFamily="34" charset="0"/>
                <a:ea typeface="Tahoma" panose="020B0604030504040204" pitchFamily="34" charset="0"/>
                <a:cs typeface="Tahoma" panose="020B0604030504040204" pitchFamily="34" charset="0"/>
              </a:rPr>
              <a:t>minimising</a:t>
            </a:r>
            <a:r>
              <a:rPr lang="en-US" sz="1400" dirty="0">
                <a:latin typeface="Tahoma" panose="020B0604030504040204" pitchFamily="34" charset="0"/>
                <a:ea typeface="Tahoma" panose="020B0604030504040204" pitchFamily="34" charset="0"/>
                <a:cs typeface="Tahoma" panose="020B0604030504040204" pitchFamily="34" charset="0"/>
              </a:rPr>
              <a:t> risk and maximizing efficiency. SIDE have written a blog on the challenge.</a:t>
            </a:r>
          </a:p>
          <a:p>
            <a:pPr marL="285750" indent="-285750">
              <a:buFont typeface="Arial" panose="020B0604020202020204" pitchFamily="34" charset="0"/>
              <a:buChar char="•"/>
            </a:pPr>
            <a:r>
              <a:rPr lang="en-US" sz="1400" dirty="0">
                <a:latin typeface="Tahoma" panose="020B0604030504040204" pitchFamily="34" charset="0"/>
                <a:ea typeface="Tahoma" panose="020B0604030504040204" pitchFamily="34" charset="0"/>
                <a:cs typeface="Tahoma" panose="020B0604030504040204" pitchFamily="34" charset="0"/>
                <a:hlinkClick r:id="rId3"/>
              </a:rPr>
              <a:t>Building </a:t>
            </a:r>
            <a:r>
              <a:rPr lang="en-US" sz="1400" dirty="0" err="1">
                <a:latin typeface="Tahoma" panose="020B0604030504040204" pitchFamily="34" charset="0"/>
                <a:ea typeface="Tahoma" panose="020B0604030504040204" pitchFamily="34" charset="0"/>
                <a:cs typeface="Tahoma" panose="020B0604030504040204" pitchFamily="34" charset="0"/>
                <a:hlinkClick r:id="rId3"/>
              </a:rPr>
              <a:t>HelpFirst</a:t>
            </a:r>
            <a:r>
              <a:rPr lang="en-US" sz="1400" dirty="0">
                <a:latin typeface="Tahoma" panose="020B0604030504040204" pitchFamily="34" charset="0"/>
                <a:ea typeface="Tahoma" panose="020B0604030504040204" pitchFamily="34" charset="0"/>
                <a:cs typeface="Tahoma" panose="020B0604030504040204" pitchFamily="34" charset="0"/>
                <a:hlinkClick r:id="rId3"/>
              </a:rPr>
              <a:t> — March. SIDE recently won a Scottish Government… | by Andy Bell | SIDE Labs | Apr, 2023 | Medium</a:t>
            </a:r>
            <a:endParaRPr lang="en-US" sz="1400" dirty="0">
              <a:latin typeface="Tahoma" panose="020B0604030504040204" pitchFamily="34" charset="0"/>
              <a:ea typeface="Tahoma" panose="020B0604030504040204" pitchFamily="34" charset="0"/>
              <a:cs typeface="Tahoma" panose="020B0604030504040204" pitchFamily="34" charset="0"/>
            </a:endParaRPr>
          </a:p>
          <a:p>
            <a:endParaRPr lang="en-US" sz="1400" dirty="0">
              <a:latin typeface="Tahoma" panose="020B0604030504040204" pitchFamily="34" charset="0"/>
              <a:ea typeface="Tahoma" panose="020B0604030504040204" pitchFamily="34" charset="0"/>
              <a:cs typeface="Tahoma" panose="020B0604030504040204" pitchFamily="34" charset="0"/>
            </a:endParaRPr>
          </a:p>
          <a:p>
            <a:endParaRPr lang="en-GB" sz="1400" dirty="0"/>
          </a:p>
        </p:txBody>
      </p:sp>
      <p:pic>
        <p:nvPicPr>
          <p:cNvPr id="5" name="Graphic 4" descr="Group brainstorm outline">
            <a:extLst>
              <a:ext uri="{FF2B5EF4-FFF2-40B4-BE49-F238E27FC236}">
                <a16:creationId xmlns:a16="http://schemas.microsoft.com/office/drawing/2014/main" id="{88BD0E4B-EBFD-B31C-1A48-3119C7C783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104" y="1055850"/>
            <a:ext cx="914400" cy="914400"/>
          </a:xfrm>
          <a:prstGeom prst="rect">
            <a:avLst/>
          </a:prstGeom>
        </p:spPr>
      </p:pic>
    </p:spTree>
    <p:extLst>
      <p:ext uri="{BB962C8B-B14F-4D97-AF65-F5344CB8AC3E}">
        <p14:creationId xmlns:p14="http://schemas.microsoft.com/office/powerpoint/2010/main" val="24491308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528AF3-3CD8-1661-D178-1704174E5B48}"/>
              </a:ext>
            </a:extLst>
          </p:cNvPr>
          <p:cNvSpPr txBox="1"/>
          <p:nvPr/>
        </p:nvSpPr>
        <p:spPr>
          <a:xfrm>
            <a:off x="879034" y="422413"/>
            <a:ext cx="52056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Tahoma" panose="020B0604030504040204" pitchFamily="34" charset="0"/>
                <a:ea typeface="Tahoma" panose="020B0604030504040204" pitchFamily="34" charset="0"/>
                <a:cs typeface="Tahoma" panose="020B0604030504040204" pitchFamily="34" charset="0"/>
              </a:rPr>
              <a:t>EHU Supplier Portal Update</a:t>
            </a:r>
          </a:p>
        </p:txBody>
      </p:sp>
      <p:sp>
        <p:nvSpPr>
          <p:cNvPr id="4" name="TextBox 3">
            <a:extLst>
              <a:ext uri="{FF2B5EF4-FFF2-40B4-BE49-F238E27FC236}">
                <a16:creationId xmlns:a16="http://schemas.microsoft.com/office/drawing/2014/main" id="{A0E10598-42CD-619B-EB47-26C2E79D7943}"/>
              </a:ext>
            </a:extLst>
          </p:cNvPr>
          <p:cNvSpPr txBox="1"/>
          <p:nvPr/>
        </p:nvSpPr>
        <p:spPr>
          <a:xfrm>
            <a:off x="683315" y="998924"/>
            <a:ext cx="6613095" cy="4062651"/>
          </a:xfrm>
          <a:prstGeom prst="rect">
            <a:avLst/>
          </a:prstGeom>
          <a:noFill/>
        </p:spPr>
        <p:txBody>
          <a:bodyPr wrap="square" lIns="91440" tIns="45720" rIns="91440" bIns="45720" anchor="t">
            <a:spAutoFit/>
          </a:bodyPr>
          <a:lstStyle/>
          <a:p>
            <a:pPr marL="285750" indent="-285750">
              <a:spcBef>
                <a:spcPts val="800"/>
              </a:spcBef>
              <a:buFont typeface="Arial"/>
              <a:buChar char="•"/>
            </a:pPr>
            <a:r>
              <a:rPr lang="en-GB" sz="1700" dirty="0">
                <a:solidFill>
                  <a:srgbClr val="595959"/>
                </a:solidFill>
                <a:effectLst/>
                <a:latin typeface="Tahoma"/>
                <a:ea typeface="MS Mincho"/>
                <a:cs typeface="Arial"/>
              </a:rPr>
              <a:t>The Extra Help Unit implemented a Microsoft Dynamics (D365) in May 2022 and the new CRM system.</a:t>
            </a:r>
            <a:r>
              <a:rPr lang="en-GB" sz="1700" dirty="0">
                <a:solidFill>
                  <a:srgbClr val="595959"/>
                </a:solidFill>
                <a:latin typeface="Tahoma"/>
                <a:ea typeface="MS Mincho"/>
                <a:cs typeface="Arial"/>
              </a:rPr>
              <a:t> </a:t>
            </a:r>
            <a:endParaRPr lang="en-GB" sz="1700" dirty="0">
              <a:solidFill>
                <a:srgbClr val="4A4A49"/>
              </a:solidFill>
              <a:latin typeface="Tahoma"/>
              <a:ea typeface="MS Mincho"/>
              <a:cs typeface="Arial"/>
            </a:endParaRPr>
          </a:p>
          <a:p>
            <a:pPr marL="285750" indent="-285750">
              <a:spcBef>
                <a:spcPts val="800"/>
              </a:spcBef>
              <a:buFont typeface="Arial"/>
              <a:buChar char="•"/>
            </a:pPr>
            <a:r>
              <a:rPr lang="en-GB" sz="1700" dirty="0">
                <a:solidFill>
                  <a:srgbClr val="595959"/>
                </a:solidFill>
                <a:effectLst/>
                <a:latin typeface="Tahoma"/>
                <a:ea typeface="MS Mincho"/>
                <a:cs typeface="Arial"/>
              </a:rPr>
              <a:t>We spent around 6 mo</a:t>
            </a:r>
            <a:r>
              <a:rPr lang="en-GB" sz="1700" dirty="0">
                <a:solidFill>
                  <a:srgbClr val="595959"/>
                </a:solidFill>
                <a:latin typeface="Tahoma"/>
                <a:ea typeface="MS Mincho"/>
                <a:cs typeface="Arial"/>
              </a:rPr>
              <a:t>nths getting used the system internally and have been working on where we could use this technology to connect better with our key stakeholders.</a:t>
            </a:r>
            <a:endParaRPr lang="en-GB" sz="1700" dirty="0">
              <a:solidFill>
                <a:srgbClr val="4A4A49"/>
              </a:solidFill>
              <a:latin typeface="Tahoma"/>
              <a:ea typeface="Tahoma"/>
              <a:cs typeface="Tahoma"/>
            </a:endParaRPr>
          </a:p>
          <a:p>
            <a:pPr marL="285750" indent="-285750">
              <a:spcBef>
                <a:spcPts val="800"/>
              </a:spcBef>
              <a:buFont typeface="Arial"/>
              <a:buChar char="•"/>
            </a:pPr>
            <a:r>
              <a:rPr lang="en-GB" sz="1700" dirty="0">
                <a:solidFill>
                  <a:srgbClr val="595959"/>
                </a:solidFill>
                <a:latin typeface="Tahoma"/>
                <a:ea typeface="MS Mincho"/>
                <a:cs typeface="Arial"/>
              </a:rPr>
              <a:t>The EHU Supplier Portal is the second phase of our journey on the new system which will allow all suppliers access to our system via a portal. This will transform Casework as we know it, improve communication with Energy Suppliers and improve access to data/information. </a:t>
            </a:r>
            <a:endParaRPr lang="en-GB" sz="1700" dirty="0">
              <a:solidFill>
                <a:srgbClr val="4A4A49"/>
              </a:solidFill>
              <a:latin typeface="Tahoma"/>
              <a:ea typeface="Tahoma"/>
              <a:cs typeface="Tahoma"/>
            </a:endParaRPr>
          </a:p>
          <a:p>
            <a:pPr marL="285750" indent="-285750">
              <a:spcBef>
                <a:spcPts val="800"/>
              </a:spcBef>
              <a:buFont typeface="Arial"/>
              <a:buChar char="•"/>
            </a:pPr>
            <a:r>
              <a:rPr lang="en-GB" sz="1700" dirty="0">
                <a:solidFill>
                  <a:srgbClr val="595959"/>
                </a:solidFill>
                <a:latin typeface="Tahoma"/>
                <a:ea typeface="MS Mincho"/>
                <a:cs typeface="Arial"/>
              </a:rPr>
              <a:t>The portal will allow suppliers to see live what active/ resolved cases they have, the status reason of cases, when the next action is due, the Caseworker dealing with the case, the consumer details and much more. </a:t>
            </a:r>
            <a:endParaRPr lang="en-GB" sz="1700" dirty="0">
              <a:ea typeface="Tahoma"/>
              <a:cs typeface="Tahoma"/>
            </a:endParaRPr>
          </a:p>
        </p:txBody>
      </p:sp>
      <p:pic>
        <p:nvPicPr>
          <p:cNvPr id="3" name="Graphic 4" descr="Workflow outline">
            <a:extLst>
              <a:ext uri="{FF2B5EF4-FFF2-40B4-BE49-F238E27FC236}">
                <a16:creationId xmlns:a16="http://schemas.microsoft.com/office/drawing/2014/main" id="{7D11C5B4-630D-1560-2C81-E1C56E2199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012" y="376562"/>
            <a:ext cx="851770" cy="828284"/>
          </a:xfrm>
          <a:prstGeom prst="rect">
            <a:avLst/>
          </a:prstGeom>
        </p:spPr>
      </p:pic>
    </p:spTree>
    <p:extLst>
      <p:ext uri="{BB962C8B-B14F-4D97-AF65-F5344CB8AC3E}">
        <p14:creationId xmlns:p14="http://schemas.microsoft.com/office/powerpoint/2010/main" val="2619074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
        <p:cNvGrpSpPr/>
        <p:nvPr/>
      </p:nvGrpSpPr>
      <p:grpSpPr>
        <a:xfrm>
          <a:off x="0" y="0"/>
          <a:ext cx="0" cy="0"/>
          <a:chOff x="0" y="0"/>
          <a:chExt cx="0" cy="0"/>
        </a:xfrm>
      </p:grpSpPr>
      <p:sp>
        <p:nvSpPr>
          <p:cNvPr id="129" name="Google Shape;129;p29"/>
          <p:cNvSpPr txBox="1">
            <a:spLocks noGrp="1"/>
          </p:cNvSpPr>
          <p:nvPr>
            <p:ph type="ctrTitle"/>
          </p:nvPr>
        </p:nvSpPr>
        <p:spPr>
          <a:xfrm>
            <a:off x="849105" y="179460"/>
            <a:ext cx="6955200" cy="2808000"/>
          </a:xfrm>
          <a:prstGeom prst="rect">
            <a:avLst/>
          </a:prstGeom>
          <a:noFill/>
          <a:ln>
            <a:noFill/>
          </a:ln>
        </p:spPr>
        <p:txBody>
          <a:bodyPr spcFirstLastPara="1" wrap="square" lIns="82283" tIns="82283" rIns="82283" bIns="82283"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GB" sz="3240">
                <a:solidFill>
                  <a:srgbClr val="FFFFFF"/>
                </a:solidFill>
              </a:rPr>
              <a:t>Domestic </a:t>
            </a:r>
            <a:r>
              <a:rPr lang="en-GB" sz="3240" b="1" i="0" u="none" strike="noStrike" cap="none">
                <a:solidFill>
                  <a:srgbClr val="FFFFFF"/>
                </a:solidFill>
                <a:latin typeface="Open Sans"/>
                <a:ea typeface="Open Sans"/>
                <a:cs typeface="Open Sans"/>
                <a:sym typeface="Open Sans"/>
              </a:rPr>
              <a:t>Supplier Liaison </a:t>
            </a:r>
            <a:endParaRPr sz="3240" b="1" i="0" u="none" strike="noStrike" cap="none">
              <a:solidFill>
                <a:srgbClr val="FFFFFF"/>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400"/>
              <a:buFont typeface="Arial"/>
              <a:buNone/>
            </a:pPr>
            <a:endParaRPr sz="3240">
              <a:solidFill>
                <a:srgbClr val="FFFFFF"/>
              </a:solidFill>
            </a:endParaRPr>
          </a:p>
          <a:p>
            <a:pPr marL="0" marR="0" lvl="0" indent="0" algn="l" rtl="0">
              <a:lnSpc>
                <a:spcPct val="100000"/>
              </a:lnSpc>
              <a:spcBef>
                <a:spcPts val="0"/>
              </a:spcBef>
              <a:spcAft>
                <a:spcPts val="0"/>
              </a:spcAft>
              <a:buClr>
                <a:schemeClr val="dk1"/>
              </a:buClr>
              <a:buSzPts val="1400"/>
              <a:buFont typeface="Arial"/>
              <a:buNone/>
            </a:pPr>
            <a:r>
              <a:rPr lang="en-GB" sz="3240">
                <a:solidFill>
                  <a:srgbClr val="FFFFFF"/>
                </a:solidFill>
              </a:rPr>
              <a:t>May 2023</a:t>
            </a:r>
            <a:endParaRPr/>
          </a:p>
          <a:p>
            <a:pPr marL="0" marR="0" lvl="0" indent="0" algn="l" rtl="0">
              <a:lnSpc>
                <a:spcPct val="100000"/>
              </a:lnSpc>
              <a:spcBef>
                <a:spcPts val="0"/>
              </a:spcBef>
              <a:spcAft>
                <a:spcPts val="0"/>
              </a:spcAft>
              <a:buClr>
                <a:srgbClr val="FCBB69"/>
              </a:buClr>
              <a:buSzPts val="1400"/>
              <a:buFont typeface="Open Sans"/>
              <a:buNone/>
            </a:pPr>
            <a:endParaRPr sz="3240" b="1" i="0" u="none" strike="noStrike" cap="none">
              <a:solidFill>
                <a:srgbClr val="FCBB69"/>
              </a:solidFill>
              <a:latin typeface="Open Sans"/>
              <a:ea typeface="Open Sans"/>
              <a:cs typeface="Open Sans"/>
              <a:sym typeface="Open Sans"/>
            </a:endParaRPr>
          </a:p>
        </p:txBody>
      </p:sp>
      <p:pic>
        <p:nvPicPr>
          <p:cNvPr id="130" name="Google Shape;130;p29"/>
          <p:cNvPicPr preferRelativeResize="0"/>
          <p:nvPr/>
        </p:nvPicPr>
        <p:blipFill rotWithShape="1">
          <a:blip r:embed="rId3">
            <a:alphaModFix/>
          </a:blip>
          <a:srcRect l="20654" t="8814" r="24412" b="10246"/>
          <a:stretch/>
        </p:blipFill>
        <p:spPr>
          <a:xfrm>
            <a:off x="1501246" y="3797618"/>
            <a:ext cx="1105469" cy="885263"/>
          </a:xfrm>
          <a:prstGeom prst="rect">
            <a:avLst/>
          </a:prstGeom>
          <a:noFill/>
          <a:ln>
            <a:noFill/>
          </a:ln>
          <a:effectLst>
            <a:outerShdw dist="19050" dir="5400000" algn="bl" rotWithShape="0">
              <a:srgbClr val="F6B26B">
                <a:alpha val="50000"/>
              </a:srgbClr>
            </a:outerShdw>
          </a:effectLst>
        </p:spPr>
      </p:pic>
      <p:sp>
        <p:nvSpPr>
          <p:cNvPr id="131" name="Google Shape;131;p29"/>
          <p:cNvSpPr txBox="1">
            <a:spLocks noGrp="1"/>
          </p:cNvSpPr>
          <p:nvPr>
            <p:ph type="subTitle" idx="1"/>
          </p:nvPr>
        </p:nvSpPr>
        <p:spPr>
          <a:xfrm>
            <a:off x="5351772" y="3731148"/>
            <a:ext cx="3007800" cy="1207710"/>
          </a:xfrm>
          <a:prstGeom prst="rect">
            <a:avLst/>
          </a:prstGeom>
          <a:noFill/>
          <a:ln>
            <a:noFill/>
          </a:ln>
        </p:spPr>
        <p:txBody>
          <a:bodyPr spcFirstLastPara="1" wrap="square" lIns="82283" tIns="82283" rIns="82283" bIns="82283" anchor="b" anchorCtr="0">
            <a:noAutofit/>
          </a:bodyPr>
          <a:lstStyle/>
          <a:p>
            <a:pPr marL="0" marR="0" lvl="0" indent="0" algn="l" rtl="0">
              <a:lnSpc>
                <a:spcPct val="100000"/>
              </a:lnSpc>
              <a:spcBef>
                <a:spcPts val="0"/>
              </a:spcBef>
              <a:spcAft>
                <a:spcPts val="0"/>
              </a:spcAft>
              <a:buClr>
                <a:srgbClr val="004888"/>
              </a:buClr>
              <a:buSzPts val="1400"/>
              <a:buFont typeface="Open Sans"/>
              <a:buNone/>
            </a:pPr>
            <a:endParaRPr sz="1980" b="0" i="0" u="none" strike="noStrike" cap="none">
              <a:solidFill>
                <a:srgbClr val="004888"/>
              </a:solidFill>
              <a:latin typeface="Open Sans"/>
              <a:ea typeface="Open Sans"/>
              <a:cs typeface="Open Sans"/>
              <a:sym typeface="Open Sans"/>
            </a:endParaRPr>
          </a:p>
          <a:p>
            <a:pPr marL="0" marR="0" lvl="0" indent="0" algn="l" rtl="0">
              <a:lnSpc>
                <a:spcPct val="100000"/>
              </a:lnSpc>
              <a:spcBef>
                <a:spcPts val="540"/>
              </a:spcBef>
              <a:spcAft>
                <a:spcPts val="0"/>
              </a:spcAft>
              <a:buClr>
                <a:srgbClr val="004888"/>
              </a:buClr>
              <a:buSzPts val="1400"/>
              <a:buFont typeface="Open Sans"/>
              <a:buNone/>
            </a:pPr>
            <a:endParaRPr sz="1980"/>
          </a:p>
          <a:p>
            <a:pPr marL="0" marR="0" lvl="0" indent="0" algn="l" rtl="0">
              <a:lnSpc>
                <a:spcPct val="100000"/>
              </a:lnSpc>
              <a:spcBef>
                <a:spcPts val="540"/>
              </a:spcBef>
              <a:spcAft>
                <a:spcPts val="0"/>
              </a:spcAft>
              <a:buClr>
                <a:srgbClr val="004888"/>
              </a:buClr>
              <a:buSzPts val="1400"/>
              <a:buFont typeface="Open Sans"/>
              <a:buNone/>
            </a:pPr>
            <a:endParaRPr sz="1980"/>
          </a:p>
          <a:p>
            <a:pPr marL="0" marR="0" lvl="0" indent="0" algn="l" rtl="0">
              <a:lnSpc>
                <a:spcPct val="100000"/>
              </a:lnSpc>
              <a:spcBef>
                <a:spcPts val="540"/>
              </a:spcBef>
              <a:spcAft>
                <a:spcPts val="0"/>
              </a:spcAft>
              <a:buClr>
                <a:srgbClr val="004888"/>
              </a:buClr>
              <a:buSzPts val="1400"/>
              <a:buFont typeface="Open Sans"/>
              <a:buNone/>
            </a:pPr>
            <a:r>
              <a:rPr lang="en-GB" sz="1980"/>
              <a:t>Citizens Advice and The Extra Help Unit</a:t>
            </a:r>
            <a:endParaRPr sz="1980"/>
          </a:p>
        </p:txBody>
      </p:sp>
    </p:spTree>
    <p:extLst>
      <p:ext uri="{BB962C8B-B14F-4D97-AF65-F5344CB8AC3E}">
        <p14:creationId xmlns:p14="http://schemas.microsoft.com/office/powerpoint/2010/main" val="37644423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012BCC-2ACE-8C33-D939-DEABF838E495}"/>
              </a:ext>
            </a:extLst>
          </p:cNvPr>
          <p:cNvSpPr txBox="1"/>
          <p:nvPr/>
        </p:nvSpPr>
        <p:spPr>
          <a:xfrm>
            <a:off x="823844" y="908137"/>
            <a:ext cx="7213980" cy="4837222"/>
          </a:xfrm>
          <a:prstGeom prst="rect">
            <a:avLst/>
          </a:prstGeom>
          <a:noFill/>
        </p:spPr>
        <p:txBody>
          <a:bodyPr wrap="square" lIns="91440" tIns="45720" rIns="91440" bIns="45720" anchor="t">
            <a:spAutoFit/>
          </a:bodyPr>
          <a:lstStyle/>
          <a:p>
            <a:pPr marL="285750" indent="-285750">
              <a:spcBef>
                <a:spcPts val="800"/>
              </a:spcBef>
              <a:buFont typeface="Arial" panose="020B0604020202020204" pitchFamily="34" charset="0"/>
              <a:buChar char="•"/>
            </a:pPr>
            <a:r>
              <a:rPr lang="en-US" sz="1700" dirty="0">
                <a:latin typeface="Tahoma" panose="020B0604030504040204" pitchFamily="34" charset="0"/>
                <a:ea typeface="Tahoma" panose="020B0604030504040204" pitchFamily="34" charset="0"/>
                <a:cs typeface="Tahoma" panose="020B0604030504040204" pitchFamily="34" charset="0"/>
              </a:rPr>
              <a:t>In March we held sessions with a group of suppliers and the EHU team to get feedback on the scope of the project</a:t>
            </a:r>
          </a:p>
          <a:p>
            <a:pPr marL="285750" indent="-285750">
              <a:spcBef>
                <a:spcPts val="800"/>
              </a:spcBef>
              <a:buFont typeface="Arial" panose="020B0604020202020204" pitchFamily="34" charset="0"/>
              <a:buChar char="•"/>
            </a:pPr>
            <a:r>
              <a:rPr lang="en-US" sz="1700" dirty="0">
                <a:latin typeface="Tahoma" panose="020B0604030504040204" pitchFamily="34" charset="0"/>
                <a:ea typeface="Tahoma" panose="020B0604030504040204" pitchFamily="34" charset="0"/>
                <a:cs typeface="Tahoma" panose="020B0604030504040204" pitchFamily="34" charset="0"/>
              </a:rPr>
              <a:t>In April we had a design phase and locked in the scope via user stories with our third party developer</a:t>
            </a:r>
          </a:p>
          <a:p>
            <a:pPr marL="285750" indent="-285750">
              <a:spcBef>
                <a:spcPts val="800"/>
              </a:spcBef>
              <a:buFont typeface="Arial" panose="020B0604020202020204" pitchFamily="34" charset="0"/>
              <a:buChar char="•"/>
            </a:pPr>
            <a:r>
              <a:rPr lang="en-US" sz="1700" dirty="0">
                <a:latin typeface="Tahoma" panose="020B0604030504040204" pitchFamily="34" charset="0"/>
                <a:ea typeface="Tahoma" panose="020B0604030504040204" pitchFamily="34" charset="0"/>
                <a:cs typeface="Tahoma" panose="020B0604030504040204" pitchFamily="34" charset="0"/>
              </a:rPr>
              <a:t>Development work started on the 9</a:t>
            </a:r>
            <a:r>
              <a:rPr lang="en-US" sz="1700" baseline="30000" dirty="0">
                <a:latin typeface="Tahoma" panose="020B0604030504040204" pitchFamily="34" charset="0"/>
                <a:ea typeface="Tahoma" panose="020B0604030504040204" pitchFamily="34" charset="0"/>
                <a:cs typeface="Tahoma" panose="020B0604030504040204" pitchFamily="34" charset="0"/>
              </a:rPr>
              <a:t>th</a:t>
            </a:r>
            <a:r>
              <a:rPr lang="en-US" sz="1700" dirty="0">
                <a:latin typeface="Tahoma" panose="020B0604030504040204" pitchFamily="34" charset="0"/>
                <a:ea typeface="Tahoma" panose="020B0604030504040204" pitchFamily="34" charset="0"/>
                <a:cs typeface="Tahoma" panose="020B0604030504040204" pitchFamily="34" charset="0"/>
              </a:rPr>
              <a:t> May which will take 4 weeks with two sprints of two weeks</a:t>
            </a:r>
          </a:p>
          <a:p>
            <a:pPr marL="285750" indent="-285750">
              <a:spcBef>
                <a:spcPts val="800"/>
              </a:spcBef>
              <a:buFont typeface="Arial" panose="020B0604020202020204" pitchFamily="34" charset="0"/>
              <a:buChar char="•"/>
            </a:pPr>
            <a:r>
              <a:rPr lang="en-US" sz="1700" dirty="0">
                <a:latin typeface="Tahoma" panose="020B0604030504040204" pitchFamily="34" charset="0"/>
                <a:ea typeface="Tahoma" panose="020B0604030504040204" pitchFamily="34" charset="0"/>
                <a:cs typeface="Tahoma" panose="020B0604030504040204" pitchFamily="34" charset="0"/>
              </a:rPr>
              <a:t>We will be testing the solution in early June and hoping roll out to small group of suppliers by the end of the month </a:t>
            </a:r>
          </a:p>
          <a:p>
            <a:pPr marL="285750" indent="-285750">
              <a:spcBef>
                <a:spcPts val="800"/>
              </a:spcBef>
              <a:buFont typeface="Arial" panose="020B0604020202020204" pitchFamily="34" charset="0"/>
              <a:buChar char="•"/>
            </a:pPr>
            <a:r>
              <a:rPr lang="en-US" sz="1700" dirty="0">
                <a:latin typeface="Tahoma" panose="020B0604030504040204" pitchFamily="34" charset="0"/>
                <a:ea typeface="Tahoma" panose="020B0604030504040204" pitchFamily="34" charset="0"/>
                <a:cs typeface="Tahoma" panose="020B0604030504040204" pitchFamily="34" charset="0"/>
              </a:rPr>
              <a:t>All other suppliers will follow very quickly after this with </a:t>
            </a:r>
          </a:p>
          <a:p>
            <a:r>
              <a:rPr lang="en-US" sz="1700" dirty="0">
                <a:latin typeface="Tahoma" panose="020B0604030504040204" pitchFamily="34" charset="0"/>
                <a:ea typeface="Tahoma" panose="020B0604030504040204" pitchFamily="34" charset="0"/>
                <a:cs typeface="Tahoma" panose="020B0604030504040204" pitchFamily="34" charset="0"/>
              </a:rPr>
              <a:t>    the goal of having all suppliers using the portal in by end </a:t>
            </a:r>
          </a:p>
          <a:p>
            <a:r>
              <a:rPr lang="en-US" sz="1700" dirty="0">
                <a:latin typeface="Tahoma" panose="020B0604030504040204" pitchFamily="34" charset="0"/>
                <a:ea typeface="Tahoma" panose="020B0604030504040204" pitchFamily="34" charset="0"/>
                <a:cs typeface="Tahoma" panose="020B0604030504040204" pitchFamily="34" charset="0"/>
              </a:rPr>
              <a:t>    of Q2 – please let Angus know if you are interested in being </a:t>
            </a:r>
          </a:p>
          <a:p>
            <a:r>
              <a:rPr lang="en-US" sz="1700" dirty="0">
                <a:latin typeface="Tahoma" panose="020B0604030504040204" pitchFamily="34" charset="0"/>
                <a:ea typeface="Tahoma" panose="020B0604030504040204" pitchFamily="34" charset="0"/>
                <a:cs typeface="Tahoma" panose="020B0604030504040204" pitchFamily="34" charset="0"/>
              </a:rPr>
              <a:t>    an early adopter of the EHU Supplier Portal</a:t>
            </a:r>
          </a:p>
          <a:p>
            <a:pPr>
              <a:spcBef>
                <a:spcPts val="800"/>
              </a:spcBef>
            </a:pPr>
            <a:endParaRPr lang="en-US" sz="1700" dirty="0">
              <a:ea typeface="Tahoma"/>
              <a:cs typeface="Tahoma"/>
            </a:endParaRPr>
          </a:p>
          <a:p>
            <a:endParaRPr lang="en-US" dirty="0"/>
          </a:p>
          <a:p>
            <a:endParaRPr lang="en-US" dirty="0"/>
          </a:p>
          <a:p>
            <a:endParaRPr lang="en-US" b="1" dirty="0"/>
          </a:p>
        </p:txBody>
      </p:sp>
      <p:pic>
        <p:nvPicPr>
          <p:cNvPr id="4" name="Graphic 4" descr="Network outline">
            <a:extLst>
              <a:ext uri="{FF2B5EF4-FFF2-40B4-BE49-F238E27FC236}">
                <a16:creationId xmlns:a16="http://schemas.microsoft.com/office/drawing/2014/main" id="{31CD77E9-1690-F7D7-3EBF-E8F7647326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129" y="478338"/>
            <a:ext cx="836113" cy="859599"/>
          </a:xfrm>
          <a:prstGeom prst="rect">
            <a:avLst/>
          </a:prstGeom>
        </p:spPr>
      </p:pic>
      <p:sp>
        <p:nvSpPr>
          <p:cNvPr id="6" name="TextBox 5">
            <a:extLst>
              <a:ext uri="{FF2B5EF4-FFF2-40B4-BE49-F238E27FC236}">
                <a16:creationId xmlns:a16="http://schemas.microsoft.com/office/drawing/2014/main" id="{8CC958CA-53CF-0B43-AC32-50C327B457CA}"/>
              </a:ext>
            </a:extLst>
          </p:cNvPr>
          <p:cNvSpPr txBox="1"/>
          <p:nvPr/>
        </p:nvSpPr>
        <p:spPr>
          <a:xfrm>
            <a:off x="1087291" y="480003"/>
            <a:ext cx="4572000" cy="307777"/>
          </a:xfrm>
          <a:prstGeom prst="rect">
            <a:avLst/>
          </a:prstGeom>
          <a:noFill/>
        </p:spPr>
        <p:txBody>
          <a:bodyPr wrap="square">
            <a:spAutoFit/>
          </a:bodyPr>
          <a:lstStyle/>
          <a:p>
            <a:r>
              <a:rPr lang="en-GB" b="1" dirty="0">
                <a:latin typeface="Tahoma" panose="020B0604030504040204" pitchFamily="34" charset="0"/>
                <a:ea typeface="Tahoma" panose="020B0604030504040204" pitchFamily="34" charset="0"/>
                <a:cs typeface="Tahoma" panose="020B0604030504040204" pitchFamily="34" charset="0"/>
              </a:rPr>
              <a:t>EHU Supplier Portal progress</a:t>
            </a:r>
            <a:r>
              <a:rPr lang="en-GB" b="1" dirty="0">
                <a:ea typeface="Tahoma"/>
                <a:cs typeface="Tahoma"/>
              </a:rPr>
              <a:t>:</a:t>
            </a:r>
            <a:endParaRPr lang="en-GB" b="1" dirty="0"/>
          </a:p>
        </p:txBody>
      </p:sp>
    </p:spTree>
    <p:extLst>
      <p:ext uri="{BB962C8B-B14F-4D97-AF65-F5344CB8AC3E}">
        <p14:creationId xmlns:p14="http://schemas.microsoft.com/office/powerpoint/2010/main" val="15545907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E8BB2D-0FAA-11F4-FEAC-0D62569FD48B}"/>
              </a:ext>
            </a:extLst>
          </p:cNvPr>
          <p:cNvPicPr>
            <a:picLocks noChangeAspect="1"/>
          </p:cNvPicPr>
          <p:nvPr/>
        </p:nvPicPr>
        <p:blipFill>
          <a:blip r:embed="rId3"/>
          <a:stretch>
            <a:fillRect/>
          </a:stretch>
        </p:blipFill>
        <p:spPr>
          <a:xfrm>
            <a:off x="1526649" y="913055"/>
            <a:ext cx="5634870" cy="4007807"/>
          </a:xfrm>
          <a:prstGeom prst="rect">
            <a:avLst/>
          </a:prstGeom>
        </p:spPr>
      </p:pic>
      <p:sp>
        <p:nvSpPr>
          <p:cNvPr id="4" name="TextBox 3">
            <a:extLst>
              <a:ext uri="{FF2B5EF4-FFF2-40B4-BE49-F238E27FC236}">
                <a16:creationId xmlns:a16="http://schemas.microsoft.com/office/drawing/2014/main" id="{23F35754-EEC6-7DF7-1780-5437763B936C}"/>
              </a:ext>
            </a:extLst>
          </p:cNvPr>
          <p:cNvSpPr txBox="1"/>
          <p:nvPr/>
        </p:nvSpPr>
        <p:spPr>
          <a:xfrm>
            <a:off x="476410" y="441583"/>
            <a:ext cx="5853629" cy="307777"/>
          </a:xfrm>
          <a:prstGeom prst="rect">
            <a:avLst/>
          </a:prstGeom>
          <a:noFill/>
        </p:spPr>
        <p:txBody>
          <a:bodyPr wrap="square">
            <a:spAutoFit/>
          </a:bodyPr>
          <a:lstStyle/>
          <a:p>
            <a:r>
              <a:rPr lang="en-GB" b="1" dirty="0">
                <a:latin typeface="Tahoma" panose="020B0604030504040204" pitchFamily="34" charset="0"/>
                <a:ea typeface="Tahoma" panose="020B0604030504040204" pitchFamily="34" charset="0"/>
                <a:cs typeface="Tahoma" panose="020B0604030504040204" pitchFamily="34" charset="0"/>
              </a:rPr>
              <a:t>EHU Supplier Portal – Supplier Admin home page </a:t>
            </a:r>
          </a:p>
        </p:txBody>
      </p:sp>
    </p:spTree>
    <p:extLst>
      <p:ext uri="{BB962C8B-B14F-4D97-AF65-F5344CB8AC3E}">
        <p14:creationId xmlns:p14="http://schemas.microsoft.com/office/powerpoint/2010/main" val="31976663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9EBB8-1C06-A51B-0E66-F2BC2C67B097}"/>
              </a:ext>
            </a:extLst>
          </p:cNvPr>
          <p:cNvPicPr>
            <a:picLocks noChangeAspect="1"/>
          </p:cNvPicPr>
          <p:nvPr/>
        </p:nvPicPr>
        <p:blipFill>
          <a:blip r:embed="rId3"/>
          <a:stretch>
            <a:fillRect/>
          </a:stretch>
        </p:blipFill>
        <p:spPr>
          <a:xfrm>
            <a:off x="1229445" y="773800"/>
            <a:ext cx="7414020" cy="4369700"/>
          </a:xfrm>
          <a:prstGeom prst="rect">
            <a:avLst/>
          </a:prstGeom>
        </p:spPr>
      </p:pic>
      <p:sp>
        <p:nvSpPr>
          <p:cNvPr id="4" name="TextBox 3">
            <a:extLst>
              <a:ext uri="{FF2B5EF4-FFF2-40B4-BE49-F238E27FC236}">
                <a16:creationId xmlns:a16="http://schemas.microsoft.com/office/drawing/2014/main" id="{3F7003D9-5351-ABC1-BD45-F86E40ACE988}"/>
              </a:ext>
            </a:extLst>
          </p:cNvPr>
          <p:cNvSpPr txBox="1"/>
          <p:nvPr/>
        </p:nvSpPr>
        <p:spPr>
          <a:xfrm>
            <a:off x="414938" y="464635"/>
            <a:ext cx="5853629" cy="307777"/>
          </a:xfrm>
          <a:prstGeom prst="rect">
            <a:avLst/>
          </a:prstGeom>
          <a:noFill/>
        </p:spPr>
        <p:txBody>
          <a:bodyPr wrap="square">
            <a:spAutoFit/>
          </a:bodyPr>
          <a:lstStyle/>
          <a:p>
            <a:r>
              <a:rPr lang="en-GB" b="1" dirty="0">
                <a:ea typeface="Tahoma"/>
                <a:cs typeface="Tahoma"/>
              </a:rPr>
              <a:t> </a:t>
            </a:r>
            <a:r>
              <a:rPr lang="en-GB" b="1" dirty="0">
                <a:latin typeface="Tahoma" panose="020B0604030504040204" pitchFamily="34" charset="0"/>
                <a:ea typeface="Tahoma" panose="020B0604030504040204" pitchFamily="34" charset="0"/>
                <a:cs typeface="Tahoma" panose="020B0604030504040204" pitchFamily="34" charset="0"/>
              </a:rPr>
              <a:t>Supplier Agent/Admin  - case table view</a:t>
            </a:r>
          </a:p>
        </p:txBody>
      </p:sp>
    </p:spTree>
    <p:extLst>
      <p:ext uri="{BB962C8B-B14F-4D97-AF65-F5344CB8AC3E}">
        <p14:creationId xmlns:p14="http://schemas.microsoft.com/office/powerpoint/2010/main" val="35395926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E166E7-E0E3-ECB9-BC5A-99E319328D1B}"/>
              </a:ext>
            </a:extLst>
          </p:cNvPr>
          <p:cNvPicPr>
            <a:picLocks noChangeAspect="1"/>
          </p:cNvPicPr>
          <p:nvPr/>
        </p:nvPicPr>
        <p:blipFill>
          <a:blip r:embed="rId3"/>
          <a:stretch>
            <a:fillRect/>
          </a:stretch>
        </p:blipFill>
        <p:spPr>
          <a:xfrm>
            <a:off x="1014292" y="751728"/>
            <a:ext cx="7453813" cy="4391772"/>
          </a:xfrm>
          <a:prstGeom prst="rect">
            <a:avLst/>
          </a:prstGeom>
        </p:spPr>
      </p:pic>
      <p:sp>
        <p:nvSpPr>
          <p:cNvPr id="4" name="TextBox 3">
            <a:extLst>
              <a:ext uri="{FF2B5EF4-FFF2-40B4-BE49-F238E27FC236}">
                <a16:creationId xmlns:a16="http://schemas.microsoft.com/office/drawing/2014/main" id="{EFEB3231-20D4-B7D1-66C4-C097C866374D}"/>
              </a:ext>
            </a:extLst>
          </p:cNvPr>
          <p:cNvSpPr txBox="1"/>
          <p:nvPr/>
        </p:nvSpPr>
        <p:spPr>
          <a:xfrm>
            <a:off x="414938" y="464635"/>
            <a:ext cx="7107731" cy="307777"/>
          </a:xfrm>
          <a:prstGeom prst="rect">
            <a:avLst/>
          </a:prstGeom>
          <a:noFill/>
        </p:spPr>
        <p:txBody>
          <a:bodyPr wrap="square">
            <a:spAutoFit/>
          </a:bodyPr>
          <a:lstStyle/>
          <a:p>
            <a:r>
              <a:rPr lang="en-GB" b="1" dirty="0">
                <a:ea typeface="Tahoma"/>
                <a:cs typeface="Tahoma"/>
              </a:rPr>
              <a:t> </a:t>
            </a:r>
            <a:r>
              <a:rPr lang="en-GB" b="1" dirty="0">
                <a:latin typeface="Tahoma" panose="020B0604030504040204" pitchFamily="34" charset="0"/>
                <a:ea typeface="Tahoma" panose="020B0604030504040204" pitchFamily="34" charset="0"/>
                <a:cs typeface="Tahoma" panose="020B0604030504040204" pitchFamily="34" charset="0"/>
              </a:rPr>
              <a:t>Supplier Agent/Admin  - case table view continued </a:t>
            </a:r>
          </a:p>
        </p:txBody>
      </p:sp>
    </p:spTree>
    <p:extLst>
      <p:ext uri="{BB962C8B-B14F-4D97-AF65-F5344CB8AC3E}">
        <p14:creationId xmlns:p14="http://schemas.microsoft.com/office/powerpoint/2010/main" val="19088150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A82959-05FA-D6C5-C85E-87D1769FF760}"/>
              </a:ext>
            </a:extLst>
          </p:cNvPr>
          <p:cNvPicPr>
            <a:picLocks noChangeAspect="1"/>
          </p:cNvPicPr>
          <p:nvPr/>
        </p:nvPicPr>
        <p:blipFill>
          <a:blip r:embed="rId3"/>
          <a:stretch>
            <a:fillRect/>
          </a:stretch>
        </p:blipFill>
        <p:spPr>
          <a:xfrm>
            <a:off x="1974797" y="639796"/>
            <a:ext cx="6054508" cy="4503704"/>
          </a:xfrm>
          <a:prstGeom prst="rect">
            <a:avLst/>
          </a:prstGeom>
        </p:spPr>
      </p:pic>
      <p:sp>
        <p:nvSpPr>
          <p:cNvPr id="4" name="TextBox 3">
            <a:extLst>
              <a:ext uri="{FF2B5EF4-FFF2-40B4-BE49-F238E27FC236}">
                <a16:creationId xmlns:a16="http://schemas.microsoft.com/office/drawing/2014/main" id="{2E0B3C90-0EA5-E837-F073-C6F0EB48B3AD}"/>
              </a:ext>
            </a:extLst>
          </p:cNvPr>
          <p:cNvSpPr txBox="1"/>
          <p:nvPr/>
        </p:nvSpPr>
        <p:spPr>
          <a:xfrm>
            <a:off x="1075765" y="141906"/>
            <a:ext cx="5853629" cy="307777"/>
          </a:xfrm>
          <a:prstGeom prst="rect">
            <a:avLst/>
          </a:prstGeom>
          <a:noFill/>
        </p:spPr>
        <p:txBody>
          <a:bodyPr wrap="square">
            <a:spAutoFit/>
          </a:bodyPr>
          <a:lstStyle/>
          <a:p>
            <a:r>
              <a:rPr lang="en-GB" b="1" dirty="0">
                <a:ea typeface="Tahoma"/>
                <a:cs typeface="Tahoma"/>
              </a:rPr>
              <a:t> </a:t>
            </a:r>
            <a:r>
              <a:rPr lang="en-GB" b="1" dirty="0">
                <a:latin typeface="Tahoma" panose="020B0604030504040204" pitchFamily="34" charset="0"/>
                <a:ea typeface="Tahoma" panose="020B0604030504040204" pitchFamily="34" charset="0"/>
                <a:cs typeface="Tahoma" panose="020B0604030504040204" pitchFamily="34" charset="0"/>
              </a:rPr>
              <a:t>Supplier Agent/Admin  - case drill down</a:t>
            </a:r>
          </a:p>
        </p:txBody>
      </p:sp>
    </p:spTree>
    <p:extLst>
      <p:ext uri="{BB962C8B-B14F-4D97-AF65-F5344CB8AC3E}">
        <p14:creationId xmlns:p14="http://schemas.microsoft.com/office/powerpoint/2010/main" val="39936207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36DBC4-4090-A9E3-B317-097E04DEE9B4}"/>
              </a:ext>
            </a:extLst>
          </p:cNvPr>
          <p:cNvPicPr>
            <a:picLocks noChangeAspect="1"/>
          </p:cNvPicPr>
          <p:nvPr/>
        </p:nvPicPr>
        <p:blipFill>
          <a:blip r:embed="rId3"/>
          <a:stretch>
            <a:fillRect/>
          </a:stretch>
        </p:blipFill>
        <p:spPr>
          <a:xfrm>
            <a:off x="811445" y="968188"/>
            <a:ext cx="7521110" cy="3697629"/>
          </a:xfrm>
          <a:prstGeom prst="rect">
            <a:avLst/>
          </a:prstGeom>
        </p:spPr>
      </p:pic>
      <p:sp>
        <p:nvSpPr>
          <p:cNvPr id="5" name="TextBox 4">
            <a:extLst>
              <a:ext uri="{FF2B5EF4-FFF2-40B4-BE49-F238E27FC236}">
                <a16:creationId xmlns:a16="http://schemas.microsoft.com/office/drawing/2014/main" id="{48C44EE5-BE0A-8B62-E7F0-BA60D82F1A0A}"/>
              </a:ext>
            </a:extLst>
          </p:cNvPr>
          <p:cNvSpPr txBox="1"/>
          <p:nvPr/>
        </p:nvSpPr>
        <p:spPr>
          <a:xfrm>
            <a:off x="1563699" y="162201"/>
            <a:ext cx="5436455" cy="307777"/>
          </a:xfrm>
          <a:prstGeom prst="rect">
            <a:avLst/>
          </a:prstGeom>
          <a:noFill/>
        </p:spPr>
        <p:txBody>
          <a:bodyPr wrap="square">
            <a:spAutoFit/>
          </a:bodyPr>
          <a:lstStyle/>
          <a:p>
            <a:r>
              <a:rPr lang="en-GB" b="1" dirty="0">
                <a:latin typeface="Tahoma" panose="020B0604030504040204" pitchFamily="34" charset="0"/>
                <a:ea typeface="Tahoma" panose="020B0604030504040204" pitchFamily="34" charset="0"/>
                <a:cs typeface="Tahoma" panose="020B0604030504040204" pitchFamily="34" charset="0"/>
              </a:rPr>
              <a:t>Supplier Admin – Agent Management page</a:t>
            </a:r>
            <a:endParaRPr lang="en-GB"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794362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rtoon, design&#10;&#10;Description automatically generated">
            <a:extLst>
              <a:ext uri="{FF2B5EF4-FFF2-40B4-BE49-F238E27FC236}">
                <a16:creationId xmlns:a16="http://schemas.microsoft.com/office/drawing/2014/main" id="{DB57BEF1-C27F-3489-2A44-0622779C1FC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325620" y="766001"/>
            <a:ext cx="4123925" cy="4123925"/>
          </a:xfrm>
          <a:prstGeom prst="rect">
            <a:avLst/>
          </a:prstGeom>
        </p:spPr>
      </p:pic>
    </p:spTree>
    <p:extLst>
      <p:ext uri="{BB962C8B-B14F-4D97-AF65-F5344CB8AC3E}">
        <p14:creationId xmlns:p14="http://schemas.microsoft.com/office/powerpoint/2010/main" val="40279421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356589-627D-058C-C41E-85194E701A76}"/>
              </a:ext>
            </a:extLst>
          </p:cNvPr>
          <p:cNvSpPr txBox="1"/>
          <p:nvPr/>
        </p:nvSpPr>
        <p:spPr>
          <a:xfrm>
            <a:off x="525889" y="285579"/>
            <a:ext cx="6601238"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Tahoma" panose="020B0604030504040204" pitchFamily="34" charset="0"/>
                <a:ea typeface="Tahoma" panose="020B0604030504040204" pitchFamily="34" charset="0"/>
                <a:cs typeface="Tahoma" panose="020B0604030504040204" pitchFamily="34" charset="0"/>
              </a:rPr>
              <a:t>Working Together</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b="1" dirty="0">
                <a:latin typeface="Tahoma" panose="020B0604030504040204" pitchFamily="34" charset="0"/>
                <a:ea typeface="Tahoma" panose="020B0604030504040204" pitchFamily="34" charset="0"/>
                <a:cs typeface="Tahoma" panose="020B0604030504040204" pitchFamily="34" charset="0"/>
              </a:rPr>
              <a:t>Aged cases, Timeliness of responses &amp; Escalations</a:t>
            </a:r>
          </a:p>
          <a:p>
            <a:endParaRPr lang="en-GB" b="1"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a:buChar char="•"/>
            </a:pPr>
            <a:r>
              <a:rPr lang="en-GB" dirty="0">
                <a:latin typeface="Tahoma" panose="020B0604030504040204" pitchFamily="34" charset="0"/>
                <a:ea typeface="Tahoma" panose="020B0604030504040204" pitchFamily="34" charset="0"/>
                <a:cs typeface="Tahoma" panose="020B0604030504040204" pitchFamily="34" charset="0"/>
              </a:rPr>
              <a:t>Open case numbers reduced from 4,725 open cases on 10th January to consistently under 3,000 cases during May 23</a:t>
            </a:r>
          </a:p>
          <a:p>
            <a:pPr marL="285750" indent="-285750">
              <a:buFont typeface="Arial"/>
              <a:buChar char="•"/>
            </a:pPr>
            <a:endParaRPr lang="en-GB"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a:buChar char="•"/>
            </a:pPr>
            <a:r>
              <a:rPr lang="en-GB" dirty="0">
                <a:latin typeface="Tahoma" panose="020B0604030504040204" pitchFamily="34" charset="0"/>
                <a:ea typeface="Tahoma" panose="020B0604030504040204" pitchFamily="34" charset="0"/>
                <a:cs typeface="Tahoma" panose="020B0604030504040204" pitchFamily="34" charset="0"/>
              </a:rPr>
              <a:t>Still work to be done on responses and updates being provided on complaints within every 14 calendar days (unless delay explained)</a:t>
            </a:r>
          </a:p>
          <a:p>
            <a:pPr marL="285750" indent="-285750">
              <a:buFont typeface="Arial"/>
              <a:buChar char="•"/>
            </a:pPr>
            <a:endParaRPr lang="en-GB"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a:buChar char="•"/>
            </a:pPr>
            <a:r>
              <a:rPr lang="en-GB" dirty="0">
                <a:latin typeface="Tahoma" panose="020B0604030504040204" pitchFamily="34" charset="0"/>
                <a:ea typeface="Tahoma" panose="020B0604030504040204" pitchFamily="34" charset="0"/>
                <a:cs typeface="Tahoma" panose="020B0604030504040204" pitchFamily="34" charset="0"/>
              </a:rPr>
              <a:t>New reporting on case failure time to identify cases when the SLA failure has been significant. </a:t>
            </a:r>
          </a:p>
          <a:p>
            <a:pPr marL="285750" indent="-285750">
              <a:buFont typeface="Arial"/>
              <a:buChar char="•"/>
            </a:pPr>
            <a:endParaRPr lang="en-GB"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a:buChar char="•"/>
            </a:pPr>
            <a:r>
              <a:rPr lang="en-GB" dirty="0">
                <a:latin typeface="Tahoma" panose="020B0604030504040204" pitchFamily="34" charset="0"/>
                <a:ea typeface="Tahoma" panose="020B0604030504040204" pitchFamily="34" charset="0"/>
                <a:cs typeface="Tahoma" panose="020B0604030504040204" pitchFamily="34" charset="0"/>
              </a:rPr>
              <a:t>Escalations to highlight problems with outcomes offered or lack of responses, are vital to address issues with a case not progressing. Essential these are responded to quickly.</a:t>
            </a:r>
          </a:p>
          <a:p>
            <a:endParaRPr lang="en-GB" b="1" dirty="0">
              <a:ea typeface="Tahoma"/>
              <a:cs typeface="Tahoma"/>
            </a:endParaRPr>
          </a:p>
        </p:txBody>
      </p:sp>
      <p:pic>
        <p:nvPicPr>
          <p:cNvPr id="3" name="Graphic 3" descr="Cheers with solid fill">
            <a:extLst>
              <a:ext uri="{FF2B5EF4-FFF2-40B4-BE49-F238E27FC236}">
                <a16:creationId xmlns:a16="http://schemas.microsoft.com/office/drawing/2014/main" id="{08A6E840-2E15-43DB-BBBF-B0992604C4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4259" y="1284701"/>
            <a:ext cx="914400" cy="914400"/>
          </a:xfrm>
          <a:prstGeom prst="rect">
            <a:avLst/>
          </a:prstGeom>
        </p:spPr>
      </p:pic>
    </p:spTree>
    <p:extLst>
      <p:ext uri="{BB962C8B-B14F-4D97-AF65-F5344CB8AC3E}">
        <p14:creationId xmlns:p14="http://schemas.microsoft.com/office/powerpoint/2010/main" val="21347146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D34387-1993-1201-CDC9-0CF2FC54ECF4}"/>
              </a:ext>
            </a:extLst>
          </p:cNvPr>
          <p:cNvSpPr txBox="1"/>
          <p:nvPr/>
        </p:nvSpPr>
        <p:spPr>
          <a:xfrm>
            <a:off x="540185" y="199633"/>
            <a:ext cx="33937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Tahoma" panose="020B0604030504040204" pitchFamily="34" charset="0"/>
                <a:ea typeface="Tahoma" panose="020B0604030504040204" pitchFamily="34" charset="0"/>
                <a:cs typeface="Tahoma" panose="020B0604030504040204" pitchFamily="34" charset="0"/>
              </a:rPr>
              <a:t>Quality of responses </a:t>
            </a:r>
          </a:p>
        </p:txBody>
      </p:sp>
      <p:sp>
        <p:nvSpPr>
          <p:cNvPr id="3" name="TextBox 2">
            <a:extLst>
              <a:ext uri="{FF2B5EF4-FFF2-40B4-BE49-F238E27FC236}">
                <a16:creationId xmlns:a16="http://schemas.microsoft.com/office/drawing/2014/main" id="{FD6651A2-BEE8-5202-D357-2806A37BC151}"/>
              </a:ext>
            </a:extLst>
          </p:cNvPr>
          <p:cNvSpPr txBox="1"/>
          <p:nvPr/>
        </p:nvSpPr>
        <p:spPr>
          <a:xfrm>
            <a:off x="7175065" y="1921962"/>
            <a:ext cx="1538354"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dirty="0">
                <a:latin typeface="Tahoma" panose="020B0604030504040204" pitchFamily="34" charset="0"/>
                <a:ea typeface="Tahoma" panose="020B0604030504040204" pitchFamily="34" charset="0"/>
                <a:cs typeface="Tahoma" panose="020B0604030504040204" pitchFamily="34" charset="0"/>
              </a:rPr>
              <a:t>Extra training planned with Caseworkers to improve questioning and knowledge</a:t>
            </a:r>
            <a:r>
              <a:rPr lang="en-GB" sz="1200" dirty="0">
                <a:ea typeface="Tahoma"/>
                <a:cs typeface="Tahoma"/>
              </a:rPr>
              <a:t>.</a:t>
            </a:r>
            <a:endParaRPr lang="en-US" sz="1200" dirty="0"/>
          </a:p>
          <a:p>
            <a:pPr marL="285750" indent="-285750">
              <a:buFont typeface="Arial"/>
              <a:buChar char="•"/>
            </a:pPr>
            <a:endParaRPr lang="en-GB" dirty="0">
              <a:ea typeface="Tahoma"/>
              <a:cs typeface="Tahoma"/>
            </a:endParaRPr>
          </a:p>
        </p:txBody>
      </p:sp>
      <p:graphicFrame>
        <p:nvGraphicFramePr>
          <p:cNvPr id="10" name="Diagram 10">
            <a:extLst>
              <a:ext uri="{FF2B5EF4-FFF2-40B4-BE49-F238E27FC236}">
                <a16:creationId xmlns:a16="http://schemas.microsoft.com/office/drawing/2014/main" id="{A6E8517E-2891-06A1-F21E-5DD036E2026A}"/>
              </a:ext>
            </a:extLst>
          </p:cNvPr>
          <p:cNvGraphicFramePr/>
          <p:nvPr/>
        </p:nvGraphicFramePr>
        <p:xfrm>
          <a:off x="681102" y="836895"/>
          <a:ext cx="6098609" cy="3782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61" name="Graphic 1661" descr="Clipboard Badge outline">
            <a:extLst>
              <a:ext uri="{FF2B5EF4-FFF2-40B4-BE49-F238E27FC236}">
                <a16:creationId xmlns:a16="http://schemas.microsoft.com/office/drawing/2014/main" id="{F26DFA51-CB57-DA01-1927-CB326D908F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01108" y="908920"/>
            <a:ext cx="914400" cy="914400"/>
          </a:xfrm>
          <a:prstGeom prst="rect">
            <a:avLst/>
          </a:prstGeom>
        </p:spPr>
      </p:pic>
    </p:spTree>
    <p:extLst>
      <p:ext uri="{BB962C8B-B14F-4D97-AF65-F5344CB8AC3E}">
        <p14:creationId xmlns:p14="http://schemas.microsoft.com/office/powerpoint/2010/main" val="17846753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able&#10;&#10;Description automatically generated">
            <a:extLst>
              <a:ext uri="{FF2B5EF4-FFF2-40B4-BE49-F238E27FC236}">
                <a16:creationId xmlns:a16="http://schemas.microsoft.com/office/drawing/2014/main" id="{7D16C327-9333-E340-E113-2615A634C2EE}"/>
              </a:ext>
            </a:extLst>
          </p:cNvPr>
          <p:cNvPicPr>
            <a:picLocks noChangeAspect="1"/>
          </p:cNvPicPr>
          <p:nvPr/>
        </p:nvPicPr>
        <p:blipFill>
          <a:blip r:embed="rId3"/>
          <a:stretch>
            <a:fillRect/>
          </a:stretch>
        </p:blipFill>
        <p:spPr>
          <a:xfrm>
            <a:off x="524143" y="790276"/>
            <a:ext cx="7994530" cy="2222899"/>
          </a:xfrm>
          <a:prstGeom prst="rect">
            <a:avLst/>
          </a:prstGeom>
        </p:spPr>
      </p:pic>
      <p:sp>
        <p:nvSpPr>
          <p:cNvPr id="3" name="TextBox 2">
            <a:extLst>
              <a:ext uri="{FF2B5EF4-FFF2-40B4-BE49-F238E27FC236}">
                <a16:creationId xmlns:a16="http://schemas.microsoft.com/office/drawing/2014/main" id="{C4EA8525-5718-E7A5-F243-5BEE173A5F90}"/>
              </a:ext>
            </a:extLst>
          </p:cNvPr>
          <p:cNvSpPr txBox="1"/>
          <p:nvPr/>
        </p:nvSpPr>
        <p:spPr>
          <a:xfrm>
            <a:off x="399266" y="223119"/>
            <a:ext cx="37695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Tahoma" panose="020B0604030504040204" pitchFamily="34" charset="0"/>
                <a:ea typeface="Tahoma" panose="020B0604030504040204" pitchFamily="34" charset="0"/>
                <a:cs typeface="Tahoma" panose="020B0604030504040204" pitchFamily="34" charset="0"/>
              </a:rPr>
              <a:t>Top 8 trends by region</a:t>
            </a:r>
          </a:p>
        </p:txBody>
      </p:sp>
      <p:sp>
        <p:nvSpPr>
          <p:cNvPr id="4" name="TextBox 3">
            <a:extLst>
              <a:ext uri="{FF2B5EF4-FFF2-40B4-BE49-F238E27FC236}">
                <a16:creationId xmlns:a16="http://schemas.microsoft.com/office/drawing/2014/main" id="{A32A8365-FF34-779F-C493-7FA19986E224}"/>
              </a:ext>
            </a:extLst>
          </p:cNvPr>
          <p:cNvSpPr txBox="1"/>
          <p:nvPr/>
        </p:nvSpPr>
        <p:spPr>
          <a:xfrm>
            <a:off x="546652" y="3366879"/>
            <a:ext cx="644801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dirty="0">
                <a:latin typeface="Tahoma" panose="020B0604030504040204" pitchFamily="34" charset="0"/>
                <a:ea typeface="Tahoma" panose="020B0604030504040204" pitchFamily="34" charset="0"/>
                <a:cs typeface="Tahoma" panose="020B0604030504040204" pitchFamily="34" charset="0"/>
              </a:rPr>
              <a:t>Prepayment priority cases still dominant</a:t>
            </a:r>
          </a:p>
          <a:p>
            <a:pPr marL="285750" indent="-285750">
              <a:buFont typeface="Arial"/>
              <a:buChar char="•"/>
            </a:pPr>
            <a:r>
              <a:rPr lang="en-GB" dirty="0">
                <a:latin typeface="Tahoma" panose="020B0604030504040204" pitchFamily="34" charset="0"/>
                <a:ea typeface="Tahoma" panose="020B0604030504040204" pitchFamily="34" charset="0"/>
                <a:cs typeface="Tahoma" panose="020B0604030504040204" pitchFamily="34" charset="0"/>
              </a:rPr>
              <a:t>Unable to credit PPM (technical issue) down 50% on Q3</a:t>
            </a:r>
          </a:p>
          <a:p>
            <a:pPr marL="285750" indent="-285750">
              <a:buFont typeface="Arial"/>
              <a:buChar char="•"/>
            </a:pPr>
            <a:r>
              <a:rPr lang="en-GB" dirty="0">
                <a:latin typeface="Tahoma" panose="020B0604030504040204" pitchFamily="34" charset="0"/>
                <a:ea typeface="Tahoma" panose="020B0604030504040204" pitchFamily="34" charset="0"/>
                <a:cs typeface="Tahoma" panose="020B0604030504040204" pitchFamily="34" charset="0"/>
              </a:rPr>
              <a:t>Metering and billing cases codes similar across all regions</a:t>
            </a:r>
          </a:p>
          <a:p>
            <a:pPr marL="285750" indent="-285750">
              <a:buFont typeface="Arial"/>
              <a:buChar char="•"/>
            </a:pPr>
            <a:r>
              <a:rPr lang="en-GB" dirty="0">
                <a:latin typeface="Tahoma" panose="020B0604030504040204" pitchFamily="34" charset="0"/>
                <a:ea typeface="Tahoma" panose="020B0604030504040204" pitchFamily="34" charset="0"/>
                <a:cs typeface="Tahoma" panose="020B0604030504040204" pitchFamily="34" charset="0"/>
              </a:rPr>
              <a:t>Forced PPM cases reduced significantly in March</a:t>
            </a:r>
          </a:p>
          <a:p>
            <a:pPr marL="285750" indent="-285750">
              <a:buFont typeface="Arial"/>
              <a:buChar char="•"/>
            </a:pPr>
            <a:r>
              <a:rPr lang="en-GB" dirty="0">
                <a:latin typeface="Tahoma" panose="020B0604030504040204" pitchFamily="34" charset="0"/>
                <a:ea typeface="Tahoma" panose="020B0604030504040204" pitchFamily="34" charset="0"/>
                <a:cs typeface="Tahoma" panose="020B0604030504040204" pitchFamily="34" charset="0"/>
              </a:rPr>
              <a:t>Debt Recovery Practice cases being given more scrutiny</a:t>
            </a:r>
          </a:p>
          <a:p>
            <a:pPr marL="285750" indent="-285750">
              <a:buFont typeface="Arial"/>
              <a:buChar char="•"/>
            </a:pPr>
            <a:endParaRPr lang="en-GB" dirty="0">
              <a:ea typeface="Tahoma"/>
              <a:cs typeface="Tahoma"/>
            </a:endParaRPr>
          </a:p>
        </p:txBody>
      </p:sp>
    </p:spTree>
    <p:extLst>
      <p:ext uri="{BB962C8B-B14F-4D97-AF65-F5344CB8AC3E}">
        <p14:creationId xmlns:p14="http://schemas.microsoft.com/office/powerpoint/2010/main" val="1087021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30"/>
          <p:cNvSpPr txBox="1">
            <a:spLocks noGrp="1"/>
          </p:cNvSpPr>
          <p:nvPr>
            <p:ph type="title"/>
          </p:nvPr>
        </p:nvSpPr>
        <p:spPr>
          <a:xfrm>
            <a:off x="827933" y="182235"/>
            <a:ext cx="7406640" cy="857520"/>
          </a:xfrm>
          <a:prstGeom prst="rect">
            <a:avLst/>
          </a:prstGeom>
          <a:noFill/>
          <a:ln>
            <a:noFill/>
          </a:ln>
        </p:spPr>
        <p:txBody>
          <a:bodyPr spcFirstLastPara="1" wrap="square" lIns="82283" tIns="82283" rIns="82283" bIns="82283" anchor="t" anchorCtr="0">
            <a:normAutofit/>
          </a:bodyPr>
          <a:lstStyle/>
          <a:p>
            <a:pPr marL="0" marR="0" lvl="0" indent="0" algn="l" rtl="0">
              <a:lnSpc>
                <a:spcPct val="100000"/>
              </a:lnSpc>
              <a:spcBef>
                <a:spcPts val="0"/>
              </a:spcBef>
              <a:spcAft>
                <a:spcPts val="0"/>
              </a:spcAft>
              <a:buClr>
                <a:srgbClr val="004888"/>
              </a:buClr>
              <a:buSzPts val="1400"/>
              <a:buFont typeface="Open Sans"/>
              <a:buNone/>
            </a:pPr>
            <a:r>
              <a:rPr lang="en-GB" sz="2160"/>
              <a:t>Consumer service systems project - 2024 - 1 / 2</a:t>
            </a:r>
            <a:endParaRPr sz="2160"/>
          </a:p>
          <a:p>
            <a:pPr marL="0" marR="0" lvl="0" indent="0" algn="l" rtl="0">
              <a:lnSpc>
                <a:spcPct val="100000"/>
              </a:lnSpc>
              <a:spcBef>
                <a:spcPts val="0"/>
              </a:spcBef>
              <a:spcAft>
                <a:spcPts val="0"/>
              </a:spcAft>
              <a:buClr>
                <a:srgbClr val="004888"/>
              </a:buClr>
              <a:buSzPts val="1400"/>
              <a:buFont typeface="Open Sans"/>
              <a:buNone/>
            </a:pPr>
            <a:r>
              <a:rPr lang="en-GB" sz="2160"/>
              <a:t> </a:t>
            </a:r>
            <a:endParaRPr sz="2160" b="1" i="0" u="none" strike="noStrike" cap="none">
              <a:solidFill>
                <a:srgbClr val="004888"/>
              </a:solidFill>
              <a:latin typeface="Open Sans"/>
              <a:ea typeface="Open Sans"/>
              <a:cs typeface="Open Sans"/>
              <a:sym typeface="Open Sans"/>
            </a:endParaRPr>
          </a:p>
        </p:txBody>
      </p:sp>
      <p:sp>
        <p:nvSpPr>
          <p:cNvPr id="137" name="Google Shape;137;p30"/>
          <p:cNvSpPr txBox="1"/>
          <p:nvPr/>
        </p:nvSpPr>
        <p:spPr>
          <a:xfrm>
            <a:off x="953325" y="685125"/>
            <a:ext cx="7645860" cy="4163130"/>
          </a:xfrm>
          <a:prstGeom prst="rect">
            <a:avLst/>
          </a:prstGeom>
          <a:noFill/>
          <a:ln>
            <a:noFill/>
          </a:ln>
        </p:spPr>
        <p:txBody>
          <a:bodyPr spcFirstLastPara="1" wrap="square" lIns="82283" tIns="41130" rIns="82283" bIns="41130" anchor="t" anchorCtr="0">
            <a:noAutofit/>
          </a:bodyPr>
          <a:lstStyle/>
          <a:p>
            <a:pPr marL="411480" lvl="0" indent="0" algn="l" rtl="0">
              <a:lnSpc>
                <a:spcPct val="115000"/>
              </a:lnSpc>
              <a:spcBef>
                <a:spcPts val="0"/>
              </a:spcBef>
              <a:spcAft>
                <a:spcPts val="0"/>
              </a:spcAft>
              <a:buNone/>
            </a:pPr>
            <a:endParaRPr sz="1620">
              <a:solidFill>
                <a:srgbClr val="004B88"/>
              </a:solidFill>
              <a:latin typeface="Open Sans"/>
              <a:ea typeface="Open Sans"/>
              <a:cs typeface="Open Sans"/>
              <a:sym typeface="Open Sans"/>
            </a:endParaRPr>
          </a:p>
          <a:p>
            <a:pPr marL="411480" lvl="0" indent="-308610" algn="l" rtl="0">
              <a:lnSpc>
                <a:spcPct val="115000"/>
              </a:lnSpc>
              <a:spcBef>
                <a:spcPts val="0"/>
              </a:spcBef>
              <a:spcAft>
                <a:spcPts val="0"/>
              </a:spcAft>
              <a:buClr>
                <a:srgbClr val="004B88"/>
              </a:buClr>
              <a:buSzPts val="1800"/>
              <a:buFont typeface="Open Sans"/>
              <a:buChar char="●"/>
            </a:pPr>
            <a:r>
              <a:rPr lang="en-GB" sz="1620">
                <a:solidFill>
                  <a:srgbClr val="004B88"/>
                </a:solidFill>
                <a:latin typeface="Open Sans"/>
                <a:ea typeface="Open Sans"/>
                <a:cs typeface="Open Sans"/>
                <a:sym typeface="Open Sans"/>
              </a:rPr>
              <a:t>We’ve undertaken a review of systems for the consumer service and taken into account an number of factors in what the future could look like</a:t>
            </a:r>
            <a:endParaRPr sz="1620">
              <a:solidFill>
                <a:srgbClr val="004B88"/>
              </a:solidFill>
              <a:latin typeface="Open Sans"/>
              <a:ea typeface="Open Sans"/>
              <a:cs typeface="Open Sans"/>
              <a:sym typeface="Open Sans"/>
            </a:endParaRPr>
          </a:p>
          <a:p>
            <a:pPr marL="822960" lvl="1" indent="-308610" algn="l" rtl="0">
              <a:lnSpc>
                <a:spcPct val="115000"/>
              </a:lnSpc>
              <a:spcBef>
                <a:spcPts val="0"/>
              </a:spcBef>
              <a:spcAft>
                <a:spcPts val="0"/>
              </a:spcAft>
              <a:buClr>
                <a:srgbClr val="004B88"/>
              </a:buClr>
              <a:buSzPts val="1800"/>
              <a:buFont typeface="Open Sans"/>
              <a:buChar char="○"/>
            </a:pPr>
            <a:r>
              <a:rPr lang="en-GB" sz="1620">
                <a:solidFill>
                  <a:srgbClr val="004B88"/>
                </a:solidFill>
                <a:latin typeface="Open Sans"/>
                <a:ea typeface="Open Sans"/>
                <a:cs typeface="Open Sans"/>
                <a:sym typeface="Open Sans"/>
              </a:rPr>
              <a:t>Procurement </a:t>
            </a:r>
            <a:endParaRPr sz="1620">
              <a:solidFill>
                <a:srgbClr val="004B88"/>
              </a:solidFill>
              <a:latin typeface="Open Sans"/>
              <a:ea typeface="Open Sans"/>
              <a:cs typeface="Open Sans"/>
              <a:sym typeface="Open Sans"/>
            </a:endParaRPr>
          </a:p>
          <a:p>
            <a:pPr marL="822960" lvl="1" indent="-308610" algn="l" rtl="0">
              <a:lnSpc>
                <a:spcPct val="115000"/>
              </a:lnSpc>
              <a:spcBef>
                <a:spcPts val="0"/>
              </a:spcBef>
              <a:spcAft>
                <a:spcPts val="0"/>
              </a:spcAft>
              <a:buClr>
                <a:srgbClr val="004B88"/>
              </a:buClr>
              <a:buSzPts val="1800"/>
              <a:buFont typeface="Open Sans"/>
              <a:buChar char="○"/>
            </a:pPr>
            <a:r>
              <a:rPr lang="en-GB" sz="1620">
                <a:solidFill>
                  <a:srgbClr val="004B88"/>
                </a:solidFill>
                <a:latin typeface="Open Sans"/>
                <a:ea typeface="Open Sans"/>
                <a:cs typeface="Open Sans"/>
                <a:sym typeface="Open Sans"/>
              </a:rPr>
              <a:t>Value for money</a:t>
            </a:r>
            <a:endParaRPr sz="1620">
              <a:solidFill>
                <a:srgbClr val="004B88"/>
              </a:solidFill>
              <a:latin typeface="Open Sans"/>
              <a:ea typeface="Open Sans"/>
              <a:cs typeface="Open Sans"/>
              <a:sym typeface="Open Sans"/>
            </a:endParaRPr>
          </a:p>
          <a:p>
            <a:pPr marL="822960" lvl="1" indent="-308610" algn="l" rtl="0">
              <a:lnSpc>
                <a:spcPct val="115000"/>
              </a:lnSpc>
              <a:spcBef>
                <a:spcPts val="0"/>
              </a:spcBef>
              <a:spcAft>
                <a:spcPts val="0"/>
              </a:spcAft>
              <a:buClr>
                <a:srgbClr val="004B88"/>
              </a:buClr>
              <a:buSzPts val="1800"/>
              <a:buFont typeface="Open Sans"/>
              <a:buChar char="○"/>
            </a:pPr>
            <a:r>
              <a:rPr lang="en-GB" sz="1620">
                <a:solidFill>
                  <a:srgbClr val="004B88"/>
                </a:solidFill>
                <a:latin typeface="Open Sans"/>
                <a:ea typeface="Open Sans"/>
                <a:cs typeface="Open Sans"/>
                <a:sym typeface="Open Sans"/>
              </a:rPr>
              <a:t>Internal technology policy</a:t>
            </a:r>
            <a:endParaRPr sz="1620">
              <a:solidFill>
                <a:srgbClr val="004B88"/>
              </a:solidFill>
              <a:latin typeface="Open Sans"/>
              <a:ea typeface="Open Sans"/>
              <a:cs typeface="Open Sans"/>
              <a:sym typeface="Open Sans"/>
            </a:endParaRPr>
          </a:p>
          <a:p>
            <a:pPr marL="822960" lvl="1" indent="-308610" algn="l" rtl="0">
              <a:lnSpc>
                <a:spcPct val="115000"/>
              </a:lnSpc>
              <a:spcBef>
                <a:spcPts val="0"/>
              </a:spcBef>
              <a:spcAft>
                <a:spcPts val="0"/>
              </a:spcAft>
              <a:buClr>
                <a:srgbClr val="004B88"/>
              </a:buClr>
              <a:buSzPts val="1800"/>
              <a:buFont typeface="Open Sans"/>
              <a:buChar char="○"/>
            </a:pPr>
            <a:r>
              <a:rPr lang="en-GB" sz="1620">
                <a:solidFill>
                  <a:srgbClr val="004B88"/>
                </a:solidFill>
                <a:latin typeface="Open Sans"/>
                <a:ea typeface="Open Sans"/>
                <a:cs typeface="Open Sans"/>
                <a:sym typeface="Open Sans"/>
              </a:rPr>
              <a:t>Data security</a:t>
            </a:r>
            <a:endParaRPr sz="1620">
              <a:solidFill>
                <a:srgbClr val="004B88"/>
              </a:solidFill>
              <a:latin typeface="Open Sans"/>
              <a:ea typeface="Open Sans"/>
              <a:cs typeface="Open Sans"/>
              <a:sym typeface="Open Sans"/>
            </a:endParaRPr>
          </a:p>
          <a:p>
            <a:pPr marL="822960" lvl="1" indent="-308610" algn="l" rtl="0">
              <a:lnSpc>
                <a:spcPct val="115000"/>
              </a:lnSpc>
              <a:spcBef>
                <a:spcPts val="0"/>
              </a:spcBef>
              <a:spcAft>
                <a:spcPts val="0"/>
              </a:spcAft>
              <a:buClr>
                <a:srgbClr val="004B88"/>
              </a:buClr>
              <a:buSzPts val="1800"/>
              <a:buFont typeface="Open Sans"/>
              <a:buChar char="○"/>
            </a:pPr>
            <a:r>
              <a:rPr lang="en-GB" sz="1620">
                <a:solidFill>
                  <a:srgbClr val="004B88"/>
                </a:solidFill>
                <a:latin typeface="Open Sans"/>
                <a:ea typeface="Open Sans"/>
                <a:cs typeface="Open Sans"/>
                <a:sym typeface="Open Sans"/>
              </a:rPr>
              <a:t>Future proofing our service and systems</a:t>
            </a:r>
            <a:endParaRPr sz="1620">
              <a:solidFill>
                <a:srgbClr val="004B88"/>
              </a:solidFill>
              <a:latin typeface="Open Sans"/>
              <a:ea typeface="Open Sans"/>
              <a:cs typeface="Open Sans"/>
              <a:sym typeface="Open Sans"/>
            </a:endParaRPr>
          </a:p>
          <a:p>
            <a:pPr marL="822960" lvl="0" indent="0" algn="l" rtl="0">
              <a:lnSpc>
                <a:spcPct val="115000"/>
              </a:lnSpc>
              <a:spcBef>
                <a:spcPts val="0"/>
              </a:spcBef>
              <a:spcAft>
                <a:spcPts val="0"/>
              </a:spcAft>
              <a:buNone/>
            </a:pPr>
            <a:endParaRPr sz="1620">
              <a:solidFill>
                <a:srgbClr val="004B88"/>
              </a:solidFill>
              <a:latin typeface="Open Sans"/>
              <a:ea typeface="Open Sans"/>
              <a:cs typeface="Open Sans"/>
              <a:sym typeface="Open Sans"/>
            </a:endParaRPr>
          </a:p>
          <a:p>
            <a:pPr marL="411480" lvl="0" indent="-308610" algn="l" rtl="0">
              <a:lnSpc>
                <a:spcPct val="115000"/>
              </a:lnSpc>
              <a:spcBef>
                <a:spcPts val="0"/>
              </a:spcBef>
              <a:spcAft>
                <a:spcPts val="0"/>
              </a:spcAft>
              <a:buClr>
                <a:srgbClr val="004B88"/>
              </a:buClr>
              <a:buSzPts val="1800"/>
              <a:buFont typeface="Open Sans"/>
              <a:buChar char="●"/>
            </a:pPr>
            <a:r>
              <a:rPr lang="en-GB" sz="1620">
                <a:solidFill>
                  <a:srgbClr val="004B88"/>
                </a:solidFill>
                <a:latin typeface="Open Sans"/>
                <a:ea typeface="Open Sans"/>
                <a:cs typeface="Open Sans"/>
                <a:sym typeface="Open Sans"/>
              </a:rPr>
              <a:t>Having balanced all these factors up we’ve decided to replace the current CMS and data warehouse/reporting functions of our systems with our own internal Casebook product</a:t>
            </a:r>
            <a:endParaRPr sz="1620">
              <a:solidFill>
                <a:srgbClr val="004B88"/>
              </a:solidFill>
              <a:latin typeface="Open Sans"/>
              <a:ea typeface="Open Sans"/>
              <a:cs typeface="Open Sans"/>
              <a:sym typeface="Open Sans"/>
            </a:endParaRPr>
          </a:p>
          <a:p>
            <a:pPr marL="411480" lvl="0" indent="-308610" algn="l" rtl="0">
              <a:lnSpc>
                <a:spcPct val="115000"/>
              </a:lnSpc>
              <a:spcBef>
                <a:spcPts val="0"/>
              </a:spcBef>
              <a:spcAft>
                <a:spcPts val="0"/>
              </a:spcAft>
              <a:buClr>
                <a:srgbClr val="004B88"/>
              </a:buClr>
              <a:buSzPts val="1800"/>
              <a:buFont typeface="Open Sans"/>
              <a:buChar char="●"/>
            </a:pPr>
            <a:r>
              <a:rPr lang="en-GB" sz="1620">
                <a:solidFill>
                  <a:srgbClr val="004B88"/>
                </a:solidFill>
                <a:latin typeface="Open Sans"/>
                <a:ea typeface="Open Sans"/>
                <a:cs typeface="Open Sans"/>
                <a:sym typeface="Open Sans"/>
              </a:rPr>
              <a:t>This decision is not a reflection of the current provider or their services</a:t>
            </a:r>
            <a:endParaRPr sz="1620">
              <a:solidFill>
                <a:srgbClr val="004B88"/>
              </a:solidFill>
              <a:latin typeface="Open Sans"/>
              <a:ea typeface="Open Sans"/>
              <a:cs typeface="Open Sans"/>
              <a:sym typeface="Open Sans"/>
            </a:endParaRPr>
          </a:p>
          <a:p>
            <a:pPr marL="0" marR="0" lvl="0" indent="0" algn="l" rtl="0">
              <a:lnSpc>
                <a:spcPct val="100000"/>
              </a:lnSpc>
              <a:spcBef>
                <a:spcPts val="360"/>
              </a:spcBef>
              <a:spcAft>
                <a:spcPts val="0"/>
              </a:spcAft>
              <a:buClr>
                <a:srgbClr val="000000"/>
              </a:buClr>
              <a:buSzPts val="1800"/>
              <a:buFont typeface="Arial"/>
              <a:buNone/>
            </a:pPr>
            <a:endParaRPr sz="1620" b="0" i="0" u="none" strike="noStrike" cap="none">
              <a:solidFill>
                <a:srgbClr val="004B88"/>
              </a:solidFill>
              <a:latin typeface="Open Sans"/>
              <a:ea typeface="Open Sans"/>
              <a:cs typeface="Open Sans"/>
              <a:sym typeface="Open Sans"/>
            </a:endParaRPr>
          </a:p>
        </p:txBody>
      </p:sp>
    </p:spTree>
    <p:extLst>
      <p:ext uri="{BB962C8B-B14F-4D97-AF65-F5344CB8AC3E}">
        <p14:creationId xmlns:p14="http://schemas.microsoft.com/office/powerpoint/2010/main" val="23536741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09B763-97E3-8283-F899-12F7EE9BB104}"/>
              </a:ext>
            </a:extLst>
          </p:cNvPr>
          <p:cNvSpPr txBox="1"/>
          <p:nvPr/>
        </p:nvSpPr>
        <p:spPr>
          <a:xfrm>
            <a:off x="285750" y="223630"/>
            <a:ext cx="41992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Tahoma" panose="020B0604030504040204" pitchFamily="34" charset="0"/>
                <a:ea typeface="Tahoma" panose="020B0604030504040204" pitchFamily="34" charset="0"/>
                <a:cs typeface="Tahoma" panose="020B0604030504040204" pitchFamily="34" charset="0"/>
              </a:rPr>
              <a:t>Self-disconnection</a:t>
            </a:r>
          </a:p>
        </p:txBody>
      </p:sp>
      <p:sp>
        <p:nvSpPr>
          <p:cNvPr id="3" name="TextBox 2">
            <a:extLst>
              <a:ext uri="{FF2B5EF4-FFF2-40B4-BE49-F238E27FC236}">
                <a16:creationId xmlns:a16="http://schemas.microsoft.com/office/drawing/2014/main" id="{3A238F43-88F4-88A8-6DC7-7E1D5985A568}"/>
              </a:ext>
            </a:extLst>
          </p:cNvPr>
          <p:cNvSpPr txBox="1"/>
          <p:nvPr/>
        </p:nvSpPr>
        <p:spPr>
          <a:xfrm>
            <a:off x="409989" y="857250"/>
            <a:ext cx="6858000" cy="3901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pic>
        <p:nvPicPr>
          <p:cNvPr id="4" name="Picture 4" descr="Chart, line chart&#10;&#10;Description automatically generated">
            <a:extLst>
              <a:ext uri="{FF2B5EF4-FFF2-40B4-BE49-F238E27FC236}">
                <a16:creationId xmlns:a16="http://schemas.microsoft.com/office/drawing/2014/main" id="{9DB31BBD-D3FF-CC08-EFA9-A4EC7B7C3DD7}"/>
              </a:ext>
            </a:extLst>
          </p:cNvPr>
          <p:cNvPicPr>
            <a:picLocks noChangeAspect="1"/>
          </p:cNvPicPr>
          <p:nvPr/>
        </p:nvPicPr>
        <p:blipFill>
          <a:blip r:embed="rId3"/>
          <a:stretch>
            <a:fillRect/>
          </a:stretch>
        </p:blipFill>
        <p:spPr>
          <a:xfrm>
            <a:off x="370554" y="593360"/>
            <a:ext cx="6236722" cy="4325491"/>
          </a:xfrm>
          <a:prstGeom prst="rect">
            <a:avLst/>
          </a:prstGeom>
        </p:spPr>
      </p:pic>
      <p:sp>
        <p:nvSpPr>
          <p:cNvPr id="5" name="TextBox 4">
            <a:extLst>
              <a:ext uri="{FF2B5EF4-FFF2-40B4-BE49-F238E27FC236}">
                <a16:creationId xmlns:a16="http://schemas.microsoft.com/office/drawing/2014/main" id="{23E534AF-29A2-9053-3523-48D1BF08A58C}"/>
              </a:ext>
            </a:extLst>
          </p:cNvPr>
          <p:cNvSpPr txBox="1"/>
          <p:nvPr/>
        </p:nvSpPr>
        <p:spPr>
          <a:xfrm>
            <a:off x="7000876" y="589935"/>
            <a:ext cx="176980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Tahoma" panose="020B0604030504040204" pitchFamily="34" charset="0"/>
                <a:ea typeface="Tahoma" panose="020B0604030504040204" pitchFamily="34" charset="0"/>
                <a:cs typeface="Tahoma" panose="020B0604030504040204" pitchFamily="34" charset="0"/>
              </a:rPr>
              <a:t>June 2017</a:t>
            </a:r>
            <a:r>
              <a:rPr lang="en-GB" dirty="0">
                <a:latin typeface="Tahoma" panose="020B0604030504040204" pitchFamily="34" charset="0"/>
                <a:ea typeface="Tahoma" panose="020B0604030504040204" pitchFamily="34" charset="0"/>
                <a:cs typeface="Tahoma" panose="020B0604030504040204" pitchFamily="34" charset="0"/>
              </a:rPr>
              <a:t>:</a:t>
            </a:r>
          </a:p>
          <a:p>
            <a:r>
              <a:rPr lang="en-GB" b="1" dirty="0">
                <a:solidFill>
                  <a:srgbClr val="FF0000"/>
                </a:solidFill>
                <a:latin typeface="Tahoma" panose="020B0604030504040204" pitchFamily="34" charset="0"/>
                <a:ea typeface="Tahoma" panose="020B0604030504040204" pitchFamily="34" charset="0"/>
                <a:cs typeface="Tahoma" panose="020B0604030504040204" pitchFamily="34" charset="0"/>
              </a:rPr>
              <a:t>26</a:t>
            </a:r>
            <a:r>
              <a:rPr lang="en-GB" dirty="0">
                <a:latin typeface="Tahoma" panose="020B0604030504040204" pitchFamily="34" charset="0"/>
                <a:ea typeface="Tahoma" panose="020B0604030504040204" pitchFamily="34" charset="0"/>
                <a:cs typeface="Tahoma" panose="020B0604030504040204" pitchFamily="34" charset="0"/>
              </a:rPr>
              <a:t> self-disconnection cases</a:t>
            </a:r>
          </a:p>
          <a:p>
            <a:endParaRPr lang="en-GB" dirty="0">
              <a:latin typeface="Tahoma" panose="020B0604030504040204" pitchFamily="34" charset="0"/>
              <a:ea typeface="Tahoma" panose="020B0604030504040204" pitchFamily="34" charset="0"/>
              <a:cs typeface="Tahoma" panose="020B0604030504040204" pitchFamily="34" charset="0"/>
            </a:endParaRP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b="1" dirty="0">
                <a:latin typeface="Tahoma" panose="020B0604030504040204" pitchFamily="34" charset="0"/>
                <a:ea typeface="Tahoma" panose="020B0604030504040204" pitchFamily="34" charset="0"/>
                <a:cs typeface="Tahoma" panose="020B0604030504040204" pitchFamily="34" charset="0"/>
              </a:rPr>
              <a:t>March 2023</a:t>
            </a:r>
            <a:r>
              <a:rPr lang="en-GB" dirty="0">
                <a:latin typeface="Tahoma" panose="020B0604030504040204" pitchFamily="34" charset="0"/>
                <a:ea typeface="Tahoma" panose="020B0604030504040204" pitchFamily="34" charset="0"/>
                <a:cs typeface="Tahoma" panose="020B0604030504040204" pitchFamily="34" charset="0"/>
              </a:rPr>
              <a:t>:</a:t>
            </a:r>
          </a:p>
          <a:p>
            <a:r>
              <a:rPr lang="en-GB" b="1" dirty="0">
                <a:solidFill>
                  <a:srgbClr val="FF0000"/>
                </a:solidFill>
                <a:latin typeface="Tahoma" panose="020B0604030504040204" pitchFamily="34" charset="0"/>
                <a:ea typeface="Tahoma" panose="020B0604030504040204" pitchFamily="34" charset="0"/>
                <a:cs typeface="Tahoma" panose="020B0604030504040204" pitchFamily="34" charset="0"/>
              </a:rPr>
              <a:t>2,824</a:t>
            </a:r>
            <a:r>
              <a:rPr lang="en-GB" dirty="0">
                <a:latin typeface="Tahoma" panose="020B0604030504040204" pitchFamily="34" charset="0"/>
                <a:ea typeface="Tahoma" panose="020B0604030504040204" pitchFamily="34" charset="0"/>
                <a:cs typeface="Tahoma" panose="020B0604030504040204" pitchFamily="34" charset="0"/>
              </a:rPr>
              <a:t> self-disconnection cases</a:t>
            </a:r>
          </a:p>
        </p:txBody>
      </p:sp>
    </p:spTree>
    <p:extLst>
      <p:ext uri="{BB962C8B-B14F-4D97-AF65-F5344CB8AC3E}">
        <p14:creationId xmlns:p14="http://schemas.microsoft.com/office/powerpoint/2010/main" val="42372997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62520A-469F-2FA2-4BBE-FBF8D2F99E74}"/>
              </a:ext>
            </a:extLst>
          </p:cNvPr>
          <p:cNvSpPr txBox="1"/>
          <p:nvPr/>
        </p:nvSpPr>
        <p:spPr>
          <a:xfrm>
            <a:off x="484532" y="385141"/>
            <a:ext cx="45720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Tahoma" panose="020B0604030504040204" pitchFamily="34" charset="0"/>
                <a:ea typeface="Tahoma" panose="020B0604030504040204" pitchFamily="34" charset="0"/>
                <a:cs typeface="Tahoma" panose="020B0604030504040204" pitchFamily="34" charset="0"/>
              </a:rPr>
              <a:t>Alterative self-disconnection process</a:t>
            </a:r>
          </a:p>
        </p:txBody>
      </p:sp>
      <p:graphicFrame>
        <p:nvGraphicFramePr>
          <p:cNvPr id="201" name="Diagram 201">
            <a:extLst>
              <a:ext uri="{FF2B5EF4-FFF2-40B4-BE49-F238E27FC236}">
                <a16:creationId xmlns:a16="http://schemas.microsoft.com/office/drawing/2014/main" id="{7DEEFA0E-0DB2-9FA9-DA47-BE727B6DEB6F}"/>
              </a:ext>
            </a:extLst>
          </p:cNvPr>
          <p:cNvGraphicFramePr/>
          <p:nvPr/>
        </p:nvGraphicFramePr>
        <p:xfrm>
          <a:off x="1085023" y="-168137"/>
          <a:ext cx="6460433" cy="3773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26" name="TextBox 725">
            <a:extLst>
              <a:ext uri="{FF2B5EF4-FFF2-40B4-BE49-F238E27FC236}">
                <a16:creationId xmlns:a16="http://schemas.microsoft.com/office/drawing/2014/main" id="{61B7DD71-4DB7-37FE-0BAA-49FA919667F0}"/>
              </a:ext>
            </a:extLst>
          </p:cNvPr>
          <p:cNvSpPr txBox="1"/>
          <p:nvPr/>
        </p:nvSpPr>
        <p:spPr>
          <a:xfrm>
            <a:off x="422413" y="2708413"/>
            <a:ext cx="6597097"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dirty="0">
                <a:latin typeface="Tahoma" panose="020B0604030504040204" pitchFamily="34" charset="0"/>
                <a:ea typeface="Tahoma" panose="020B0604030504040204" pitchFamily="34" charset="0"/>
                <a:cs typeface="Tahoma" panose="020B0604030504040204" pitchFamily="34" charset="0"/>
              </a:rPr>
              <a:t>Participating suppliers have stated improvements in managing resources – allocation not tied to call distribution</a:t>
            </a:r>
          </a:p>
          <a:p>
            <a:endParaRPr lang="en-GB"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a:buChar char="•"/>
            </a:pPr>
            <a:r>
              <a:rPr lang="en-GB" dirty="0">
                <a:latin typeface="Tahoma" panose="020B0604030504040204" pitchFamily="34" charset="0"/>
                <a:ea typeface="Tahoma" panose="020B0604030504040204" pitchFamily="34" charset="0"/>
                <a:cs typeface="Tahoma" panose="020B0604030504040204" pitchFamily="34" charset="0"/>
              </a:rPr>
              <a:t>Quicker responses, of better quality, allowing EHU Caseworkers to resolve cases more quickly</a:t>
            </a:r>
          </a:p>
          <a:p>
            <a:pPr marL="285750" indent="-285750">
              <a:buFont typeface="Arial"/>
              <a:buChar char="•"/>
            </a:pPr>
            <a:endParaRPr lang="en-GB"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a:buChar char="•"/>
            </a:pPr>
            <a:r>
              <a:rPr lang="en-GB" dirty="0">
                <a:latin typeface="Tahoma" panose="020B0604030504040204" pitchFamily="34" charset="0"/>
                <a:ea typeface="Tahoma" panose="020B0604030504040204" pitchFamily="34" charset="0"/>
                <a:cs typeface="Tahoma" panose="020B0604030504040204" pitchFamily="34" charset="0"/>
              </a:rPr>
              <a:t>Notably less escalation activity for participating suppliers, and better tracking of ongoing cases</a:t>
            </a:r>
          </a:p>
          <a:p>
            <a:pPr marL="285750" indent="-285750">
              <a:buFont typeface="Arial"/>
              <a:buChar char="•"/>
            </a:pPr>
            <a:endParaRPr lang="en-GB" dirty="0">
              <a:ea typeface="Tahoma"/>
              <a:cs typeface="Tahoma"/>
            </a:endParaRPr>
          </a:p>
          <a:p>
            <a:pPr marL="285750" indent="-285750">
              <a:buFont typeface="Arial"/>
              <a:buChar char="•"/>
            </a:pPr>
            <a:endParaRPr lang="en-GB" dirty="0">
              <a:ea typeface="Tahoma"/>
              <a:cs typeface="Tahoma"/>
            </a:endParaRPr>
          </a:p>
        </p:txBody>
      </p:sp>
    </p:spTree>
    <p:extLst>
      <p:ext uri="{BB962C8B-B14F-4D97-AF65-F5344CB8AC3E}">
        <p14:creationId xmlns:p14="http://schemas.microsoft.com/office/powerpoint/2010/main" val="22354290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50DDAF-6945-3B88-6AAE-5F11511ED743}"/>
              </a:ext>
            </a:extLst>
          </p:cNvPr>
          <p:cNvSpPr txBox="1"/>
          <p:nvPr/>
        </p:nvSpPr>
        <p:spPr>
          <a:xfrm>
            <a:off x="422413" y="397564"/>
            <a:ext cx="57150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Tahoma" panose="020B0604030504040204" pitchFamily="34" charset="0"/>
                <a:ea typeface="Tahoma" panose="020B0604030504040204" pitchFamily="34" charset="0"/>
                <a:cs typeface="Tahoma" panose="020B0604030504040204" pitchFamily="34" charset="0"/>
              </a:rPr>
              <a:t>Repeat self-disconnection cases</a:t>
            </a:r>
          </a:p>
        </p:txBody>
      </p:sp>
      <p:sp>
        <p:nvSpPr>
          <p:cNvPr id="3" name="TextBox 2">
            <a:extLst>
              <a:ext uri="{FF2B5EF4-FFF2-40B4-BE49-F238E27FC236}">
                <a16:creationId xmlns:a16="http://schemas.microsoft.com/office/drawing/2014/main" id="{51F4FFFE-DE5C-FABC-D785-5B41B0D288C3}"/>
              </a:ext>
            </a:extLst>
          </p:cNvPr>
          <p:cNvSpPr txBox="1"/>
          <p:nvPr/>
        </p:nvSpPr>
        <p:spPr>
          <a:xfrm>
            <a:off x="422752" y="951195"/>
            <a:ext cx="6959604"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Tahoma" panose="020B0604030504040204" pitchFamily="34" charset="0"/>
                <a:ea typeface="Tahoma" panose="020B0604030504040204" pitchFamily="34" charset="0"/>
                <a:cs typeface="Tahoma" panose="020B0604030504040204" pitchFamily="34" charset="0"/>
              </a:rPr>
              <a:t>When prepayment market share is taken into account, there are big differences across the industry regarding:</a:t>
            </a:r>
          </a:p>
          <a:p>
            <a:endParaRPr lang="en-GB" dirty="0">
              <a:latin typeface="Tahoma" panose="020B0604030504040204" pitchFamily="34" charset="0"/>
              <a:ea typeface="Tahoma" panose="020B0604030504040204" pitchFamily="34" charset="0"/>
              <a:cs typeface="Tahoma" panose="020B0604030504040204" pitchFamily="34" charset="0"/>
            </a:endParaRPr>
          </a:p>
          <a:p>
            <a:pPr marL="342900" indent="-342900">
              <a:buAutoNum type="arabicPeriod"/>
            </a:pPr>
            <a:r>
              <a:rPr lang="en-GB" dirty="0">
                <a:latin typeface="Tahoma" panose="020B0604030504040204" pitchFamily="34" charset="0"/>
                <a:ea typeface="Tahoma" panose="020B0604030504040204" pitchFamily="34" charset="0"/>
                <a:cs typeface="Tahoma" panose="020B0604030504040204" pitchFamily="34" charset="0"/>
              </a:rPr>
              <a:t>Volume of self-disconnection cases being logged by the Extra Help Unit per supplier (in March the variation was between 1.47 cases and 11.60 cases per 10,000 prepayment customers)</a:t>
            </a:r>
          </a:p>
          <a:p>
            <a:pPr marL="342900" indent="-342900">
              <a:buAutoNum type="arabicPeriod"/>
            </a:pPr>
            <a:endParaRPr lang="en-GB" dirty="0">
              <a:latin typeface="Tahoma" panose="020B0604030504040204" pitchFamily="34" charset="0"/>
              <a:ea typeface="Tahoma" panose="020B0604030504040204" pitchFamily="34" charset="0"/>
              <a:cs typeface="Tahoma" panose="020B0604030504040204" pitchFamily="34" charset="0"/>
            </a:endParaRPr>
          </a:p>
          <a:p>
            <a:pPr marL="342900" indent="-342900">
              <a:buAutoNum type="arabicPeriod"/>
            </a:pPr>
            <a:r>
              <a:rPr lang="en-GB" dirty="0">
                <a:latin typeface="Tahoma" panose="020B0604030504040204" pitchFamily="34" charset="0"/>
                <a:ea typeface="Tahoma" panose="020B0604030504040204" pitchFamily="34" charset="0"/>
                <a:cs typeface="Tahoma" panose="020B0604030504040204" pitchFamily="34" charset="0"/>
              </a:rPr>
              <a:t>Number of repeat self-disconnection cases being logged across suppliers </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With new COP and the ongoing cost of living crisis, we are carrying out additional analysis focussed on cases where one consumer has returned frequently seeking more help.</a:t>
            </a:r>
          </a:p>
          <a:p>
            <a:endParaRPr lang="en-GB" dirty="0">
              <a:ea typeface="Tahoma"/>
              <a:cs typeface="Tahoma"/>
            </a:endParaRPr>
          </a:p>
          <a:p>
            <a:endParaRPr lang="en-GB" dirty="0">
              <a:ea typeface="Tahoma"/>
              <a:cs typeface="Tahoma"/>
            </a:endParaRPr>
          </a:p>
          <a:p>
            <a:endParaRPr lang="en-GB" dirty="0">
              <a:ea typeface="Tahoma"/>
              <a:cs typeface="Tahoma"/>
            </a:endParaRPr>
          </a:p>
          <a:p>
            <a:endParaRPr lang="en-GB" dirty="0">
              <a:ea typeface="Tahoma"/>
              <a:cs typeface="Tahoma"/>
            </a:endParaRPr>
          </a:p>
        </p:txBody>
      </p:sp>
      <p:pic>
        <p:nvPicPr>
          <p:cNvPr id="5" name="Graphic 5" descr="Magnifying glass outline">
            <a:extLst>
              <a:ext uri="{FF2B5EF4-FFF2-40B4-BE49-F238E27FC236}">
                <a16:creationId xmlns:a16="http://schemas.microsoft.com/office/drawing/2014/main" id="{E0588E7D-BAD1-AE57-7016-856066D1DB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31690" y="1331674"/>
            <a:ext cx="914400" cy="914400"/>
          </a:xfrm>
          <a:prstGeom prst="rect">
            <a:avLst/>
          </a:prstGeom>
        </p:spPr>
      </p:pic>
    </p:spTree>
    <p:extLst>
      <p:ext uri="{BB962C8B-B14F-4D97-AF65-F5344CB8AC3E}">
        <p14:creationId xmlns:p14="http://schemas.microsoft.com/office/powerpoint/2010/main" val="3386391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53FED1-08BF-F650-66C2-9A42B62D4EE4}"/>
              </a:ext>
            </a:extLst>
          </p:cNvPr>
          <p:cNvSpPr txBox="1"/>
          <p:nvPr/>
        </p:nvSpPr>
        <p:spPr>
          <a:xfrm>
            <a:off x="484532" y="360293"/>
            <a:ext cx="46838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Tahoma" panose="020B0604030504040204" pitchFamily="34" charset="0"/>
                <a:ea typeface="Tahoma" panose="020B0604030504040204" pitchFamily="34" charset="0"/>
                <a:cs typeface="Tahoma" panose="020B0604030504040204" pitchFamily="34" charset="0"/>
              </a:rPr>
              <a:t>Initial findings</a:t>
            </a:r>
          </a:p>
        </p:txBody>
      </p:sp>
      <p:sp>
        <p:nvSpPr>
          <p:cNvPr id="3" name="TextBox 2">
            <a:extLst>
              <a:ext uri="{FF2B5EF4-FFF2-40B4-BE49-F238E27FC236}">
                <a16:creationId xmlns:a16="http://schemas.microsoft.com/office/drawing/2014/main" id="{E573E312-FE33-DB45-316F-E03062E66767}"/>
              </a:ext>
            </a:extLst>
          </p:cNvPr>
          <p:cNvSpPr txBox="1"/>
          <p:nvPr/>
        </p:nvSpPr>
        <p:spPr>
          <a:xfrm>
            <a:off x="484532" y="807553"/>
            <a:ext cx="6460434"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GB" sz="1600" dirty="0">
                <a:latin typeface="Tahoma" panose="020B0604030504040204" pitchFamily="34" charset="0"/>
                <a:ea typeface="Tahoma" panose="020B0604030504040204" pitchFamily="34" charset="0"/>
                <a:cs typeface="Tahoma" panose="020B0604030504040204" pitchFamily="34" charset="0"/>
              </a:rPr>
              <a:t>Most of the consumers sampled to date do not clearly meet the medium risk criteria for prepayment meters being unsuitable</a:t>
            </a:r>
          </a:p>
          <a:p>
            <a:endParaRPr lang="en-GB" sz="16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GB" sz="1600" dirty="0">
                <a:latin typeface="Tahoma" panose="020B0604030504040204" pitchFamily="34" charset="0"/>
                <a:ea typeface="Tahoma" panose="020B0604030504040204" pitchFamily="34" charset="0"/>
                <a:cs typeface="Tahoma" panose="020B0604030504040204" pitchFamily="34" charset="0"/>
              </a:rPr>
              <a:t>Many of the consumers have taken part in our Additional Support Project but aren't entitled to additional income </a:t>
            </a:r>
          </a:p>
          <a:p>
            <a:endParaRPr lang="en-GB" sz="16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GB" sz="1600" dirty="0">
                <a:latin typeface="Tahoma" panose="020B0604030504040204" pitchFamily="34" charset="0"/>
                <a:ea typeface="Tahoma" panose="020B0604030504040204" pitchFamily="34" charset="0"/>
                <a:cs typeface="Tahoma" panose="020B0604030504040204" pitchFamily="34" charset="0"/>
              </a:rPr>
              <a:t>Often inconsistency within suppliers in how the same consumer is dealt with by several people</a:t>
            </a:r>
          </a:p>
          <a:p>
            <a:pPr marL="285750" indent="-285750">
              <a:buFont typeface="Arial" panose="020B0604020202020204" pitchFamily="34" charset="0"/>
              <a:buChar char="•"/>
            </a:pPr>
            <a:endParaRPr lang="en-GB" sz="16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GB" sz="1600" dirty="0">
                <a:latin typeface="Tahoma" panose="020B0604030504040204" pitchFamily="34" charset="0"/>
                <a:ea typeface="Tahoma" panose="020B0604030504040204" pitchFamily="34" charset="0"/>
                <a:cs typeface="Tahoma" panose="020B0604030504040204" pitchFamily="34" charset="0"/>
              </a:rPr>
              <a:t>Clear issue is that consumers genuinely cannot afford ongoing consumption </a:t>
            </a:r>
          </a:p>
          <a:p>
            <a:pPr marL="285750" indent="-285750">
              <a:buFont typeface="Arial" panose="020B0604020202020204" pitchFamily="34" charset="0"/>
              <a:buChar char="•"/>
            </a:pPr>
            <a:endParaRPr lang="en-GB" sz="16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GB" sz="1600" dirty="0">
                <a:latin typeface="Tahoma" panose="020B0604030504040204" pitchFamily="34" charset="0"/>
                <a:ea typeface="Tahoma" panose="020B0604030504040204" pitchFamily="34" charset="0"/>
                <a:cs typeface="Tahoma" panose="020B0604030504040204" pitchFamily="34" charset="0"/>
              </a:rPr>
              <a:t>Some suppliers appear to have more integrated solutions with third parties offering financial advice and assessments</a:t>
            </a:r>
          </a:p>
          <a:p>
            <a:pPr marL="285750" indent="-285750">
              <a:buFont typeface="Arial" panose="020B0604020202020204" pitchFamily="34" charset="0"/>
              <a:buChar char="•"/>
            </a:pPr>
            <a:endParaRPr lang="en-GB" sz="16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GB" sz="1600" dirty="0">
                <a:latin typeface="Tahoma" panose="020B0604030504040204" pitchFamily="34" charset="0"/>
                <a:ea typeface="Tahoma" panose="020B0604030504040204" pitchFamily="34" charset="0"/>
                <a:cs typeface="Tahoma" panose="020B0604030504040204" pitchFamily="34" charset="0"/>
              </a:rPr>
              <a:t>Where consumer are gaining repeated ASC they are staying on supply, but debt balance is continuing to build</a:t>
            </a:r>
          </a:p>
        </p:txBody>
      </p:sp>
      <p:pic>
        <p:nvPicPr>
          <p:cNvPr id="4" name="Graphic 4" descr="Thought outline">
            <a:extLst>
              <a:ext uri="{FF2B5EF4-FFF2-40B4-BE49-F238E27FC236}">
                <a16:creationId xmlns:a16="http://schemas.microsoft.com/office/drawing/2014/main" id="{6AEB0D1D-DDFF-D972-CCB0-5E1AB75C34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57684" y="1253386"/>
            <a:ext cx="1117947" cy="1117947"/>
          </a:xfrm>
          <a:prstGeom prst="rect">
            <a:avLst/>
          </a:prstGeom>
        </p:spPr>
      </p:pic>
    </p:spTree>
    <p:extLst>
      <p:ext uri="{BB962C8B-B14F-4D97-AF65-F5344CB8AC3E}">
        <p14:creationId xmlns:p14="http://schemas.microsoft.com/office/powerpoint/2010/main" val="35201298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F43323-8725-B9A7-00E7-650C5189529C}"/>
              </a:ext>
            </a:extLst>
          </p:cNvPr>
          <p:cNvSpPr txBox="1"/>
          <p:nvPr/>
        </p:nvSpPr>
        <p:spPr>
          <a:xfrm>
            <a:off x="521803" y="310597"/>
            <a:ext cx="41123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mn-lt"/>
                <a:ea typeface="Tahoma"/>
                <a:cs typeface="Tahoma"/>
              </a:rPr>
              <a:t>Next steps</a:t>
            </a:r>
          </a:p>
        </p:txBody>
      </p:sp>
      <p:sp>
        <p:nvSpPr>
          <p:cNvPr id="3" name="TextBox 2">
            <a:extLst>
              <a:ext uri="{FF2B5EF4-FFF2-40B4-BE49-F238E27FC236}">
                <a16:creationId xmlns:a16="http://schemas.microsoft.com/office/drawing/2014/main" id="{65A90477-80B6-1ED8-4E77-63BFA73F80C2}"/>
              </a:ext>
            </a:extLst>
          </p:cNvPr>
          <p:cNvSpPr txBox="1"/>
          <p:nvPr/>
        </p:nvSpPr>
        <p:spPr>
          <a:xfrm>
            <a:off x="662608" y="807554"/>
            <a:ext cx="6671641"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dirty="0">
                <a:latin typeface="+mn-lt"/>
                <a:ea typeface="Tahoma"/>
                <a:cs typeface="Tahoma"/>
              </a:rPr>
              <a:t>Complete the analysis so we have a representative sample</a:t>
            </a:r>
          </a:p>
          <a:p>
            <a:pPr marL="285750" indent="-285750">
              <a:buFont typeface="Arial"/>
              <a:buChar char="•"/>
            </a:pPr>
            <a:endParaRPr lang="en-GB" dirty="0">
              <a:latin typeface="+mn-lt"/>
              <a:ea typeface="Tahoma"/>
              <a:cs typeface="Tahoma"/>
            </a:endParaRPr>
          </a:p>
          <a:p>
            <a:pPr marL="285750" indent="-285750">
              <a:buFont typeface="Arial"/>
              <a:buChar char="•"/>
            </a:pPr>
            <a:r>
              <a:rPr lang="en-GB" dirty="0">
                <a:latin typeface="+mn-lt"/>
                <a:ea typeface="Tahoma"/>
                <a:cs typeface="Tahoma"/>
              </a:rPr>
              <a:t>Create generic scenarios for discussion with the regulator, stakeholders and industry</a:t>
            </a:r>
          </a:p>
          <a:p>
            <a:pPr marL="285750" indent="-285750">
              <a:buFont typeface="Arial"/>
              <a:buChar char="•"/>
            </a:pPr>
            <a:endParaRPr lang="en-GB" dirty="0">
              <a:latin typeface="+mn-lt"/>
              <a:ea typeface="Tahoma"/>
              <a:cs typeface="Tahoma"/>
            </a:endParaRPr>
          </a:p>
          <a:p>
            <a:pPr marL="285750" indent="-285750">
              <a:buFont typeface="Arial"/>
              <a:buChar char="•"/>
            </a:pPr>
            <a:r>
              <a:rPr lang="en-GB" dirty="0">
                <a:latin typeface="+mn-lt"/>
                <a:ea typeface="Tahoma"/>
                <a:cs typeface="Tahoma"/>
              </a:rPr>
              <a:t>Aim to understand why some suppliers generating significantly fewer cases and repeat cases</a:t>
            </a:r>
          </a:p>
          <a:p>
            <a:pPr marL="285750" indent="-285750">
              <a:buFont typeface="Arial"/>
              <a:buChar char="•"/>
            </a:pPr>
            <a:endParaRPr lang="en-GB" dirty="0">
              <a:latin typeface="+mn-lt"/>
              <a:ea typeface="Tahoma"/>
              <a:cs typeface="Tahoma"/>
            </a:endParaRPr>
          </a:p>
          <a:p>
            <a:pPr marL="285750" indent="-285750">
              <a:buFont typeface="Arial"/>
              <a:buChar char="•"/>
            </a:pPr>
            <a:r>
              <a:rPr lang="en-GB" dirty="0">
                <a:latin typeface="+mn-lt"/>
                <a:ea typeface="Tahoma"/>
                <a:cs typeface="Tahoma"/>
              </a:rPr>
              <a:t>Share best practice</a:t>
            </a:r>
          </a:p>
          <a:p>
            <a:pPr marL="285750" indent="-285750">
              <a:buFont typeface="Arial"/>
              <a:buChar char="•"/>
            </a:pPr>
            <a:endParaRPr lang="en-GB" dirty="0">
              <a:latin typeface="+mn-lt"/>
              <a:ea typeface="Tahoma"/>
              <a:cs typeface="Tahoma"/>
            </a:endParaRPr>
          </a:p>
          <a:p>
            <a:pPr marL="285750" indent="-285750">
              <a:buFont typeface="Arial"/>
              <a:buChar char="•"/>
            </a:pPr>
            <a:r>
              <a:rPr lang="en-GB" dirty="0">
                <a:latin typeface="+mn-lt"/>
                <a:ea typeface="Tahoma"/>
                <a:cs typeface="Tahoma"/>
              </a:rPr>
              <a:t>Provide analysis to Ofgem for their consideration</a:t>
            </a:r>
          </a:p>
          <a:p>
            <a:pPr marL="285750" indent="-285750">
              <a:buFont typeface="Arial"/>
              <a:buChar char="•"/>
            </a:pPr>
            <a:endParaRPr lang="en-GB" dirty="0">
              <a:latin typeface="+mn-lt"/>
              <a:ea typeface="Tahoma"/>
              <a:cs typeface="Tahoma"/>
            </a:endParaRPr>
          </a:p>
          <a:p>
            <a:r>
              <a:rPr lang="en-GB" b="1" dirty="0">
                <a:latin typeface="+mn-lt"/>
                <a:ea typeface="Tahoma"/>
                <a:cs typeface="Tahoma"/>
              </a:rPr>
              <a:t>As it stands our position is always to ask for assistance if a consumer has self-disconnected or is at risk of self-disconnection </a:t>
            </a:r>
          </a:p>
        </p:txBody>
      </p:sp>
      <p:pic>
        <p:nvPicPr>
          <p:cNvPr id="4" name="Graphic 4" descr="Dance steps with solid fill">
            <a:extLst>
              <a:ext uri="{FF2B5EF4-FFF2-40B4-BE49-F238E27FC236}">
                <a16:creationId xmlns:a16="http://schemas.microsoft.com/office/drawing/2014/main" id="{C8EEBFA3-D484-33D2-C9E1-33E40F68D0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53403" y="1222071"/>
            <a:ext cx="914400" cy="914400"/>
          </a:xfrm>
          <a:prstGeom prst="rect">
            <a:avLst/>
          </a:prstGeom>
        </p:spPr>
      </p:pic>
    </p:spTree>
    <p:extLst>
      <p:ext uri="{BB962C8B-B14F-4D97-AF65-F5344CB8AC3E}">
        <p14:creationId xmlns:p14="http://schemas.microsoft.com/office/powerpoint/2010/main" val="33895194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8D9B"/>
        </a:solidFill>
        <a:effectLst/>
      </p:bgPr>
    </p:bg>
    <p:spTree>
      <p:nvGrpSpPr>
        <p:cNvPr id="1" name=""/>
        <p:cNvGrpSpPr/>
        <p:nvPr/>
      </p:nvGrpSpPr>
      <p:grpSpPr>
        <a:xfrm>
          <a:off x="0" y="0"/>
          <a:ext cx="0" cy="0"/>
          <a:chOff x="0" y="0"/>
          <a:chExt cx="0" cy="0"/>
        </a:xfrm>
      </p:grpSpPr>
      <p:pic>
        <p:nvPicPr>
          <p:cNvPr id="15" name="Graphic 14" descr="Repeat outline">
            <a:extLst>
              <a:ext uri="{FF2B5EF4-FFF2-40B4-BE49-F238E27FC236}">
                <a16:creationId xmlns:a16="http://schemas.microsoft.com/office/drawing/2014/main" id="{F238245A-CBE4-1CFA-7A50-A254CB9139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040" y="-287460"/>
            <a:ext cx="3752213" cy="3752213"/>
          </a:xfrm>
          <a:prstGeom prst="rect">
            <a:avLst/>
          </a:prstGeom>
        </p:spPr>
      </p:pic>
      <p:pic>
        <p:nvPicPr>
          <p:cNvPr id="7" name="Picture 6" descr="Text&#10;&#10;Description automatically generated with low confidence">
            <a:extLst>
              <a:ext uri="{FF2B5EF4-FFF2-40B4-BE49-F238E27FC236}">
                <a16:creationId xmlns:a16="http://schemas.microsoft.com/office/drawing/2014/main" id="{E8955FC7-68BB-967F-AD9F-04A87C21656F}"/>
              </a:ext>
            </a:extLst>
          </p:cNvPr>
          <p:cNvPicPr>
            <a:picLocks noChangeAspect="1"/>
          </p:cNvPicPr>
          <p:nvPr/>
        </p:nvPicPr>
        <p:blipFill rotWithShape="1">
          <a:blip r:embed="rId5">
            <a:extLst>
              <a:ext uri="{28A0092B-C50C-407E-A947-70E740481C1C}">
                <a14:useLocalDpi xmlns:a14="http://schemas.microsoft.com/office/drawing/2010/main" val="0"/>
              </a:ext>
            </a:extLst>
          </a:blip>
          <a:srcRect l="44389" t="927" r="-260" b="22963"/>
          <a:stretch/>
        </p:blipFill>
        <p:spPr>
          <a:xfrm>
            <a:off x="0" y="1228725"/>
            <a:ext cx="4072253" cy="3914775"/>
          </a:xfrm>
          <a:prstGeom prst="rect">
            <a:avLst/>
          </a:prstGeom>
        </p:spPr>
      </p:pic>
      <p:sp>
        <p:nvSpPr>
          <p:cNvPr id="8" name="TextBox 7">
            <a:extLst>
              <a:ext uri="{FF2B5EF4-FFF2-40B4-BE49-F238E27FC236}">
                <a16:creationId xmlns:a16="http://schemas.microsoft.com/office/drawing/2014/main" id="{B27A0982-D0B9-3298-E3D6-61BA621B9350}"/>
              </a:ext>
            </a:extLst>
          </p:cNvPr>
          <p:cNvSpPr txBox="1"/>
          <p:nvPr/>
        </p:nvSpPr>
        <p:spPr>
          <a:xfrm>
            <a:off x="4072253" y="1944293"/>
            <a:ext cx="4709160"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4950" b="1">
                <a:solidFill>
                  <a:prstClr val="white"/>
                </a:solidFill>
                <a:latin typeface="Tahoma" panose="020B0604030504040204" pitchFamily="34" charset="0"/>
                <a:ea typeface="Tahoma" panose="020B0604030504040204" pitchFamily="34" charset="0"/>
                <a:cs typeface="Tahoma" panose="020B0604030504040204" pitchFamily="34" charset="0"/>
              </a:rPr>
              <a:t>Q</a:t>
            </a:r>
            <a:r>
              <a:rPr lang="en-GB" sz="4950" b="1" err="1">
                <a:solidFill>
                  <a:prstClr val="white"/>
                </a:solidFill>
                <a:latin typeface="Tahoma" panose="020B0604030504040204" pitchFamily="34" charset="0"/>
                <a:ea typeface="Tahoma" panose="020B0604030504040204" pitchFamily="34" charset="0"/>
                <a:cs typeface="Tahoma" panose="020B0604030504040204" pitchFamily="34" charset="0"/>
              </a:rPr>
              <a:t>uestions</a:t>
            </a:r>
            <a:r>
              <a:rPr lang="en-GB" sz="4950" b="1">
                <a:solidFill>
                  <a:prstClr val="white"/>
                </a:solidFill>
                <a:latin typeface="Tahoma" panose="020B0604030504040204" pitchFamily="34" charset="0"/>
                <a:ea typeface="Tahoma" panose="020B0604030504040204" pitchFamily="34" charset="0"/>
                <a:cs typeface="Tahoma" panose="020B0604030504040204" pitchFamily="34" charset="0"/>
              </a:rPr>
              <a:t>?</a:t>
            </a:r>
            <a:endParaRPr kumimoji="0" lang="en-GB" sz="495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07EADA15-CD36-F552-EDFD-5F6CE6E4E441}"/>
              </a:ext>
            </a:extLst>
          </p:cNvPr>
          <p:cNvCxnSpPr/>
          <p:nvPr/>
        </p:nvCxnSpPr>
        <p:spPr>
          <a:xfrm>
            <a:off x="4306824" y="2916936"/>
            <a:ext cx="133502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text&#10;&#10;Description automatically generated">
            <a:extLst>
              <a:ext uri="{FF2B5EF4-FFF2-40B4-BE49-F238E27FC236}">
                <a16:creationId xmlns:a16="http://schemas.microsoft.com/office/drawing/2014/main" id="{A18FFB38-3F6C-73DB-75D9-756F5EB023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6621" y="4273285"/>
            <a:ext cx="1179575" cy="657594"/>
          </a:xfrm>
          <a:prstGeom prst="rect">
            <a:avLst/>
          </a:prstGeom>
        </p:spPr>
      </p:pic>
    </p:spTree>
    <p:extLst>
      <p:ext uri="{BB962C8B-B14F-4D97-AF65-F5344CB8AC3E}">
        <p14:creationId xmlns:p14="http://schemas.microsoft.com/office/powerpoint/2010/main" val="2192516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C23217-A2F0-BC40-8316-56B4C29CAA7F}"/>
              </a:ext>
            </a:extLst>
          </p:cNvPr>
          <p:cNvSpPr>
            <a:spLocks noGrp="1"/>
          </p:cNvSpPr>
          <p:nvPr>
            <p:ph type="ctrTitle"/>
          </p:nvPr>
        </p:nvSpPr>
        <p:spPr>
          <a:xfrm>
            <a:off x="792000" y="2640108"/>
            <a:ext cx="4176000" cy="618562"/>
          </a:xfrm>
        </p:spPr>
        <p:txBody>
          <a:bodyPr anchor="b">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800" dirty="0"/>
              <a:t>Break 10.55am – 11.05am</a:t>
            </a:r>
            <a:endParaRPr lang="en-US" sz="1800" dirty="0"/>
          </a:p>
        </p:txBody>
      </p:sp>
    </p:spTree>
    <p:extLst>
      <p:ext uri="{BB962C8B-B14F-4D97-AF65-F5344CB8AC3E}">
        <p14:creationId xmlns:p14="http://schemas.microsoft.com/office/powerpoint/2010/main" val="20976982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C23217-A2F0-BC40-8316-56B4C29CAA7F}"/>
              </a:ext>
            </a:extLst>
          </p:cNvPr>
          <p:cNvSpPr>
            <a:spLocks noGrp="1"/>
          </p:cNvSpPr>
          <p:nvPr>
            <p:ph type="ctrTitle"/>
          </p:nvPr>
        </p:nvSpPr>
        <p:spPr>
          <a:xfrm>
            <a:off x="761489" y="2729840"/>
            <a:ext cx="4176000" cy="618562"/>
          </a:xfrm>
        </p:spPr>
        <p:txBody>
          <a:bodyPr anchor="b">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1800" dirty="0"/>
              <a:t>Supplier spotlight discussion</a:t>
            </a:r>
            <a:br>
              <a:rPr lang="en-GB" sz="1800" dirty="0"/>
            </a:br>
            <a:endParaRPr lang="en-US" sz="1200" dirty="0"/>
          </a:p>
        </p:txBody>
      </p:sp>
    </p:spTree>
    <p:extLst>
      <p:ext uri="{BB962C8B-B14F-4D97-AF65-F5344CB8AC3E}">
        <p14:creationId xmlns:p14="http://schemas.microsoft.com/office/powerpoint/2010/main" val="21829108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40B90A-9E1B-DB8D-A6BF-078028DD6D15}"/>
              </a:ext>
            </a:extLst>
          </p:cNvPr>
          <p:cNvSpPr txBox="1"/>
          <p:nvPr/>
        </p:nvSpPr>
        <p:spPr>
          <a:xfrm>
            <a:off x="571499" y="509380"/>
            <a:ext cx="7267989"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accent3"/>
                </a:solidFill>
                <a:latin typeface="Tahoma" panose="020B0604030504040204" pitchFamily="34" charset="0"/>
                <a:ea typeface="Tahoma" panose="020B0604030504040204" pitchFamily="34" charset="0"/>
                <a:cs typeface="Tahoma" panose="020B0604030504040204" pitchFamily="34" charset="0"/>
              </a:rPr>
              <a:t>Supplier spotlight </a:t>
            </a:r>
            <a:endParaRPr lang="en-US" sz="2000" b="1" dirty="0">
              <a:solidFill>
                <a:schemeClr val="accent3"/>
              </a:solidFill>
              <a:latin typeface="Tahoma" panose="020B0604030504040204" pitchFamily="34" charset="0"/>
              <a:ea typeface="Tahoma" panose="020B0604030504040204" pitchFamily="34" charset="0"/>
              <a:cs typeface="Tahoma" panose="020B0604030504040204" pitchFamily="34" charset="0"/>
            </a:endParaRPr>
          </a:p>
          <a:p>
            <a:endParaRPr lang="en-GB" sz="2000" b="1" dirty="0">
              <a:solidFill>
                <a:srgbClr val="222222"/>
              </a:solidFill>
              <a:latin typeface="Tahoma" panose="020B0604030504040204" pitchFamily="34" charset="0"/>
              <a:ea typeface="Tahoma" panose="020B0604030504040204" pitchFamily="34" charset="0"/>
              <a:cs typeface="Tahoma" panose="020B0604030504040204" pitchFamily="34" charset="0"/>
            </a:endParaRPr>
          </a:p>
          <a:p>
            <a:r>
              <a:rPr lang="en-GB" sz="20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Discussion on the impact of the introduction of the Involuntary PPM - Supplier Code of Practice</a:t>
            </a:r>
            <a:endParaRPr lang="en-US" sz="20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a:p>
            <a:pPr algn="l"/>
            <a:endParaRPr lang="en-GB" dirty="0">
              <a:ea typeface="Tahoma"/>
              <a:cs typeface="Tahoma"/>
            </a:endParaRPr>
          </a:p>
        </p:txBody>
      </p:sp>
      <p:sp>
        <p:nvSpPr>
          <p:cNvPr id="3" name="TextBox 2">
            <a:extLst>
              <a:ext uri="{FF2B5EF4-FFF2-40B4-BE49-F238E27FC236}">
                <a16:creationId xmlns:a16="http://schemas.microsoft.com/office/drawing/2014/main" id="{36FBA986-04F7-C3C1-1A7A-7DD9129432BD}"/>
              </a:ext>
            </a:extLst>
          </p:cNvPr>
          <p:cNvSpPr txBox="1"/>
          <p:nvPr/>
        </p:nvSpPr>
        <p:spPr>
          <a:xfrm>
            <a:off x="658467" y="2199032"/>
            <a:ext cx="6323771"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1400" dirty="0">
                <a:solidFill>
                  <a:srgbClr val="222222"/>
                </a:solidFill>
                <a:latin typeface="Tahoma" panose="020B0604030504040204" pitchFamily="34" charset="0"/>
                <a:ea typeface="Tahoma" panose="020B0604030504040204" pitchFamily="34" charset="0"/>
                <a:cs typeface="Tahoma" panose="020B0604030504040204" pitchFamily="34" charset="0"/>
              </a:rPr>
              <a:t>What are the main challenges for industry?</a:t>
            </a:r>
          </a:p>
          <a:p>
            <a:pPr marL="285750" indent="-285750">
              <a:buFont typeface="Arial"/>
              <a:buChar char="•"/>
            </a:pPr>
            <a:endParaRPr lang="en-GB" sz="1400" dirty="0">
              <a:solidFill>
                <a:srgbClr val="222222"/>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a:buChar char="•"/>
            </a:pPr>
            <a:r>
              <a:rPr lang="en-GB" sz="1400" dirty="0">
                <a:solidFill>
                  <a:srgbClr val="222222"/>
                </a:solidFill>
                <a:latin typeface="Tahoma" panose="020B0604030504040204" pitchFamily="34" charset="0"/>
                <a:ea typeface="Tahoma" panose="020B0604030504040204" pitchFamily="34" charset="0"/>
                <a:cs typeface="Tahoma" panose="020B0604030504040204" pitchFamily="34" charset="0"/>
              </a:rPr>
              <a:t>What are the potential solutions to ongoing energy costs and debt when a consumer can't have a prepayment meter under the COP?</a:t>
            </a:r>
          </a:p>
          <a:p>
            <a:pPr marL="285750" indent="-285750">
              <a:buFont typeface="Arial"/>
              <a:buChar char="•"/>
            </a:pPr>
            <a:endParaRPr lang="en-GB" sz="1400" dirty="0">
              <a:solidFill>
                <a:srgbClr val="222222"/>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a:buChar char="•"/>
            </a:pPr>
            <a:r>
              <a:rPr lang="en-GB" sz="1400" dirty="0">
                <a:solidFill>
                  <a:srgbClr val="222222"/>
                </a:solidFill>
                <a:latin typeface="Tahoma" panose="020B0604030504040204" pitchFamily="34" charset="0"/>
                <a:ea typeface="Tahoma" panose="020B0604030504040204" pitchFamily="34" charset="0"/>
                <a:cs typeface="Tahoma" panose="020B0604030504040204" pitchFamily="34" charset="0"/>
              </a:rPr>
              <a:t>What is considered good practice for supporting consumers with obtaining financial advice?</a:t>
            </a:r>
          </a:p>
          <a:p>
            <a:pPr marL="285750" indent="-285750">
              <a:buFont typeface="Arial"/>
              <a:buChar char="•"/>
            </a:pPr>
            <a:endParaRPr lang="en-GB" sz="1400" dirty="0">
              <a:solidFill>
                <a:srgbClr val="222222"/>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a:buChar char="•"/>
            </a:pPr>
            <a:r>
              <a:rPr lang="en-GB" sz="1400" dirty="0">
                <a:solidFill>
                  <a:srgbClr val="222222"/>
                </a:solidFill>
                <a:latin typeface="Tahoma" panose="020B0604030504040204" pitchFamily="34" charset="0"/>
                <a:ea typeface="Tahoma" panose="020B0604030504040204" pitchFamily="34" charset="0"/>
                <a:cs typeface="Tahoma" panose="020B0604030504040204" pitchFamily="34" charset="0"/>
              </a:rPr>
              <a:t>How do you think the industry should define when a consumer is "frequently" self-disconnecting (in relation to section 2.16 of the code)?</a:t>
            </a:r>
            <a:endParaRPr lang="en-GB" sz="1400" dirty="0">
              <a:latin typeface="Tahoma" panose="020B0604030504040204" pitchFamily="34" charset="0"/>
              <a:ea typeface="Tahoma" panose="020B0604030504040204" pitchFamily="34" charset="0"/>
              <a:cs typeface="Tahoma" panose="020B0604030504040204" pitchFamily="34" charset="0"/>
            </a:endParaRPr>
          </a:p>
          <a:p>
            <a:pPr algn="l"/>
            <a:endParaRPr lang="en-GB" dirty="0">
              <a:ea typeface="Tahoma"/>
              <a:cs typeface="Tahoma"/>
            </a:endParaRPr>
          </a:p>
        </p:txBody>
      </p:sp>
      <p:pic>
        <p:nvPicPr>
          <p:cNvPr id="4" name="Graphic 4" descr="Boardroom outline">
            <a:extLst>
              <a:ext uri="{FF2B5EF4-FFF2-40B4-BE49-F238E27FC236}">
                <a16:creationId xmlns:a16="http://schemas.microsoft.com/office/drawing/2014/main" id="{B50CD101-7688-7A8A-7D16-58BEF01FFC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78148" y="1965463"/>
            <a:ext cx="914400" cy="914400"/>
          </a:xfrm>
          <a:prstGeom prst="rect">
            <a:avLst/>
          </a:prstGeom>
        </p:spPr>
      </p:pic>
    </p:spTree>
    <p:extLst>
      <p:ext uri="{BB962C8B-B14F-4D97-AF65-F5344CB8AC3E}">
        <p14:creationId xmlns:p14="http://schemas.microsoft.com/office/powerpoint/2010/main" val="40876705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5EF5E-FAEC-40C4-A952-FC7CAD4D2E06}"/>
              </a:ext>
            </a:extLst>
          </p:cNvPr>
          <p:cNvSpPr>
            <a:spLocks noGrp="1"/>
          </p:cNvSpPr>
          <p:nvPr>
            <p:ph type="ctrTitle"/>
          </p:nvPr>
        </p:nvSpPr>
        <p:spPr/>
        <p:txBody>
          <a:bodyPr/>
          <a:lstStyle/>
          <a:p>
            <a:r>
              <a:rPr lang="en-GB" sz="1800" dirty="0"/>
              <a:t>Supplier Liaison Meeting</a:t>
            </a:r>
          </a:p>
        </p:txBody>
      </p:sp>
      <p:sp>
        <p:nvSpPr>
          <p:cNvPr id="3" name="Subtitle 2">
            <a:extLst>
              <a:ext uri="{FF2B5EF4-FFF2-40B4-BE49-F238E27FC236}">
                <a16:creationId xmlns:a16="http://schemas.microsoft.com/office/drawing/2014/main" id="{E45AF6A5-5619-484D-863A-9648B85E107E}"/>
              </a:ext>
            </a:extLst>
          </p:cNvPr>
          <p:cNvSpPr>
            <a:spLocks noGrp="1"/>
          </p:cNvSpPr>
          <p:nvPr>
            <p:ph type="subTitle" idx="1"/>
          </p:nvPr>
        </p:nvSpPr>
        <p:spPr/>
        <p:txBody>
          <a:bodyPr/>
          <a:lstStyle/>
          <a:p>
            <a:r>
              <a:rPr lang="en-GB" dirty="0"/>
              <a:t>24 May 2023</a:t>
            </a:r>
          </a:p>
        </p:txBody>
      </p:sp>
      <p:sp>
        <p:nvSpPr>
          <p:cNvPr id="9" name="Text Placeholder 8">
            <a:extLst>
              <a:ext uri="{FF2B5EF4-FFF2-40B4-BE49-F238E27FC236}">
                <a16:creationId xmlns:a16="http://schemas.microsoft.com/office/drawing/2014/main" id="{78F12932-C443-4BF1-9B43-A23DBC2D9B12}"/>
              </a:ext>
            </a:extLst>
          </p:cNvPr>
          <p:cNvSpPr>
            <a:spLocks noGrp="1"/>
          </p:cNvSpPr>
          <p:nvPr>
            <p:ph type="body" sz="quarter" idx="14"/>
          </p:nvPr>
        </p:nvSpPr>
        <p:spPr>
          <a:xfrm>
            <a:off x="792000" y="3949531"/>
            <a:ext cx="2386267" cy="558704"/>
          </a:xfrm>
        </p:spPr>
        <p:txBody>
          <a:bodyPr/>
          <a:lstStyle/>
          <a:p>
            <a:r>
              <a:rPr lang="en-GB" dirty="0"/>
              <a:t>David Hilferty</a:t>
            </a:r>
          </a:p>
          <a:p>
            <a:r>
              <a:rPr lang="en-GB" dirty="0"/>
              <a:t>Strategic Lead (Social Justice)</a:t>
            </a:r>
          </a:p>
          <a:p>
            <a:endParaRPr lang="en-GB" dirty="0"/>
          </a:p>
        </p:txBody>
      </p:sp>
      <p:pic>
        <p:nvPicPr>
          <p:cNvPr id="17" name="Picture Placeholder 1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5556" r="5556"/>
          <a:stretch>
            <a:fillRect/>
          </a:stretch>
        </p:blipFill>
        <p:spPr/>
      </p:pic>
    </p:spTree>
    <p:extLst>
      <p:ext uri="{BB962C8B-B14F-4D97-AF65-F5344CB8AC3E}">
        <p14:creationId xmlns:p14="http://schemas.microsoft.com/office/powerpoint/2010/main" val="128974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31"/>
          <p:cNvSpPr txBox="1">
            <a:spLocks noGrp="1"/>
          </p:cNvSpPr>
          <p:nvPr>
            <p:ph type="title"/>
          </p:nvPr>
        </p:nvSpPr>
        <p:spPr>
          <a:xfrm>
            <a:off x="827933" y="182235"/>
            <a:ext cx="7406640" cy="857520"/>
          </a:xfrm>
          <a:prstGeom prst="rect">
            <a:avLst/>
          </a:prstGeom>
          <a:noFill/>
          <a:ln>
            <a:noFill/>
          </a:ln>
        </p:spPr>
        <p:txBody>
          <a:bodyPr spcFirstLastPara="1" wrap="square" lIns="82283" tIns="82283" rIns="82283" bIns="82283" anchor="t" anchorCtr="0">
            <a:normAutofit/>
          </a:bodyPr>
          <a:lstStyle/>
          <a:p>
            <a:pPr marL="0" marR="0" lvl="0" indent="0" algn="l" rtl="0">
              <a:lnSpc>
                <a:spcPct val="100000"/>
              </a:lnSpc>
              <a:spcBef>
                <a:spcPts val="0"/>
              </a:spcBef>
              <a:spcAft>
                <a:spcPts val="0"/>
              </a:spcAft>
              <a:buClr>
                <a:srgbClr val="004888"/>
              </a:buClr>
              <a:buSzPts val="1400"/>
              <a:buFont typeface="Open Sans"/>
              <a:buNone/>
            </a:pPr>
            <a:r>
              <a:rPr lang="en-GB" sz="2160"/>
              <a:t>Consumer service systems project - 2024 - 2 / 2</a:t>
            </a:r>
            <a:endParaRPr sz="2160"/>
          </a:p>
          <a:p>
            <a:pPr marL="0" marR="0" lvl="0" indent="0" algn="l" rtl="0">
              <a:lnSpc>
                <a:spcPct val="100000"/>
              </a:lnSpc>
              <a:spcBef>
                <a:spcPts val="0"/>
              </a:spcBef>
              <a:spcAft>
                <a:spcPts val="0"/>
              </a:spcAft>
              <a:buClr>
                <a:srgbClr val="004888"/>
              </a:buClr>
              <a:buSzPts val="1400"/>
              <a:buFont typeface="Open Sans"/>
              <a:buNone/>
            </a:pPr>
            <a:r>
              <a:rPr lang="en-GB" sz="2160"/>
              <a:t> </a:t>
            </a:r>
            <a:endParaRPr sz="2160" b="1" i="0" u="none" strike="noStrike" cap="none">
              <a:solidFill>
                <a:srgbClr val="004888"/>
              </a:solidFill>
              <a:latin typeface="Open Sans"/>
              <a:ea typeface="Open Sans"/>
              <a:cs typeface="Open Sans"/>
              <a:sym typeface="Open Sans"/>
            </a:endParaRPr>
          </a:p>
        </p:txBody>
      </p:sp>
      <p:sp>
        <p:nvSpPr>
          <p:cNvPr id="143" name="Google Shape;143;p31"/>
          <p:cNvSpPr txBox="1"/>
          <p:nvPr/>
        </p:nvSpPr>
        <p:spPr>
          <a:xfrm>
            <a:off x="953325" y="685125"/>
            <a:ext cx="7645860" cy="4163130"/>
          </a:xfrm>
          <a:prstGeom prst="rect">
            <a:avLst/>
          </a:prstGeom>
          <a:noFill/>
          <a:ln>
            <a:noFill/>
          </a:ln>
        </p:spPr>
        <p:txBody>
          <a:bodyPr spcFirstLastPara="1" wrap="square" lIns="82283" tIns="41130" rIns="82283" bIns="41130" anchor="t" anchorCtr="0">
            <a:noAutofit/>
          </a:bodyPr>
          <a:lstStyle/>
          <a:p>
            <a:pPr marL="0" lvl="0" indent="0" algn="l" rtl="0">
              <a:lnSpc>
                <a:spcPct val="115000"/>
              </a:lnSpc>
              <a:spcBef>
                <a:spcPts val="0"/>
              </a:spcBef>
              <a:spcAft>
                <a:spcPts val="0"/>
              </a:spcAft>
              <a:buNone/>
            </a:pPr>
            <a:endParaRPr sz="1620">
              <a:solidFill>
                <a:srgbClr val="004B88"/>
              </a:solidFill>
              <a:latin typeface="Open Sans"/>
              <a:ea typeface="Open Sans"/>
              <a:cs typeface="Open Sans"/>
              <a:sym typeface="Open Sans"/>
            </a:endParaRPr>
          </a:p>
          <a:p>
            <a:pPr marL="411480" lvl="0" indent="-308610" algn="l" rtl="0">
              <a:lnSpc>
                <a:spcPct val="115000"/>
              </a:lnSpc>
              <a:spcBef>
                <a:spcPts val="0"/>
              </a:spcBef>
              <a:spcAft>
                <a:spcPts val="0"/>
              </a:spcAft>
              <a:buClr>
                <a:srgbClr val="004B88"/>
              </a:buClr>
              <a:buSzPts val="1800"/>
              <a:buFont typeface="Open Sans"/>
              <a:buChar char="●"/>
            </a:pPr>
            <a:r>
              <a:rPr lang="en-GB" sz="1620">
                <a:solidFill>
                  <a:srgbClr val="004B88"/>
                </a:solidFill>
                <a:latin typeface="Open Sans"/>
                <a:ea typeface="Open Sans"/>
                <a:cs typeface="Open Sans"/>
                <a:sym typeface="Open Sans"/>
              </a:rPr>
              <a:t>The project is underway and is being co-run by the Operational team and our internal Product team</a:t>
            </a:r>
            <a:endParaRPr sz="1620">
              <a:solidFill>
                <a:srgbClr val="004B88"/>
              </a:solidFill>
              <a:latin typeface="Open Sans"/>
              <a:ea typeface="Open Sans"/>
              <a:cs typeface="Open Sans"/>
              <a:sym typeface="Open Sans"/>
            </a:endParaRPr>
          </a:p>
          <a:p>
            <a:pPr marL="411480" lvl="0" indent="-308610" algn="l" rtl="0">
              <a:lnSpc>
                <a:spcPct val="115000"/>
              </a:lnSpc>
              <a:spcBef>
                <a:spcPts val="0"/>
              </a:spcBef>
              <a:spcAft>
                <a:spcPts val="0"/>
              </a:spcAft>
              <a:buClr>
                <a:srgbClr val="004B88"/>
              </a:buClr>
              <a:buSzPts val="1800"/>
              <a:buFont typeface="Open Sans"/>
              <a:buChar char="●"/>
            </a:pPr>
            <a:r>
              <a:rPr lang="en-GB" sz="1620">
                <a:solidFill>
                  <a:srgbClr val="004B88"/>
                </a:solidFill>
                <a:latin typeface="Open Sans"/>
                <a:ea typeface="Open Sans"/>
                <a:cs typeface="Open Sans"/>
                <a:sym typeface="Open Sans"/>
              </a:rPr>
              <a:t>DBT are aware and supporting</a:t>
            </a:r>
            <a:endParaRPr sz="1620">
              <a:solidFill>
                <a:srgbClr val="004B88"/>
              </a:solidFill>
              <a:latin typeface="Open Sans"/>
              <a:ea typeface="Open Sans"/>
              <a:cs typeface="Open Sans"/>
              <a:sym typeface="Open Sans"/>
            </a:endParaRPr>
          </a:p>
          <a:p>
            <a:pPr marL="411480" lvl="0" indent="-308610" algn="l" rtl="0">
              <a:lnSpc>
                <a:spcPct val="115000"/>
              </a:lnSpc>
              <a:spcBef>
                <a:spcPts val="0"/>
              </a:spcBef>
              <a:spcAft>
                <a:spcPts val="0"/>
              </a:spcAft>
              <a:buClr>
                <a:srgbClr val="004B88"/>
              </a:buClr>
              <a:buSzPts val="1800"/>
              <a:buFont typeface="Open Sans"/>
              <a:buChar char="●"/>
            </a:pPr>
            <a:r>
              <a:rPr lang="en-GB" sz="1620">
                <a:solidFill>
                  <a:srgbClr val="004B88"/>
                </a:solidFill>
                <a:latin typeface="Open Sans"/>
                <a:ea typeface="Open Sans"/>
                <a:cs typeface="Open Sans"/>
                <a:sym typeface="Open Sans"/>
              </a:rPr>
              <a:t>We are still working to understand how this will directly impact the current ways of working but our intention is to maintain the current workings of the service in relation to how data and referrals are shared with partners</a:t>
            </a:r>
            <a:endParaRPr sz="1620">
              <a:solidFill>
                <a:srgbClr val="004B88"/>
              </a:solidFill>
              <a:latin typeface="Open Sans"/>
              <a:ea typeface="Open Sans"/>
              <a:cs typeface="Open Sans"/>
              <a:sym typeface="Open Sans"/>
            </a:endParaRPr>
          </a:p>
          <a:p>
            <a:pPr marL="411480" lvl="0" indent="-308610" algn="l" rtl="0">
              <a:lnSpc>
                <a:spcPct val="115000"/>
              </a:lnSpc>
              <a:spcBef>
                <a:spcPts val="0"/>
              </a:spcBef>
              <a:spcAft>
                <a:spcPts val="0"/>
              </a:spcAft>
              <a:buClr>
                <a:srgbClr val="004B88"/>
              </a:buClr>
              <a:buSzPts val="1800"/>
              <a:buFont typeface="Open Sans"/>
              <a:buChar char="●"/>
            </a:pPr>
            <a:r>
              <a:rPr lang="en-GB" sz="1620">
                <a:solidFill>
                  <a:srgbClr val="004B88"/>
                </a:solidFill>
                <a:latin typeface="Open Sans"/>
                <a:ea typeface="Open Sans"/>
                <a:cs typeface="Open Sans"/>
                <a:sym typeface="Open Sans"/>
              </a:rPr>
              <a:t>We will update on this project in these meetings and additionally when necessary moving forward</a:t>
            </a:r>
            <a:endParaRPr sz="1620">
              <a:solidFill>
                <a:srgbClr val="004B88"/>
              </a:solidFill>
              <a:latin typeface="Open Sans"/>
              <a:ea typeface="Open Sans"/>
              <a:cs typeface="Open Sans"/>
              <a:sym typeface="Open Sans"/>
            </a:endParaRPr>
          </a:p>
          <a:p>
            <a:pPr marL="822960" lvl="0" indent="0" algn="l" rtl="0">
              <a:lnSpc>
                <a:spcPct val="130000"/>
              </a:lnSpc>
              <a:spcBef>
                <a:spcPts val="360"/>
              </a:spcBef>
              <a:spcAft>
                <a:spcPts val="0"/>
              </a:spcAft>
              <a:buNone/>
            </a:pPr>
            <a:endParaRPr sz="1620">
              <a:solidFill>
                <a:srgbClr val="004B88"/>
              </a:solidFill>
              <a:latin typeface="Open Sans"/>
              <a:ea typeface="Open Sans"/>
              <a:cs typeface="Open Sans"/>
              <a:sym typeface="Open Sans"/>
            </a:endParaRPr>
          </a:p>
          <a:p>
            <a:pPr marL="822960" lvl="0" indent="0" algn="l" rtl="0">
              <a:lnSpc>
                <a:spcPct val="130000"/>
              </a:lnSpc>
              <a:spcBef>
                <a:spcPts val="360"/>
              </a:spcBef>
              <a:spcAft>
                <a:spcPts val="0"/>
              </a:spcAft>
              <a:buNone/>
            </a:pPr>
            <a:endParaRPr sz="1620">
              <a:solidFill>
                <a:srgbClr val="004B88"/>
              </a:solidFill>
              <a:latin typeface="Open Sans"/>
              <a:ea typeface="Open Sans"/>
              <a:cs typeface="Open Sans"/>
              <a:sym typeface="Open Sans"/>
            </a:endParaRPr>
          </a:p>
          <a:p>
            <a:pPr marL="822960" lvl="0" indent="0" algn="l" rtl="0">
              <a:lnSpc>
                <a:spcPct val="130000"/>
              </a:lnSpc>
              <a:spcBef>
                <a:spcPts val="360"/>
              </a:spcBef>
              <a:spcAft>
                <a:spcPts val="0"/>
              </a:spcAft>
              <a:buNone/>
            </a:pPr>
            <a:endParaRPr sz="1620">
              <a:solidFill>
                <a:srgbClr val="004B88"/>
              </a:solidFill>
              <a:latin typeface="Open Sans"/>
              <a:ea typeface="Open Sans"/>
              <a:cs typeface="Open Sans"/>
              <a:sym typeface="Open Sans"/>
            </a:endParaRPr>
          </a:p>
          <a:p>
            <a:pPr marL="822960" marR="0" lvl="0" indent="0" algn="l" rtl="0">
              <a:lnSpc>
                <a:spcPct val="130000"/>
              </a:lnSpc>
              <a:spcBef>
                <a:spcPts val="360"/>
              </a:spcBef>
              <a:spcAft>
                <a:spcPts val="0"/>
              </a:spcAft>
              <a:buNone/>
            </a:pPr>
            <a:endParaRPr sz="1620">
              <a:solidFill>
                <a:srgbClr val="004B88"/>
              </a:solidFill>
              <a:latin typeface="Open Sans"/>
              <a:ea typeface="Open Sans"/>
              <a:cs typeface="Open Sans"/>
              <a:sym typeface="Open Sans"/>
            </a:endParaRPr>
          </a:p>
          <a:p>
            <a:pPr marL="411480" marR="0" lvl="0" indent="0" algn="l" rtl="0">
              <a:lnSpc>
                <a:spcPct val="130000"/>
              </a:lnSpc>
              <a:spcBef>
                <a:spcPts val="360"/>
              </a:spcBef>
              <a:spcAft>
                <a:spcPts val="0"/>
              </a:spcAft>
              <a:buClr>
                <a:srgbClr val="000000"/>
              </a:buClr>
              <a:buSzPts val="1800"/>
              <a:buFont typeface="Arial"/>
              <a:buNone/>
            </a:pPr>
            <a:endParaRPr sz="1620" b="0" i="0" u="none" strike="noStrike" cap="none">
              <a:solidFill>
                <a:srgbClr val="004B88"/>
              </a:solidFill>
              <a:latin typeface="Open Sans"/>
              <a:ea typeface="Open Sans"/>
              <a:cs typeface="Open Sans"/>
              <a:sym typeface="Open Sans"/>
            </a:endParaRPr>
          </a:p>
          <a:p>
            <a:pPr marL="0" marR="0" lvl="0" indent="0" algn="l" rtl="0">
              <a:lnSpc>
                <a:spcPct val="130000"/>
              </a:lnSpc>
              <a:spcBef>
                <a:spcPts val="360"/>
              </a:spcBef>
              <a:spcAft>
                <a:spcPts val="0"/>
              </a:spcAft>
              <a:buClr>
                <a:srgbClr val="000000"/>
              </a:buClr>
              <a:buSzPts val="1800"/>
              <a:buFont typeface="Arial"/>
              <a:buNone/>
            </a:pPr>
            <a:endParaRPr sz="1620" b="0" i="0" u="none" strike="noStrike" cap="none">
              <a:solidFill>
                <a:srgbClr val="004B88"/>
              </a:solidFill>
              <a:latin typeface="Open Sans"/>
              <a:ea typeface="Open Sans"/>
              <a:cs typeface="Open Sans"/>
              <a:sym typeface="Open Sans"/>
            </a:endParaRPr>
          </a:p>
          <a:p>
            <a:pPr marL="411480" marR="0" lvl="0" indent="0" algn="l" rtl="0">
              <a:lnSpc>
                <a:spcPct val="130000"/>
              </a:lnSpc>
              <a:spcBef>
                <a:spcPts val="360"/>
              </a:spcBef>
              <a:spcAft>
                <a:spcPts val="0"/>
              </a:spcAft>
              <a:buClr>
                <a:srgbClr val="000000"/>
              </a:buClr>
              <a:buSzPts val="1800"/>
              <a:buFont typeface="Arial"/>
              <a:buNone/>
            </a:pPr>
            <a:endParaRPr sz="1620" b="0" i="0" u="none" strike="noStrike" cap="none">
              <a:solidFill>
                <a:srgbClr val="004B88"/>
              </a:solidFill>
              <a:latin typeface="Open Sans"/>
              <a:ea typeface="Open Sans"/>
              <a:cs typeface="Open Sans"/>
              <a:sym typeface="Open Sans"/>
            </a:endParaRPr>
          </a:p>
          <a:p>
            <a:pPr marL="0" marR="0" lvl="0" indent="0" algn="l" rtl="0">
              <a:lnSpc>
                <a:spcPct val="130000"/>
              </a:lnSpc>
              <a:spcBef>
                <a:spcPts val="360"/>
              </a:spcBef>
              <a:spcAft>
                <a:spcPts val="0"/>
              </a:spcAft>
              <a:buClr>
                <a:srgbClr val="000000"/>
              </a:buClr>
              <a:buSzPts val="1800"/>
              <a:buFont typeface="Arial"/>
              <a:buNone/>
            </a:pPr>
            <a:endParaRPr sz="1620" b="0" i="0" u="none" strike="noStrike" cap="none">
              <a:solidFill>
                <a:srgbClr val="004B88"/>
              </a:solidFill>
              <a:latin typeface="Open Sans"/>
              <a:ea typeface="Open Sans"/>
              <a:cs typeface="Open Sans"/>
              <a:sym typeface="Open Sans"/>
            </a:endParaRPr>
          </a:p>
          <a:p>
            <a:pPr marL="411480" marR="0" lvl="0" indent="0" algn="l" rtl="0">
              <a:lnSpc>
                <a:spcPct val="130000"/>
              </a:lnSpc>
              <a:spcBef>
                <a:spcPts val="360"/>
              </a:spcBef>
              <a:spcAft>
                <a:spcPts val="0"/>
              </a:spcAft>
              <a:buClr>
                <a:srgbClr val="000000"/>
              </a:buClr>
              <a:buSzPts val="1800"/>
              <a:buFont typeface="Arial"/>
              <a:buNone/>
            </a:pPr>
            <a:endParaRPr sz="1620" b="0" i="0" u="none" strike="noStrike" cap="none">
              <a:solidFill>
                <a:srgbClr val="004B88"/>
              </a:solidFill>
              <a:latin typeface="Open Sans"/>
              <a:ea typeface="Open Sans"/>
              <a:cs typeface="Open Sans"/>
              <a:sym typeface="Open Sans"/>
            </a:endParaRPr>
          </a:p>
          <a:p>
            <a:pPr marL="0" marR="0" lvl="0" indent="0" algn="l" rtl="0">
              <a:lnSpc>
                <a:spcPct val="100000"/>
              </a:lnSpc>
              <a:spcBef>
                <a:spcPts val="360"/>
              </a:spcBef>
              <a:spcAft>
                <a:spcPts val="0"/>
              </a:spcAft>
              <a:buClr>
                <a:srgbClr val="000000"/>
              </a:buClr>
              <a:buSzPts val="1800"/>
              <a:buFont typeface="Arial"/>
              <a:buNone/>
            </a:pPr>
            <a:endParaRPr sz="1620" b="0" i="0" u="none" strike="noStrike" cap="none">
              <a:solidFill>
                <a:srgbClr val="004B88"/>
              </a:solidFill>
              <a:latin typeface="Open Sans"/>
              <a:ea typeface="Open Sans"/>
              <a:cs typeface="Open Sans"/>
              <a:sym typeface="Open Sans"/>
            </a:endParaRPr>
          </a:p>
        </p:txBody>
      </p:sp>
    </p:spTree>
    <p:extLst>
      <p:ext uri="{BB962C8B-B14F-4D97-AF65-F5344CB8AC3E}">
        <p14:creationId xmlns:p14="http://schemas.microsoft.com/office/powerpoint/2010/main" val="36162265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text, screenshot, font, electric blue&#10;&#10;Description automatically generated">
            <a:extLst>
              <a:ext uri="{FF2B5EF4-FFF2-40B4-BE49-F238E27FC236}">
                <a16:creationId xmlns:a16="http://schemas.microsoft.com/office/drawing/2014/main" id="{4C26C07C-A668-02C8-B1BA-C61C645BFB4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0311" y="2000409"/>
            <a:ext cx="5264213" cy="2171117"/>
          </a:xfrm>
        </p:spPr>
      </p:pic>
      <p:sp>
        <p:nvSpPr>
          <p:cNvPr id="2" name="Title 1">
            <a:extLst>
              <a:ext uri="{FF2B5EF4-FFF2-40B4-BE49-F238E27FC236}">
                <a16:creationId xmlns:a16="http://schemas.microsoft.com/office/drawing/2014/main" id="{44F9BF4C-D15A-4F76-B4AD-330730E30F13}"/>
              </a:ext>
            </a:extLst>
          </p:cNvPr>
          <p:cNvSpPr>
            <a:spLocks noGrp="1"/>
          </p:cNvSpPr>
          <p:nvPr>
            <p:ph type="title"/>
          </p:nvPr>
        </p:nvSpPr>
        <p:spPr/>
        <p:txBody>
          <a:bodyPr/>
          <a:lstStyle/>
          <a:p>
            <a:r>
              <a:rPr lang="en-GB" dirty="0"/>
              <a:t>What we are seeing</a:t>
            </a:r>
          </a:p>
        </p:txBody>
      </p:sp>
    </p:spTree>
    <p:extLst>
      <p:ext uri="{BB962C8B-B14F-4D97-AF65-F5344CB8AC3E}">
        <p14:creationId xmlns:p14="http://schemas.microsoft.com/office/powerpoint/2010/main" val="21803497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9BF4C-D15A-4F76-B4AD-330730E30F13}"/>
              </a:ext>
            </a:extLst>
          </p:cNvPr>
          <p:cNvSpPr>
            <a:spLocks noGrp="1"/>
          </p:cNvSpPr>
          <p:nvPr>
            <p:ph type="title"/>
          </p:nvPr>
        </p:nvSpPr>
        <p:spPr/>
        <p:txBody>
          <a:bodyPr/>
          <a:lstStyle/>
          <a:p>
            <a:r>
              <a:rPr lang="en-GB" dirty="0"/>
              <a:t>Debt legacy</a:t>
            </a:r>
          </a:p>
        </p:txBody>
      </p:sp>
      <p:graphicFrame>
        <p:nvGraphicFramePr>
          <p:cNvPr id="4" name="Chart 3">
            <a:extLst>
              <a:ext uri="{FF2B5EF4-FFF2-40B4-BE49-F238E27FC236}">
                <a16:creationId xmlns:a16="http://schemas.microsoft.com/office/drawing/2014/main" id="{B1A33885-3F4B-19E5-6DC2-425CF5431B4B}"/>
              </a:ext>
            </a:extLst>
          </p:cNvPr>
          <p:cNvGraphicFramePr/>
          <p:nvPr>
            <p:extLst>
              <p:ext uri="{D42A27DB-BD31-4B8C-83A1-F6EECF244321}">
                <p14:modId xmlns:p14="http://schemas.microsoft.com/office/powerpoint/2010/main" val="2976087568"/>
              </p:ext>
            </p:extLst>
          </p:nvPr>
        </p:nvGraphicFramePr>
        <p:xfrm>
          <a:off x="792000" y="1763921"/>
          <a:ext cx="5278145" cy="29241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77194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5EF5E-FAEC-40C4-A952-FC7CAD4D2E06}"/>
              </a:ext>
            </a:extLst>
          </p:cNvPr>
          <p:cNvSpPr>
            <a:spLocks noGrp="1"/>
          </p:cNvSpPr>
          <p:nvPr>
            <p:ph type="ctrTitle"/>
          </p:nvPr>
        </p:nvSpPr>
        <p:spPr/>
        <p:txBody>
          <a:bodyPr/>
          <a:lstStyle/>
          <a:p>
            <a:r>
              <a:rPr lang="en-GB" dirty="0"/>
              <a:t>Thank you</a:t>
            </a:r>
          </a:p>
        </p:txBody>
      </p:sp>
      <p:sp>
        <p:nvSpPr>
          <p:cNvPr id="3" name="Subtitle 2">
            <a:extLst>
              <a:ext uri="{FF2B5EF4-FFF2-40B4-BE49-F238E27FC236}">
                <a16:creationId xmlns:a16="http://schemas.microsoft.com/office/drawing/2014/main" id="{E45AF6A5-5619-484D-863A-9648B85E107E}"/>
              </a:ext>
            </a:extLst>
          </p:cNvPr>
          <p:cNvSpPr>
            <a:spLocks noGrp="1"/>
          </p:cNvSpPr>
          <p:nvPr>
            <p:ph type="subTitle" idx="1"/>
          </p:nvPr>
        </p:nvSpPr>
        <p:spPr>
          <a:xfrm>
            <a:off x="792000" y="3674534"/>
            <a:ext cx="3132000" cy="518199"/>
          </a:xfrm>
        </p:spPr>
        <p:txBody>
          <a:bodyPr/>
          <a:lstStyle/>
          <a:p>
            <a:r>
              <a:rPr lang="en-GB" dirty="0"/>
              <a:t>Contact: </a:t>
            </a:r>
            <a:r>
              <a:rPr lang="en-GB" u="sng" dirty="0">
                <a:hlinkClick r:id="rId3"/>
              </a:rPr>
              <a:t>david.hilferty@cas.org.uk</a:t>
            </a:r>
            <a:r>
              <a:rPr lang="en-GB" u="sng" dirty="0"/>
              <a:t>  </a:t>
            </a:r>
          </a:p>
        </p:txBody>
      </p:sp>
    </p:spTree>
    <p:extLst>
      <p:ext uri="{BB962C8B-B14F-4D97-AF65-F5344CB8AC3E}">
        <p14:creationId xmlns:p14="http://schemas.microsoft.com/office/powerpoint/2010/main" val="38921164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180012" y="350425"/>
            <a:ext cx="5424600" cy="227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Open Sans"/>
              <a:buNone/>
            </a:pPr>
            <a:r>
              <a:rPr lang="en-GB"/>
              <a:t>Energy Team Update</a:t>
            </a:r>
            <a:endParaRPr/>
          </a:p>
        </p:txBody>
      </p:sp>
      <p:sp>
        <p:nvSpPr>
          <p:cNvPr id="74" name="Google Shape;74;p19"/>
          <p:cNvSpPr txBox="1">
            <a:spLocks noGrp="1"/>
          </p:cNvSpPr>
          <p:nvPr>
            <p:ph type="body" idx="1"/>
          </p:nvPr>
        </p:nvSpPr>
        <p:spPr>
          <a:xfrm>
            <a:off x="5775325" y="3924300"/>
            <a:ext cx="3195600" cy="103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GB"/>
              <a:t>Supplier Liaison Meeting</a:t>
            </a:r>
            <a:endParaRPr/>
          </a:p>
          <a:p>
            <a:pPr marL="0" marR="0" lvl="0" indent="0" algn="l" rtl="0">
              <a:lnSpc>
                <a:spcPct val="100000"/>
              </a:lnSpc>
              <a:spcBef>
                <a:spcPts val="0"/>
              </a:spcBef>
              <a:spcAft>
                <a:spcPts val="0"/>
              </a:spcAft>
              <a:buClr>
                <a:schemeClr val="dk1"/>
              </a:buClr>
              <a:buFont typeface="Arial"/>
              <a:buNone/>
            </a:pPr>
            <a:r>
              <a:rPr lang="en-GB"/>
              <a:t>24th May 2023</a:t>
            </a:r>
            <a:endParaRPr/>
          </a:p>
        </p:txBody>
      </p:sp>
      <p:pic>
        <p:nvPicPr>
          <p:cNvPr id="75" name="Google Shape;75;p19" descr="Logo_150_A4.png"/>
          <p:cNvPicPr preferRelativeResize="0"/>
          <p:nvPr/>
        </p:nvPicPr>
        <p:blipFill rotWithShape="1">
          <a:blip r:embed="rId3">
            <a:alphaModFix/>
          </a:blip>
          <a:srcRect/>
          <a:stretch/>
        </p:blipFill>
        <p:spPr>
          <a:xfrm>
            <a:off x="304800" y="3486150"/>
            <a:ext cx="1354200" cy="13524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20"/>
          <p:cNvSpPr txBox="1">
            <a:spLocks noGrp="1"/>
          </p:cNvSpPr>
          <p:nvPr>
            <p:ph type="body" idx="1"/>
          </p:nvPr>
        </p:nvSpPr>
        <p:spPr>
          <a:xfrm>
            <a:off x="2224775" y="690125"/>
            <a:ext cx="5102400" cy="40986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600"/>
              </a:spcBef>
              <a:spcAft>
                <a:spcPts val="0"/>
              </a:spcAft>
              <a:buNone/>
            </a:pPr>
            <a:r>
              <a:rPr lang="en-GB" sz="2800" b="1"/>
              <a:t>Contents</a:t>
            </a:r>
            <a:endParaRPr sz="1400"/>
          </a:p>
          <a:p>
            <a:pPr marL="457200" lvl="0" indent="-330200" algn="l" rtl="0">
              <a:lnSpc>
                <a:spcPct val="120000"/>
              </a:lnSpc>
              <a:spcBef>
                <a:spcPts val="600"/>
              </a:spcBef>
              <a:spcAft>
                <a:spcPts val="0"/>
              </a:spcAft>
              <a:buClr>
                <a:schemeClr val="dk1"/>
              </a:buClr>
              <a:buSzPts val="1600"/>
              <a:buAutoNum type="arabicPeriod"/>
            </a:pPr>
            <a:r>
              <a:rPr lang="en-GB" sz="1600"/>
              <a:t>Publications, blogs and consultation responses</a:t>
            </a:r>
            <a:endParaRPr sz="1600"/>
          </a:p>
          <a:p>
            <a:pPr marL="457200" lvl="0" indent="-330200" algn="l" rtl="0">
              <a:lnSpc>
                <a:spcPct val="120000"/>
              </a:lnSpc>
              <a:spcBef>
                <a:spcPts val="600"/>
              </a:spcBef>
              <a:spcAft>
                <a:spcPts val="0"/>
              </a:spcAft>
              <a:buClr>
                <a:schemeClr val="dk1"/>
              </a:buClr>
              <a:buSzPts val="1600"/>
              <a:buAutoNum type="arabicPeriod"/>
            </a:pPr>
            <a:r>
              <a:rPr lang="en-GB" sz="1600"/>
              <a:t>Team updates</a:t>
            </a:r>
            <a:endParaRPr sz="1600"/>
          </a:p>
          <a:p>
            <a:pPr marL="764999" lvl="0" indent="-330200" algn="l" rtl="0">
              <a:lnSpc>
                <a:spcPct val="120000"/>
              </a:lnSpc>
              <a:spcBef>
                <a:spcPts val="600"/>
              </a:spcBef>
              <a:spcAft>
                <a:spcPts val="0"/>
              </a:spcAft>
              <a:buClr>
                <a:schemeClr val="dk1"/>
              </a:buClr>
              <a:buSzPts val="1600"/>
              <a:buChar char="●"/>
            </a:pPr>
            <a:r>
              <a:rPr lang="en-GB" sz="1600"/>
              <a:t>Energy Retail Markets</a:t>
            </a:r>
            <a:endParaRPr sz="1600"/>
          </a:p>
          <a:p>
            <a:pPr marL="764999" lvl="0" indent="-330200" algn="l" rtl="0">
              <a:lnSpc>
                <a:spcPct val="120000"/>
              </a:lnSpc>
              <a:spcBef>
                <a:spcPts val="600"/>
              </a:spcBef>
              <a:spcAft>
                <a:spcPts val="0"/>
              </a:spcAft>
              <a:buClr>
                <a:schemeClr val="dk1"/>
              </a:buClr>
              <a:buSzPts val="1600"/>
              <a:buChar char="●"/>
            </a:pPr>
            <a:r>
              <a:rPr lang="en-GB" sz="1600"/>
              <a:t>Net Zero Homes</a:t>
            </a:r>
            <a:endParaRPr sz="1600"/>
          </a:p>
          <a:p>
            <a:pPr marL="764999" lvl="0" indent="-330200" algn="l" rtl="0">
              <a:lnSpc>
                <a:spcPct val="120000"/>
              </a:lnSpc>
              <a:spcBef>
                <a:spcPts val="600"/>
              </a:spcBef>
              <a:spcAft>
                <a:spcPts val="0"/>
              </a:spcAft>
              <a:buClr>
                <a:schemeClr val="dk1"/>
              </a:buClr>
              <a:buSzPts val="1600"/>
              <a:buChar char="●"/>
            </a:pPr>
            <a:r>
              <a:rPr lang="en-GB" sz="1600"/>
              <a:t>Energy Network and Systems</a:t>
            </a:r>
            <a:endParaRPr sz="1600"/>
          </a:p>
          <a:p>
            <a:pPr marL="0" lvl="0" indent="0" algn="l" rtl="0">
              <a:lnSpc>
                <a:spcPct val="120000"/>
              </a:lnSpc>
              <a:spcBef>
                <a:spcPts val="600"/>
              </a:spcBef>
              <a:spcAft>
                <a:spcPts val="0"/>
              </a:spcAft>
              <a:buNone/>
            </a:pPr>
            <a:endParaRPr sz="1600"/>
          </a:p>
          <a:p>
            <a:pPr marL="0" lvl="0" indent="0" algn="l" rtl="0">
              <a:lnSpc>
                <a:spcPct val="120000"/>
              </a:lnSpc>
              <a:spcBef>
                <a:spcPts val="600"/>
              </a:spcBef>
              <a:spcAft>
                <a:spcPts val="0"/>
              </a:spcAft>
              <a:buNone/>
            </a:pPr>
            <a:endParaRPr sz="1600"/>
          </a:p>
          <a:p>
            <a:pPr marL="0" lvl="0" indent="0" algn="l" rtl="0">
              <a:lnSpc>
                <a:spcPct val="120000"/>
              </a:lnSpc>
              <a:spcBef>
                <a:spcPts val="600"/>
              </a:spcBef>
              <a:spcAft>
                <a:spcPts val="0"/>
              </a:spcAft>
              <a:buNone/>
            </a:pPr>
            <a:endParaRPr sz="1600"/>
          </a:p>
          <a:p>
            <a:pPr marL="0" marR="0" lvl="0" indent="0" algn="l" rtl="0">
              <a:lnSpc>
                <a:spcPct val="120000"/>
              </a:lnSpc>
              <a:spcBef>
                <a:spcPts val="600"/>
              </a:spcBef>
              <a:spcAft>
                <a:spcPts val="0"/>
              </a:spcAft>
              <a:buNone/>
            </a:pPr>
            <a:endParaRPr sz="1600"/>
          </a:p>
          <a:p>
            <a:pPr marL="0" marR="0" lvl="0" indent="0" algn="l" rtl="0">
              <a:lnSpc>
                <a:spcPct val="120000"/>
              </a:lnSpc>
              <a:spcBef>
                <a:spcPts val="600"/>
              </a:spcBef>
              <a:spcAft>
                <a:spcPts val="0"/>
              </a:spcAft>
              <a:buNone/>
            </a:pPr>
            <a:endParaRPr sz="1600"/>
          </a:p>
        </p:txBody>
      </p:sp>
      <p:pic>
        <p:nvPicPr>
          <p:cNvPr id="82" name="Google Shape;82;p20" descr="Logo_150_A4.png"/>
          <p:cNvPicPr preferRelativeResize="0"/>
          <p:nvPr/>
        </p:nvPicPr>
        <p:blipFill rotWithShape="1">
          <a:blip r:embed="rId3">
            <a:alphaModFix/>
          </a:blip>
          <a:srcRect/>
          <a:stretch/>
        </p:blipFill>
        <p:spPr>
          <a:xfrm>
            <a:off x="7794550" y="96000"/>
            <a:ext cx="1203000" cy="12012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21"/>
          <p:cNvSpPr txBox="1">
            <a:spLocks noGrp="1"/>
          </p:cNvSpPr>
          <p:nvPr>
            <p:ph type="title"/>
          </p:nvPr>
        </p:nvSpPr>
        <p:spPr>
          <a:xfrm>
            <a:off x="180012" y="180000"/>
            <a:ext cx="8229600" cy="857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Open Sans"/>
              <a:buNone/>
            </a:pPr>
            <a:r>
              <a:rPr lang="en-GB" sz="2800"/>
              <a:t>Recent publications</a:t>
            </a:r>
            <a:endParaRPr sz="2800"/>
          </a:p>
        </p:txBody>
      </p:sp>
      <p:sp>
        <p:nvSpPr>
          <p:cNvPr id="89" name="Google Shape;89;p21"/>
          <p:cNvSpPr txBox="1">
            <a:spLocks noGrp="1"/>
          </p:cNvSpPr>
          <p:nvPr>
            <p:ph type="body" idx="1"/>
          </p:nvPr>
        </p:nvSpPr>
        <p:spPr>
          <a:xfrm>
            <a:off x="180000" y="867300"/>
            <a:ext cx="8584800" cy="409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000"/>
              </a:spcBef>
              <a:spcAft>
                <a:spcPts val="0"/>
              </a:spcAft>
              <a:buNone/>
            </a:pPr>
            <a:r>
              <a:rPr lang="en-GB" sz="1800" u="sng">
                <a:solidFill>
                  <a:srgbClr val="004B88"/>
                </a:solidFill>
                <a:hlinkClick r:id="rId3">
                  <a:extLst>
                    <a:ext uri="{A12FA001-AC4F-418D-AE19-62706E023703}">
                      <ahyp:hlinkClr xmlns:ahyp="http://schemas.microsoft.com/office/drawing/2018/hyperlinkcolor" val="tx"/>
                    </a:ext>
                  </a:extLst>
                </a:hlinkClick>
              </a:rPr>
              <a:t>Demand: Net Zero</a:t>
            </a:r>
            <a:endParaRPr sz="1800">
              <a:solidFill>
                <a:srgbClr val="004B88"/>
              </a:solidFill>
            </a:endParaRPr>
          </a:p>
          <a:p>
            <a:pPr marL="0" marR="0" lvl="0" indent="0" algn="l" rtl="0">
              <a:lnSpc>
                <a:spcPct val="100000"/>
              </a:lnSpc>
              <a:spcBef>
                <a:spcPts val="1600"/>
              </a:spcBef>
              <a:spcAft>
                <a:spcPts val="0"/>
              </a:spcAft>
              <a:buNone/>
            </a:pPr>
            <a:r>
              <a:rPr lang="en-GB" sz="1800" u="sng">
                <a:solidFill>
                  <a:srgbClr val="004B88"/>
                </a:solidFill>
                <a:hlinkClick r:id="rId4">
                  <a:extLst>
                    <a:ext uri="{A12FA001-AC4F-418D-AE19-62706E023703}">
                      <ahyp:hlinkClr xmlns:ahyp="http://schemas.microsoft.com/office/drawing/2018/hyperlinkcolor" val="tx"/>
                    </a:ext>
                  </a:extLst>
                </a:hlinkClick>
              </a:rPr>
              <a:t>Domestic energy supplier performance data</a:t>
            </a:r>
            <a:endParaRPr sz="1800">
              <a:solidFill>
                <a:srgbClr val="004B88"/>
              </a:solidFill>
            </a:endParaRPr>
          </a:p>
          <a:p>
            <a:pPr marL="0" marR="0" lvl="0" indent="0" algn="l" rtl="0">
              <a:lnSpc>
                <a:spcPct val="100000"/>
              </a:lnSpc>
              <a:spcBef>
                <a:spcPts val="1600"/>
              </a:spcBef>
              <a:spcAft>
                <a:spcPts val="0"/>
              </a:spcAft>
              <a:buNone/>
            </a:pPr>
            <a:r>
              <a:rPr lang="en-GB" sz="1800" u="sng">
                <a:solidFill>
                  <a:srgbClr val="004B88"/>
                </a:solidFill>
                <a:hlinkClick r:id="rId5">
                  <a:extLst>
                    <a:ext uri="{A12FA001-AC4F-418D-AE19-62706E023703}">
                      <ahyp:hlinkClr xmlns:ahyp="http://schemas.microsoft.com/office/drawing/2018/hyperlinkcolor" val="tx"/>
                    </a:ext>
                  </a:extLst>
                </a:hlinkClick>
              </a:rPr>
              <a:t>Fairer, warmer, cheaper: new energy bill support policies to support British households in an age of high prices</a:t>
            </a:r>
            <a:endParaRPr sz="1800">
              <a:solidFill>
                <a:srgbClr val="004B88"/>
              </a:solidFill>
            </a:endParaRPr>
          </a:p>
          <a:p>
            <a:pPr marL="0" marR="0" lvl="0" indent="0" algn="l" rtl="0">
              <a:lnSpc>
                <a:spcPct val="100000"/>
              </a:lnSpc>
              <a:spcBef>
                <a:spcPts val="1600"/>
              </a:spcBef>
              <a:spcAft>
                <a:spcPts val="0"/>
              </a:spcAft>
              <a:buNone/>
            </a:pPr>
            <a:r>
              <a:rPr lang="en-GB" sz="1800" u="sng">
                <a:solidFill>
                  <a:srgbClr val="004B88"/>
                </a:solidFill>
                <a:hlinkClick r:id="rId6">
                  <a:extLst>
                    <a:ext uri="{A12FA001-AC4F-418D-AE19-62706E023703}">
                      <ahyp:hlinkClr xmlns:ahyp="http://schemas.microsoft.com/office/drawing/2018/hyperlinkcolor" val="tx"/>
                    </a:ext>
                  </a:extLst>
                </a:hlinkClick>
              </a:rPr>
              <a:t>Damp, cold and full of mould</a:t>
            </a:r>
            <a:endParaRPr sz="1800">
              <a:solidFill>
                <a:srgbClr val="004B88"/>
              </a:solidFill>
            </a:endParaRPr>
          </a:p>
          <a:p>
            <a:pPr marL="0" marR="0" lvl="0" indent="0" algn="l" rtl="0">
              <a:lnSpc>
                <a:spcPct val="100000"/>
              </a:lnSpc>
              <a:spcBef>
                <a:spcPts val="1600"/>
              </a:spcBef>
              <a:spcAft>
                <a:spcPts val="0"/>
              </a:spcAft>
              <a:buNone/>
            </a:pPr>
            <a:endParaRPr sz="1800">
              <a:solidFill>
                <a:srgbClr val="004B88"/>
              </a:solidFill>
            </a:endParaRPr>
          </a:p>
          <a:p>
            <a:pPr marL="0" marR="0" lvl="0" indent="0" algn="l" rtl="0">
              <a:lnSpc>
                <a:spcPct val="100000"/>
              </a:lnSpc>
              <a:spcBef>
                <a:spcPts val="1600"/>
              </a:spcBef>
              <a:spcAft>
                <a:spcPts val="0"/>
              </a:spcAft>
              <a:buNone/>
            </a:pPr>
            <a:endParaRPr sz="1800">
              <a:solidFill>
                <a:srgbClr val="004B88"/>
              </a:solidFill>
            </a:endParaRPr>
          </a:p>
          <a:p>
            <a:pPr marL="0" lvl="0" indent="0" algn="l" rtl="0">
              <a:spcBef>
                <a:spcPts val="1600"/>
              </a:spcBef>
              <a:spcAft>
                <a:spcPts val="1600"/>
              </a:spcAft>
              <a:buNone/>
            </a:pPr>
            <a:endParaRPr sz="1800">
              <a:solidFill>
                <a:schemeClr val="dk2"/>
              </a:solidFill>
            </a:endParaRPr>
          </a:p>
        </p:txBody>
      </p:sp>
      <p:pic>
        <p:nvPicPr>
          <p:cNvPr id="90" name="Google Shape;90;p21"/>
          <p:cNvPicPr preferRelativeResize="0"/>
          <p:nvPr/>
        </p:nvPicPr>
        <p:blipFill>
          <a:blip r:embed="rId7">
            <a:alphaModFix/>
          </a:blip>
          <a:stretch>
            <a:fillRect/>
          </a:stretch>
        </p:blipFill>
        <p:spPr>
          <a:xfrm>
            <a:off x="7465325" y="3225175"/>
            <a:ext cx="1299351" cy="1436073"/>
          </a:xfrm>
          <a:prstGeom prst="rect">
            <a:avLst/>
          </a:prstGeom>
          <a:noFill/>
          <a:ln>
            <a:noFill/>
          </a:ln>
        </p:spPr>
      </p:pic>
      <p:sp>
        <p:nvSpPr>
          <p:cNvPr id="91" name="Google Shape;91;p21"/>
          <p:cNvSpPr txBox="1"/>
          <p:nvPr/>
        </p:nvSpPr>
        <p:spPr>
          <a:xfrm>
            <a:off x="180000" y="2978950"/>
            <a:ext cx="7275600" cy="30000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n-GB" sz="1800" u="sng">
                <a:solidFill>
                  <a:srgbClr val="004B88"/>
                </a:solidFill>
                <a:latin typeface="Open Sans"/>
                <a:ea typeface="Open Sans"/>
                <a:cs typeface="Open Sans"/>
                <a:sym typeface="Open Sans"/>
                <a:hlinkClick r:id="rId8">
                  <a:extLst>
                    <a:ext uri="{A12FA001-AC4F-418D-AE19-62706E023703}">
                      <ahyp:hlinkClr xmlns:ahyp="http://schemas.microsoft.com/office/drawing/2018/hyperlinkcolor" val="tx"/>
                    </a:ext>
                  </a:extLst>
                </a:hlinkClick>
              </a:rPr>
              <a:t>Tackling energy debt - Assessing options to address the growing energy debt crisis</a:t>
            </a:r>
            <a:endParaRPr sz="1800">
              <a:solidFill>
                <a:srgbClr val="004B88"/>
              </a:solidFill>
              <a:latin typeface="Open Sans"/>
              <a:ea typeface="Open Sans"/>
              <a:cs typeface="Open Sans"/>
              <a:sym typeface="Open Sans"/>
            </a:endParaRPr>
          </a:p>
          <a:p>
            <a:pPr marL="0" lvl="0" indent="0" algn="l" rtl="0">
              <a:spcBef>
                <a:spcPts val="1600"/>
              </a:spcBef>
              <a:spcAft>
                <a:spcPts val="0"/>
              </a:spcAft>
              <a:buNone/>
            </a:pPr>
            <a:r>
              <a:rPr lang="en-GB" sz="1800" u="sng">
                <a:solidFill>
                  <a:srgbClr val="004B88"/>
                </a:solidFill>
                <a:latin typeface="Open Sans"/>
                <a:ea typeface="Open Sans"/>
                <a:cs typeface="Open Sans"/>
                <a:sym typeface="Open Sans"/>
                <a:hlinkClick r:id="rId9">
                  <a:extLst>
                    <a:ext uri="{A12FA001-AC4F-418D-AE19-62706E023703}">
                      <ahyp:hlinkClr xmlns:ahyp="http://schemas.microsoft.com/office/drawing/2018/hyperlinkcolor" val="tx"/>
                    </a:ext>
                  </a:extLst>
                </a:hlinkClick>
              </a:rPr>
              <a:t>Splitting opinion - is splitting the wholesale market the best way to deliver an affordable energy system?</a:t>
            </a:r>
            <a:endParaRPr sz="1800">
              <a:solidFill>
                <a:srgbClr val="004B88"/>
              </a:solidFill>
              <a:latin typeface="Open Sans"/>
              <a:ea typeface="Open Sans"/>
              <a:cs typeface="Open Sans"/>
              <a:sym typeface="Open Sans"/>
            </a:endParaRPr>
          </a:p>
          <a:p>
            <a:pPr marL="0" lvl="0" indent="0" algn="l" rtl="0">
              <a:spcBef>
                <a:spcPts val="1600"/>
              </a:spcBef>
              <a:spcAft>
                <a:spcPts val="1600"/>
              </a:spcAft>
              <a:buNone/>
            </a:pPr>
            <a:endParaRPr sz="1800">
              <a:solidFill>
                <a:schemeClr val="dk2"/>
              </a:solidFill>
              <a:latin typeface="Open Sans"/>
              <a:ea typeface="Open Sans"/>
              <a:cs typeface="Open Sans"/>
              <a:sym typeface="Open San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2"/>
          <p:cNvSpPr txBox="1">
            <a:spLocks noGrp="1"/>
          </p:cNvSpPr>
          <p:nvPr>
            <p:ph type="title"/>
          </p:nvPr>
        </p:nvSpPr>
        <p:spPr>
          <a:xfrm>
            <a:off x="180000" y="318175"/>
            <a:ext cx="8264100" cy="4769700"/>
          </a:xfrm>
          <a:prstGeom prst="rect">
            <a:avLst/>
          </a:prstGeom>
        </p:spPr>
        <p:txBody>
          <a:bodyPr spcFirstLastPara="1" wrap="square" lIns="91425" tIns="91425" rIns="91425" bIns="91425" anchor="t" anchorCtr="0">
            <a:noAutofit/>
          </a:bodyPr>
          <a:lstStyle/>
          <a:p>
            <a:pPr marL="0" lvl="0" indent="0" algn="l" rtl="0">
              <a:lnSpc>
                <a:spcPct val="120000"/>
              </a:lnSpc>
              <a:spcBef>
                <a:spcPts val="1000"/>
              </a:spcBef>
              <a:spcAft>
                <a:spcPts val="0"/>
              </a:spcAft>
              <a:buNone/>
            </a:pPr>
            <a:r>
              <a:rPr lang="en-GB" sz="2800">
                <a:solidFill>
                  <a:srgbClr val="004B88"/>
                </a:solidFill>
              </a:rPr>
              <a:t>Recent Blogs</a:t>
            </a:r>
            <a:endParaRPr sz="2800">
              <a:solidFill>
                <a:srgbClr val="004B88"/>
              </a:solidFill>
            </a:endParaRPr>
          </a:p>
          <a:p>
            <a:pPr marL="457200" lvl="0" indent="-330200" algn="l" rtl="0">
              <a:lnSpc>
                <a:spcPct val="120000"/>
              </a:lnSpc>
              <a:spcBef>
                <a:spcPts val="1000"/>
              </a:spcBef>
              <a:spcAft>
                <a:spcPts val="0"/>
              </a:spcAft>
              <a:buClr>
                <a:srgbClr val="004B88"/>
              </a:buClr>
              <a:buSzPts val="1600"/>
              <a:buChar char="●"/>
            </a:pPr>
            <a:r>
              <a:rPr lang="en-GB" sz="1600" b="0" u="sng">
                <a:solidFill>
                  <a:srgbClr val="004B88"/>
                </a:solidFill>
                <a:hlinkClick r:id="rId3">
                  <a:extLst>
                    <a:ext uri="{A12FA001-AC4F-418D-AE19-62706E023703}">
                      <ahyp:hlinkClr xmlns:ahyp="http://schemas.microsoft.com/office/drawing/2018/hyperlinkcolor" val="tx"/>
                    </a:ext>
                  </a:extLst>
                </a:hlinkClick>
              </a:rPr>
              <a:t>Our views on Ofgem’s RIIO-ED2 Final Determinations (decisions) for the electricity distribution sector</a:t>
            </a:r>
            <a:endParaRPr sz="1600" b="0">
              <a:solidFill>
                <a:srgbClr val="004B88"/>
              </a:solidFill>
            </a:endParaRPr>
          </a:p>
          <a:p>
            <a:pPr marL="457200" lvl="0" indent="-330200" algn="l" rtl="0">
              <a:lnSpc>
                <a:spcPct val="120000"/>
              </a:lnSpc>
              <a:spcBef>
                <a:spcPts val="0"/>
              </a:spcBef>
              <a:spcAft>
                <a:spcPts val="0"/>
              </a:spcAft>
              <a:buClr>
                <a:srgbClr val="004B88"/>
              </a:buClr>
              <a:buSzPts val="1600"/>
              <a:buChar char="●"/>
            </a:pPr>
            <a:r>
              <a:rPr lang="en-GB" sz="1600" b="0" u="sng">
                <a:solidFill>
                  <a:srgbClr val="004B88"/>
                </a:solidFill>
                <a:hlinkClick r:id="rId4">
                  <a:extLst>
                    <a:ext uri="{A12FA001-AC4F-418D-AE19-62706E023703}">
                      <ahyp:hlinkClr xmlns:ahyp="http://schemas.microsoft.com/office/drawing/2018/hyperlinkcolor" val="tx"/>
                    </a:ext>
                  </a:extLst>
                </a:hlinkClick>
              </a:rPr>
              <a:t>Energy bills could stay high for a long time — people will need help</a:t>
            </a:r>
            <a:endParaRPr sz="1600" b="0">
              <a:solidFill>
                <a:srgbClr val="004B88"/>
              </a:solidFill>
            </a:endParaRPr>
          </a:p>
          <a:p>
            <a:pPr marL="457200" lvl="0" indent="-330200" algn="l" rtl="0">
              <a:lnSpc>
                <a:spcPct val="120000"/>
              </a:lnSpc>
              <a:spcBef>
                <a:spcPts val="0"/>
              </a:spcBef>
              <a:spcAft>
                <a:spcPts val="0"/>
              </a:spcAft>
              <a:buClr>
                <a:srgbClr val="004B88"/>
              </a:buClr>
              <a:buSzPts val="1600"/>
              <a:buChar char="●"/>
            </a:pPr>
            <a:r>
              <a:rPr lang="en-GB" sz="1600" b="0" u="sng">
                <a:solidFill>
                  <a:srgbClr val="004B88"/>
                </a:solidFill>
                <a:hlinkClick r:id="rId5">
                  <a:extLst>
                    <a:ext uri="{A12FA001-AC4F-418D-AE19-62706E023703}">
                      <ahyp:hlinkClr xmlns:ahyp="http://schemas.microsoft.com/office/drawing/2018/hyperlinkcolor" val="tx"/>
                    </a:ext>
                  </a:extLst>
                </a:hlinkClick>
              </a:rPr>
              <a:t>Thousands of small businesses have been left behind by energy suppliers’ failures to administer support</a:t>
            </a:r>
            <a:endParaRPr sz="1600" b="0">
              <a:solidFill>
                <a:srgbClr val="004B88"/>
              </a:solidFill>
            </a:endParaRPr>
          </a:p>
          <a:p>
            <a:pPr marL="457200" lvl="0" indent="-330200" algn="l" rtl="0">
              <a:lnSpc>
                <a:spcPct val="120000"/>
              </a:lnSpc>
              <a:spcBef>
                <a:spcPts val="0"/>
              </a:spcBef>
              <a:spcAft>
                <a:spcPts val="0"/>
              </a:spcAft>
              <a:buClr>
                <a:srgbClr val="004B88"/>
              </a:buClr>
              <a:buSzPts val="1600"/>
              <a:buChar char="●"/>
            </a:pPr>
            <a:r>
              <a:rPr lang="en-GB" sz="1600" b="0" u="sng">
                <a:solidFill>
                  <a:srgbClr val="004B88"/>
                </a:solidFill>
                <a:hlinkClick r:id="rId6">
                  <a:extLst>
                    <a:ext uri="{A12FA001-AC4F-418D-AE19-62706E023703}">
                      <ahyp:hlinkClr xmlns:ahyp="http://schemas.microsoft.com/office/drawing/2018/hyperlinkcolor" val="tx"/>
                    </a:ext>
                  </a:extLst>
                </a:hlinkClick>
              </a:rPr>
              <a:t>Why the Energy Price Guarantee should not increase from April</a:t>
            </a:r>
            <a:endParaRPr sz="1600" b="0">
              <a:solidFill>
                <a:srgbClr val="004B88"/>
              </a:solidFill>
            </a:endParaRPr>
          </a:p>
          <a:p>
            <a:pPr marL="457200" lvl="0" indent="-330200" algn="l" rtl="0">
              <a:lnSpc>
                <a:spcPct val="120000"/>
              </a:lnSpc>
              <a:spcBef>
                <a:spcPts val="0"/>
              </a:spcBef>
              <a:spcAft>
                <a:spcPts val="0"/>
              </a:spcAft>
              <a:buClr>
                <a:srgbClr val="004B88"/>
              </a:buClr>
              <a:buSzPts val="1600"/>
              <a:buChar char="●"/>
            </a:pPr>
            <a:r>
              <a:rPr lang="en-GB" sz="1600" b="0" u="sng">
                <a:solidFill>
                  <a:srgbClr val="004B88"/>
                </a:solidFill>
                <a:hlinkClick r:id="rId7">
                  <a:extLst>
                    <a:ext uri="{A12FA001-AC4F-418D-AE19-62706E023703}">
                      <ahyp:hlinkClr xmlns:ahyp="http://schemas.microsoft.com/office/drawing/2018/hyperlinkcolor" val="tx"/>
                    </a:ext>
                  </a:extLst>
                </a:hlinkClick>
              </a:rPr>
              <a:t>A public charging penalty is emerging for electric drivers</a:t>
            </a:r>
            <a:endParaRPr sz="1600" b="0">
              <a:solidFill>
                <a:srgbClr val="004B88"/>
              </a:solidFill>
            </a:endParaRPr>
          </a:p>
          <a:p>
            <a:pPr marL="0" lvl="0" indent="0" algn="l" rtl="0">
              <a:lnSpc>
                <a:spcPct val="120000"/>
              </a:lnSpc>
              <a:spcBef>
                <a:spcPts val="600"/>
              </a:spcBef>
              <a:spcAft>
                <a:spcPts val="0"/>
              </a:spcAft>
              <a:buNone/>
            </a:pPr>
            <a:endParaRPr sz="28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3"/>
          <p:cNvSpPr txBox="1">
            <a:spLocks noGrp="1"/>
          </p:cNvSpPr>
          <p:nvPr>
            <p:ph type="title"/>
          </p:nvPr>
        </p:nvSpPr>
        <p:spPr>
          <a:xfrm>
            <a:off x="272125" y="506625"/>
            <a:ext cx="8264100" cy="4456800"/>
          </a:xfrm>
          <a:prstGeom prst="rect">
            <a:avLst/>
          </a:prstGeom>
        </p:spPr>
        <p:txBody>
          <a:bodyPr spcFirstLastPara="1" wrap="square" lIns="91425" tIns="91425" rIns="91425" bIns="91425" anchor="ctr" anchorCtr="0">
            <a:noAutofit/>
          </a:bodyPr>
          <a:lstStyle/>
          <a:p>
            <a:pPr marL="0" lvl="0" indent="0" algn="l" rtl="0">
              <a:lnSpc>
                <a:spcPct val="120000"/>
              </a:lnSpc>
              <a:spcBef>
                <a:spcPts val="1000"/>
              </a:spcBef>
              <a:spcAft>
                <a:spcPts val="0"/>
              </a:spcAft>
              <a:buNone/>
            </a:pPr>
            <a:r>
              <a:rPr lang="en-GB" sz="2800">
                <a:solidFill>
                  <a:srgbClr val="004B88"/>
                </a:solidFill>
              </a:rPr>
              <a:t>Consultation Responses</a:t>
            </a:r>
            <a:endParaRPr sz="2800">
              <a:solidFill>
                <a:srgbClr val="004B88"/>
              </a:solidFill>
            </a:endParaRPr>
          </a:p>
          <a:p>
            <a:pPr marL="457200" lvl="0" indent="-330200" algn="l" rtl="0">
              <a:lnSpc>
                <a:spcPct val="120000"/>
              </a:lnSpc>
              <a:spcBef>
                <a:spcPts val="1000"/>
              </a:spcBef>
              <a:spcAft>
                <a:spcPts val="0"/>
              </a:spcAft>
              <a:buClr>
                <a:srgbClr val="004B88"/>
              </a:buClr>
              <a:buSzPts val="1600"/>
              <a:buChar char="●"/>
            </a:pPr>
            <a:r>
              <a:rPr lang="en-GB" sz="1600" b="0">
                <a:solidFill>
                  <a:srgbClr val="004B88"/>
                </a:solidFill>
              </a:rPr>
              <a:t>We have responded to Ofgem’s consultation on the </a:t>
            </a:r>
            <a:r>
              <a:rPr lang="en-GB" sz="1600" b="0" u="sng">
                <a:solidFill>
                  <a:srgbClr val="004B88"/>
                </a:solidFill>
                <a:hlinkClick r:id="rId3">
                  <a:extLst>
                    <a:ext uri="{A12FA001-AC4F-418D-AE19-62706E023703}">
                      <ahyp:hlinkClr xmlns:ahyp="http://schemas.microsoft.com/office/drawing/2018/hyperlinkcolor" val="tx"/>
                    </a:ext>
                  </a:extLst>
                </a:hlinkClick>
              </a:rPr>
              <a:t>Future of local energy institutions and governance consultation</a:t>
            </a:r>
            <a:r>
              <a:rPr lang="en-GB" sz="1600" b="0">
                <a:solidFill>
                  <a:srgbClr val="004B88"/>
                </a:solidFill>
              </a:rPr>
              <a:t>, to the </a:t>
            </a:r>
            <a:r>
              <a:rPr lang="en-GB" sz="1600" b="0" u="sng">
                <a:solidFill>
                  <a:srgbClr val="004B88"/>
                </a:solidFill>
                <a:hlinkClick r:id="rId4">
                  <a:extLst>
                    <a:ext uri="{A12FA001-AC4F-418D-AE19-62706E023703}">
                      <ahyp:hlinkClr xmlns:ahyp="http://schemas.microsoft.com/office/drawing/2018/hyperlinkcolor" val="tx"/>
                    </a:ext>
                  </a:extLst>
                </a:hlinkClick>
              </a:rPr>
              <a:t>Ofgem Call for Input: Future of Distributed Flexibility 2023</a:t>
            </a:r>
            <a:r>
              <a:rPr lang="en-GB" sz="1600" b="0">
                <a:solidFill>
                  <a:srgbClr val="004B88"/>
                </a:solidFill>
              </a:rPr>
              <a:t>, and to </a:t>
            </a:r>
            <a:r>
              <a:rPr lang="en-GB" sz="1600" b="0" u="sng">
                <a:solidFill>
                  <a:srgbClr val="004B88"/>
                </a:solidFill>
                <a:hlinkClick r:id="rId5">
                  <a:extLst>
                    <a:ext uri="{A12FA001-AC4F-418D-AE19-62706E023703}">
                      <ahyp:hlinkClr xmlns:ahyp="http://schemas.microsoft.com/office/drawing/2018/hyperlinkcolor" val="tx"/>
                    </a:ext>
                  </a:extLst>
                </a:hlinkClick>
              </a:rPr>
              <a:t>Ofgem’s proposed amendments to the Electricity (Connection Guaranteed Standards of Performance) Regulations 2015</a:t>
            </a:r>
            <a:r>
              <a:rPr lang="en-GB" sz="1600" b="0">
                <a:solidFill>
                  <a:srgbClr val="004B88"/>
                </a:solidFill>
              </a:rPr>
              <a:t>.</a:t>
            </a:r>
            <a:endParaRPr sz="1600" b="0">
              <a:solidFill>
                <a:srgbClr val="004B88"/>
              </a:solidFill>
            </a:endParaRPr>
          </a:p>
          <a:p>
            <a:pPr marL="457200" lvl="0" indent="-330200" algn="l" rtl="0">
              <a:lnSpc>
                <a:spcPct val="120000"/>
              </a:lnSpc>
              <a:spcBef>
                <a:spcPts val="1000"/>
              </a:spcBef>
              <a:spcAft>
                <a:spcPts val="0"/>
              </a:spcAft>
              <a:buClr>
                <a:srgbClr val="004B88"/>
              </a:buClr>
              <a:buSzPts val="1600"/>
              <a:buChar char="●"/>
            </a:pPr>
            <a:r>
              <a:rPr lang="en-GB" sz="1600" b="0">
                <a:solidFill>
                  <a:srgbClr val="004B88"/>
                </a:solidFill>
              </a:rPr>
              <a:t>We responded to Ofgem’s </a:t>
            </a:r>
            <a:r>
              <a:rPr lang="en-GB" sz="1600" b="0" u="sng">
                <a:solidFill>
                  <a:srgbClr val="004B88"/>
                </a:solidFill>
                <a:hlinkClick r:id="rId6">
                  <a:extLst>
                    <a:ext uri="{A12FA001-AC4F-418D-AE19-62706E023703}">
                      <ahyp:hlinkClr xmlns:ahyp="http://schemas.microsoft.com/office/drawing/2018/hyperlinkcolor" val="tx"/>
                    </a:ext>
                  </a:extLst>
                </a:hlinkClick>
              </a:rPr>
              <a:t>Statutory consultation on amendments to the Electricity (Standards of performance) Regulations 2015 for Severe Weather Compensation</a:t>
            </a:r>
            <a:r>
              <a:rPr lang="en-GB" sz="1600" b="0">
                <a:solidFill>
                  <a:srgbClr val="004B88"/>
                </a:solidFill>
              </a:rPr>
              <a:t>, to the </a:t>
            </a:r>
            <a:r>
              <a:rPr lang="en-GB" sz="1600" b="0" u="sng">
                <a:solidFill>
                  <a:srgbClr val="004B88"/>
                </a:solidFill>
                <a:hlinkClick r:id="rId7">
                  <a:extLst>
                    <a:ext uri="{A12FA001-AC4F-418D-AE19-62706E023703}">
                      <ahyp:hlinkClr xmlns:ahyp="http://schemas.microsoft.com/office/drawing/2018/hyperlinkcolor" val="tx"/>
                    </a:ext>
                  </a:extLst>
                </a:hlinkClick>
              </a:rPr>
              <a:t>Ofgem Informal consultation on the removal of EV POLR provision from SLC 31F</a:t>
            </a:r>
            <a:r>
              <a:rPr lang="en-GB" sz="1600" b="0">
                <a:solidFill>
                  <a:srgbClr val="004B88"/>
                </a:solidFill>
              </a:rPr>
              <a:t>, and to </a:t>
            </a:r>
            <a:r>
              <a:rPr lang="en-GB" sz="1600" b="0" u="sng">
                <a:solidFill>
                  <a:srgbClr val="004B88"/>
                </a:solidFill>
                <a:hlinkClick r:id="rId8">
                  <a:extLst>
                    <a:ext uri="{A12FA001-AC4F-418D-AE19-62706E023703}">
                      <ahyp:hlinkClr xmlns:ahyp="http://schemas.microsoft.com/office/drawing/2018/hyperlinkcolor" val="tx"/>
                    </a:ext>
                  </a:extLst>
                </a:hlinkClick>
              </a:rPr>
              <a:t>Ofgem’s Consultation on Guidance for Third Party Intermediary Alternative Dispute Resolution Scheme Criteria. </a:t>
            </a:r>
            <a:r>
              <a:rPr lang="en-GB" sz="1600" b="0">
                <a:solidFill>
                  <a:srgbClr val="004B88"/>
                </a:solidFill>
              </a:rPr>
              <a:t>  </a:t>
            </a:r>
            <a:endParaRPr sz="1600" b="0">
              <a:solidFill>
                <a:srgbClr val="004B88"/>
              </a:solidFill>
            </a:endParaRPr>
          </a:p>
          <a:p>
            <a:pPr marL="457200" lvl="0" indent="-330200" algn="l" rtl="0">
              <a:lnSpc>
                <a:spcPct val="120000"/>
              </a:lnSpc>
              <a:spcBef>
                <a:spcPts val="1000"/>
              </a:spcBef>
              <a:spcAft>
                <a:spcPts val="0"/>
              </a:spcAft>
              <a:buClr>
                <a:srgbClr val="004B88"/>
              </a:buClr>
              <a:buSzPts val="1600"/>
              <a:buChar char="●"/>
            </a:pPr>
            <a:r>
              <a:rPr lang="en-GB" sz="1600" b="0">
                <a:solidFill>
                  <a:srgbClr val="004B88"/>
                </a:solidFill>
              </a:rPr>
              <a:t>We also applied to </a:t>
            </a:r>
            <a:r>
              <a:rPr lang="en-GB" sz="1600" b="0" u="sng">
                <a:solidFill>
                  <a:srgbClr val="004B88"/>
                </a:solidFill>
                <a:hlinkClick r:id="rId9">
                  <a:extLst>
                    <a:ext uri="{A12FA001-AC4F-418D-AE19-62706E023703}">
                      <ahyp:hlinkClr xmlns:ahyp="http://schemas.microsoft.com/office/drawing/2018/hyperlinkcolor" val="tx"/>
                    </a:ext>
                  </a:extLst>
                </a:hlinkClick>
              </a:rPr>
              <a:t>intervene in the CMA Energy Licence Modification Appeal 2023 (ED2)</a:t>
            </a:r>
            <a:r>
              <a:rPr lang="en-GB" sz="1600" b="0">
                <a:solidFill>
                  <a:srgbClr val="004B88"/>
                </a:solidFill>
              </a:rPr>
              <a:t>, responded to the to the </a:t>
            </a:r>
            <a:r>
              <a:rPr lang="en-GB" sz="1600" b="0" u="sng">
                <a:solidFill>
                  <a:srgbClr val="004B88"/>
                </a:solidFill>
                <a:hlinkClick r:id="rId10">
                  <a:extLst>
                    <a:ext uri="{A12FA001-AC4F-418D-AE19-62706E023703}">
                      <ahyp:hlinkClr xmlns:ahyp="http://schemas.microsoft.com/office/drawing/2018/hyperlinkcolor" val="tx"/>
                    </a:ext>
                  </a:extLst>
                </a:hlinkClick>
              </a:rPr>
              <a:t>DESNZ consultation on Improving Boiler Standards and Efficiency</a:t>
            </a:r>
            <a:r>
              <a:rPr lang="en-GB" sz="1600" b="0">
                <a:solidFill>
                  <a:srgbClr val="004B88"/>
                </a:solidFill>
              </a:rPr>
              <a:t>, and shared </a:t>
            </a:r>
            <a:r>
              <a:rPr lang="en-GB" sz="1600" b="0" u="sng">
                <a:solidFill>
                  <a:srgbClr val="004B88"/>
                </a:solidFill>
                <a:hlinkClick r:id="rId11">
                  <a:extLst>
                    <a:ext uri="{A12FA001-AC4F-418D-AE19-62706E023703}">
                      <ahyp:hlinkClr xmlns:ahyp="http://schemas.microsoft.com/office/drawing/2018/hyperlinkcolor" val="tx"/>
                    </a:ext>
                  </a:extLst>
                </a:hlinkClick>
              </a:rPr>
              <a:t>our views on the Ofgem RIIO-ED2 Final Determinations for the electricity distribution sector</a:t>
            </a:r>
            <a:r>
              <a:rPr lang="en-GB" sz="1600" b="0">
                <a:solidFill>
                  <a:srgbClr val="004B88"/>
                </a:solidFill>
              </a:rPr>
              <a:t>. </a:t>
            </a:r>
            <a:endParaRPr sz="1600" b="0">
              <a:solidFill>
                <a:srgbClr val="004B88"/>
              </a:solidFill>
            </a:endParaRPr>
          </a:p>
          <a:p>
            <a:pPr marL="0" lvl="0" indent="0" algn="l" rtl="0">
              <a:lnSpc>
                <a:spcPct val="120000"/>
              </a:lnSpc>
              <a:spcBef>
                <a:spcPts val="600"/>
              </a:spcBef>
              <a:spcAft>
                <a:spcPts val="0"/>
              </a:spcAft>
              <a:buNone/>
            </a:pPr>
            <a:endParaRPr sz="28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4"/>
          <p:cNvSpPr txBox="1">
            <a:spLocks noGrp="1"/>
          </p:cNvSpPr>
          <p:nvPr>
            <p:ph type="title"/>
          </p:nvPr>
        </p:nvSpPr>
        <p:spPr>
          <a:xfrm>
            <a:off x="272125" y="506625"/>
            <a:ext cx="8264100" cy="4456800"/>
          </a:xfrm>
          <a:prstGeom prst="rect">
            <a:avLst/>
          </a:prstGeom>
        </p:spPr>
        <p:txBody>
          <a:bodyPr spcFirstLastPara="1" wrap="square" lIns="91425" tIns="91425" rIns="91425" bIns="91425" anchor="ctr" anchorCtr="0">
            <a:noAutofit/>
          </a:bodyPr>
          <a:lstStyle/>
          <a:p>
            <a:pPr marL="0" lvl="0" indent="0" algn="l" rtl="0">
              <a:lnSpc>
                <a:spcPct val="120000"/>
              </a:lnSpc>
              <a:spcBef>
                <a:spcPts val="1000"/>
              </a:spcBef>
              <a:spcAft>
                <a:spcPts val="0"/>
              </a:spcAft>
              <a:buNone/>
            </a:pPr>
            <a:r>
              <a:rPr lang="en-GB" sz="2800">
                <a:solidFill>
                  <a:srgbClr val="004B88"/>
                </a:solidFill>
              </a:rPr>
              <a:t>Consultation Responses</a:t>
            </a:r>
            <a:endParaRPr sz="2800">
              <a:solidFill>
                <a:srgbClr val="004B88"/>
              </a:solidFill>
            </a:endParaRPr>
          </a:p>
          <a:p>
            <a:pPr marL="457200" lvl="0" indent="-330200" algn="l" rtl="0">
              <a:lnSpc>
                <a:spcPct val="120000"/>
              </a:lnSpc>
              <a:spcBef>
                <a:spcPts val="1000"/>
              </a:spcBef>
              <a:spcAft>
                <a:spcPts val="0"/>
              </a:spcAft>
              <a:buClr>
                <a:srgbClr val="004B88"/>
              </a:buClr>
              <a:buSzPts val="1600"/>
              <a:buChar char="●"/>
            </a:pPr>
            <a:r>
              <a:rPr lang="en-GB" sz="1600" b="0">
                <a:solidFill>
                  <a:srgbClr val="004B88"/>
                </a:solidFill>
              </a:rPr>
              <a:t>We have responded to the </a:t>
            </a:r>
            <a:r>
              <a:rPr lang="en-GB" sz="1600" b="0" u="sng">
                <a:solidFill>
                  <a:srgbClr val="004B88"/>
                </a:solidFill>
                <a:hlinkClick r:id="rId3">
                  <a:extLst>
                    <a:ext uri="{A12FA001-AC4F-418D-AE19-62706E023703}">
                      <ahyp:hlinkClr xmlns:ahyp="http://schemas.microsoft.com/office/drawing/2018/hyperlinkcolor" val="tx"/>
                    </a:ext>
                  </a:extLst>
                </a:hlinkClick>
              </a:rPr>
              <a:t>Ofgem call for evidence on prepayment rules and protections</a:t>
            </a:r>
            <a:r>
              <a:rPr lang="en-GB" sz="1600" b="0">
                <a:solidFill>
                  <a:srgbClr val="004B88"/>
                </a:solidFill>
              </a:rPr>
              <a:t>, to the </a:t>
            </a:r>
            <a:r>
              <a:rPr lang="en-GB" sz="1600" b="0" u="sng">
                <a:solidFill>
                  <a:srgbClr val="004B88"/>
                </a:solidFill>
                <a:hlinkClick r:id="rId4">
                  <a:extLst>
                    <a:ext uri="{A12FA001-AC4F-418D-AE19-62706E023703}">
                      <ahyp:hlinkClr xmlns:ahyp="http://schemas.microsoft.com/office/drawing/2018/hyperlinkcolor" val="tx"/>
                    </a:ext>
                  </a:extLst>
                </a:hlinkClick>
              </a:rPr>
              <a:t>Department for Energy Security and Net Zero’s Capacity Market 2023 consultation</a:t>
            </a:r>
            <a:r>
              <a:rPr lang="en-GB" sz="1600" b="0">
                <a:solidFill>
                  <a:srgbClr val="004B88"/>
                </a:solidFill>
              </a:rPr>
              <a:t>, and to the </a:t>
            </a:r>
            <a:r>
              <a:rPr lang="en-GB" sz="1600" b="0" u="sng">
                <a:solidFill>
                  <a:srgbClr val="004B88"/>
                </a:solidFill>
                <a:hlinkClick r:id="rId5">
                  <a:extLst>
                    <a:ext uri="{A12FA001-AC4F-418D-AE19-62706E023703}">
                      <ahyp:hlinkClr xmlns:ahyp="http://schemas.microsoft.com/office/drawing/2018/hyperlinkcolor" val="tx"/>
                    </a:ext>
                  </a:extLst>
                </a:hlinkClick>
              </a:rPr>
              <a:t>Ofgem Forward Work Programme 2023-2024.</a:t>
            </a:r>
            <a:endParaRPr sz="1600" b="0">
              <a:solidFill>
                <a:srgbClr val="004B88"/>
              </a:solidFill>
            </a:endParaRPr>
          </a:p>
          <a:p>
            <a:pPr marL="457200" lvl="0" indent="-330200" algn="l" rtl="0">
              <a:lnSpc>
                <a:spcPct val="120000"/>
              </a:lnSpc>
              <a:spcBef>
                <a:spcPts val="1000"/>
              </a:spcBef>
              <a:spcAft>
                <a:spcPts val="0"/>
              </a:spcAft>
              <a:buClr>
                <a:srgbClr val="004B88"/>
              </a:buClr>
              <a:buSzPts val="1600"/>
              <a:buChar char="●"/>
            </a:pPr>
            <a:r>
              <a:rPr lang="en-GB" sz="1600" b="0">
                <a:solidFill>
                  <a:srgbClr val="004B88"/>
                </a:solidFill>
              </a:rPr>
              <a:t>We have also responded to </a:t>
            </a:r>
            <a:r>
              <a:rPr lang="en-GB" sz="1600" b="0" u="sng">
                <a:solidFill>
                  <a:srgbClr val="004B88"/>
                </a:solidFill>
                <a:hlinkClick r:id="rId6">
                  <a:extLst>
                    <a:ext uri="{A12FA001-AC4F-418D-AE19-62706E023703}">
                      <ahyp:hlinkClr xmlns:ahyp="http://schemas.microsoft.com/office/drawing/2018/hyperlinkcolor" val="tx"/>
                    </a:ext>
                  </a:extLst>
                </a:hlinkClick>
              </a:rPr>
              <a:t>Ofgem’s Energy Code Governance Reform Call for input</a:t>
            </a:r>
            <a:r>
              <a:rPr lang="en-GB" sz="1600" b="0">
                <a:solidFill>
                  <a:srgbClr val="004B88"/>
                </a:solidFill>
              </a:rPr>
              <a:t>, to the </a:t>
            </a:r>
            <a:r>
              <a:rPr lang="en-GB" sz="1600" b="0" u="sng">
                <a:solidFill>
                  <a:srgbClr val="004B88"/>
                </a:solidFill>
                <a:hlinkClick r:id="rId7">
                  <a:extLst>
                    <a:ext uri="{A12FA001-AC4F-418D-AE19-62706E023703}">
                      <ahyp:hlinkClr xmlns:ahyp="http://schemas.microsoft.com/office/drawing/2018/hyperlinkcolor" val="tx"/>
                    </a:ext>
                  </a:extLst>
                </a:hlinkClick>
              </a:rPr>
              <a:t>Consumer Scotland Draft Work Programme 2023-2024</a:t>
            </a:r>
            <a:r>
              <a:rPr lang="en-GB" sz="1600" b="0">
                <a:solidFill>
                  <a:srgbClr val="004B88"/>
                </a:solidFill>
              </a:rPr>
              <a:t> and to the </a:t>
            </a:r>
            <a:r>
              <a:rPr lang="en-GB" sz="1600" b="0" u="sng">
                <a:solidFill>
                  <a:srgbClr val="004B88"/>
                </a:solidFill>
                <a:hlinkClick r:id="rId8">
                  <a:extLst>
                    <a:ext uri="{A12FA001-AC4F-418D-AE19-62706E023703}">
                      <ahyp:hlinkClr xmlns:ahyp="http://schemas.microsoft.com/office/drawing/2018/hyperlinkcolor" val="tx"/>
                    </a:ext>
                  </a:extLst>
                </a:hlinkClick>
              </a:rPr>
              <a:t>Ofgem further consultation on amending the methodology for setting the Earnings Before Interest and Tax (EBIT) allowance.</a:t>
            </a:r>
            <a:endParaRPr sz="1600" b="0">
              <a:solidFill>
                <a:srgbClr val="004B88"/>
              </a:solidFill>
            </a:endParaRPr>
          </a:p>
          <a:p>
            <a:pPr marL="457200" lvl="0" indent="-330200" algn="l" rtl="0">
              <a:lnSpc>
                <a:spcPct val="120000"/>
              </a:lnSpc>
              <a:spcBef>
                <a:spcPts val="1000"/>
              </a:spcBef>
              <a:spcAft>
                <a:spcPts val="0"/>
              </a:spcAft>
              <a:buClr>
                <a:srgbClr val="004B88"/>
              </a:buClr>
              <a:buSzPts val="1600"/>
              <a:buChar char="●"/>
            </a:pPr>
            <a:r>
              <a:rPr lang="en-GB" sz="1600" b="0">
                <a:solidFill>
                  <a:srgbClr val="004B88"/>
                </a:solidFill>
              </a:rPr>
              <a:t>See all our consultation responses </a:t>
            </a:r>
            <a:r>
              <a:rPr lang="en-GB" sz="1600" b="0" u="sng">
                <a:solidFill>
                  <a:srgbClr val="004B88"/>
                </a:solidFill>
                <a:hlinkClick r:id="rId9">
                  <a:extLst>
                    <a:ext uri="{A12FA001-AC4F-418D-AE19-62706E023703}">
                      <ahyp:hlinkClr xmlns:ahyp="http://schemas.microsoft.com/office/drawing/2018/hyperlinkcolor" val="tx"/>
                    </a:ext>
                  </a:extLst>
                </a:hlinkClick>
              </a:rPr>
              <a:t>here</a:t>
            </a:r>
            <a:r>
              <a:rPr lang="en-GB" sz="1600" b="0">
                <a:solidFill>
                  <a:srgbClr val="004B88"/>
                </a:solidFill>
              </a:rPr>
              <a:t>.</a:t>
            </a:r>
            <a:endParaRPr sz="1600" b="0">
              <a:solidFill>
                <a:srgbClr val="004B88"/>
              </a:solidFill>
            </a:endParaRPr>
          </a:p>
          <a:p>
            <a:pPr marL="0" lvl="0" indent="0" algn="l" rtl="0">
              <a:lnSpc>
                <a:spcPct val="120000"/>
              </a:lnSpc>
              <a:spcBef>
                <a:spcPts val="600"/>
              </a:spcBef>
              <a:spcAft>
                <a:spcPts val="0"/>
              </a:spcAft>
              <a:buNone/>
            </a:pPr>
            <a:endParaRPr sz="28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180012" y="103800"/>
            <a:ext cx="8229600" cy="857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Open Sans"/>
              <a:buNone/>
            </a:pPr>
            <a:r>
              <a:rPr lang="en-GB" sz="2800"/>
              <a:t>Energy Retail Markets Team: updates</a:t>
            </a:r>
            <a:endParaRPr sz="2800"/>
          </a:p>
        </p:txBody>
      </p:sp>
      <p:pic>
        <p:nvPicPr>
          <p:cNvPr id="112" name="Google Shape;112;p25"/>
          <p:cNvPicPr preferRelativeResize="0"/>
          <p:nvPr/>
        </p:nvPicPr>
        <p:blipFill>
          <a:blip r:embed="rId3">
            <a:alphaModFix/>
          </a:blip>
          <a:stretch>
            <a:fillRect/>
          </a:stretch>
        </p:blipFill>
        <p:spPr>
          <a:xfrm>
            <a:off x="6775325" y="3025088"/>
            <a:ext cx="2000175" cy="2829226"/>
          </a:xfrm>
          <a:prstGeom prst="rect">
            <a:avLst/>
          </a:prstGeom>
          <a:noFill/>
          <a:ln>
            <a:noFill/>
          </a:ln>
        </p:spPr>
      </p:pic>
      <p:sp>
        <p:nvSpPr>
          <p:cNvPr id="113" name="Google Shape;113;p25"/>
          <p:cNvSpPr txBox="1"/>
          <p:nvPr/>
        </p:nvSpPr>
        <p:spPr>
          <a:xfrm>
            <a:off x="180000" y="3378625"/>
            <a:ext cx="7035900" cy="14982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endParaRPr>
              <a:solidFill>
                <a:schemeClr val="dk1"/>
              </a:solidFill>
              <a:latin typeface="Open Sans"/>
              <a:ea typeface="Open Sans"/>
              <a:cs typeface="Open Sans"/>
              <a:sym typeface="Open Sans"/>
            </a:endParaRPr>
          </a:p>
        </p:txBody>
      </p:sp>
      <p:sp>
        <p:nvSpPr>
          <p:cNvPr id="114" name="Google Shape;114;p25"/>
          <p:cNvSpPr txBox="1"/>
          <p:nvPr/>
        </p:nvSpPr>
        <p:spPr>
          <a:xfrm>
            <a:off x="60600" y="776175"/>
            <a:ext cx="8288700" cy="27000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1000"/>
              </a:spcBef>
              <a:spcAft>
                <a:spcPts val="0"/>
              </a:spcAft>
              <a:buNone/>
            </a:pPr>
            <a:r>
              <a:rPr lang="en-GB" b="1">
                <a:solidFill>
                  <a:schemeClr val="dk1"/>
                </a:solidFill>
                <a:latin typeface="Open Sans"/>
                <a:ea typeface="Open Sans"/>
                <a:cs typeface="Open Sans"/>
                <a:sym typeface="Open Sans"/>
              </a:rPr>
              <a:t>Current policy/advocacy work </a:t>
            </a:r>
            <a:endParaRPr sz="1600">
              <a:solidFill>
                <a:schemeClr val="dk1"/>
              </a:solidFill>
              <a:latin typeface="Open Sans"/>
              <a:ea typeface="Open Sans"/>
              <a:cs typeface="Open Sans"/>
              <a:sym typeface="Open Sans"/>
            </a:endParaRPr>
          </a:p>
          <a:p>
            <a:pPr marL="457200" lvl="0" indent="-330200" algn="l" rtl="0">
              <a:lnSpc>
                <a:spcPct val="120000"/>
              </a:lnSpc>
              <a:spcBef>
                <a:spcPts val="1000"/>
              </a:spcBef>
              <a:spcAft>
                <a:spcPts val="0"/>
              </a:spcAft>
              <a:buClr>
                <a:schemeClr val="dk1"/>
              </a:buClr>
              <a:buSzPts val="1600"/>
              <a:buFont typeface="Open Sans"/>
              <a:buChar char="●"/>
            </a:pPr>
            <a:r>
              <a:rPr lang="en-GB" sz="1600">
                <a:solidFill>
                  <a:schemeClr val="dk1"/>
                </a:solidFill>
                <a:latin typeface="Open Sans"/>
                <a:ea typeface="Open Sans"/>
                <a:cs typeface="Open Sans"/>
                <a:sym typeface="Open Sans"/>
              </a:rPr>
              <a:t>Recently published </a:t>
            </a:r>
            <a:r>
              <a:rPr lang="en-GB" sz="1600" u="sng">
                <a:solidFill>
                  <a:schemeClr val="hlink"/>
                </a:solidFill>
                <a:latin typeface="Open Sans"/>
                <a:ea typeface="Open Sans"/>
                <a:cs typeface="Open Sans"/>
                <a:sym typeface="Open Sans"/>
                <a:hlinkClick r:id="rId4"/>
              </a:rPr>
              <a:t>Fairer, warmer, cheaper</a:t>
            </a:r>
            <a:r>
              <a:rPr lang="en-GB" sz="1600">
                <a:solidFill>
                  <a:schemeClr val="dk1"/>
                </a:solidFill>
                <a:latin typeface="Open Sans"/>
                <a:ea typeface="Open Sans"/>
                <a:cs typeface="Open Sans"/>
                <a:sym typeface="Open Sans"/>
              </a:rPr>
              <a:t> report covering support for households navigating higher energy prices.  </a:t>
            </a:r>
            <a:endParaRPr sz="1600">
              <a:solidFill>
                <a:schemeClr val="dk1"/>
              </a:solidFill>
              <a:latin typeface="Open Sans"/>
              <a:ea typeface="Open Sans"/>
              <a:cs typeface="Open Sans"/>
              <a:sym typeface="Open Sans"/>
            </a:endParaRPr>
          </a:p>
          <a:p>
            <a:pPr marL="457200" lvl="0" indent="-330200" algn="l" rtl="0">
              <a:lnSpc>
                <a:spcPct val="120000"/>
              </a:lnSpc>
              <a:spcBef>
                <a:spcPts val="1000"/>
              </a:spcBef>
              <a:spcAft>
                <a:spcPts val="0"/>
              </a:spcAft>
              <a:buClr>
                <a:schemeClr val="dk1"/>
              </a:buClr>
              <a:buSzPts val="1600"/>
              <a:buFont typeface="Open Sans"/>
              <a:buChar char="●"/>
            </a:pPr>
            <a:r>
              <a:rPr lang="en-GB" sz="1600">
                <a:solidFill>
                  <a:schemeClr val="dk1"/>
                </a:solidFill>
                <a:latin typeface="Open Sans"/>
                <a:ea typeface="Open Sans"/>
                <a:cs typeface="Open Sans"/>
                <a:sym typeface="Open Sans"/>
              </a:rPr>
              <a:t>Published </a:t>
            </a:r>
            <a:r>
              <a:rPr lang="en-GB" sz="1600" u="sng">
                <a:solidFill>
                  <a:schemeClr val="hlink"/>
                </a:solidFill>
                <a:latin typeface="Open Sans"/>
                <a:ea typeface="Open Sans"/>
                <a:cs typeface="Open Sans"/>
                <a:sym typeface="Open Sans"/>
                <a:hlinkClick r:id="rId5"/>
              </a:rPr>
              <a:t>Living with a disability: the continuing crisis</a:t>
            </a:r>
            <a:r>
              <a:rPr lang="en-GB" sz="1600">
                <a:solidFill>
                  <a:schemeClr val="dk1"/>
                </a:solidFill>
                <a:latin typeface="Open Sans"/>
                <a:ea typeface="Open Sans"/>
                <a:cs typeface="Open Sans"/>
                <a:sym typeface="Open Sans"/>
              </a:rPr>
              <a:t> blogpost highlighting vulnerability of disabled people to cost of living price increases, including on energy</a:t>
            </a:r>
            <a:endParaRPr sz="1600">
              <a:solidFill>
                <a:schemeClr val="dk1"/>
              </a:solidFill>
              <a:latin typeface="Open Sans"/>
              <a:ea typeface="Open Sans"/>
              <a:cs typeface="Open Sans"/>
              <a:sym typeface="Open Sans"/>
            </a:endParaRPr>
          </a:p>
          <a:p>
            <a:pPr marL="457200" lvl="0" indent="-330200" algn="l" rtl="0">
              <a:lnSpc>
                <a:spcPct val="120000"/>
              </a:lnSpc>
              <a:spcBef>
                <a:spcPts val="1000"/>
              </a:spcBef>
              <a:spcAft>
                <a:spcPts val="0"/>
              </a:spcAft>
              <a:buClr>
                <a:schemeClr val="dk1"/>
              </a:buClr>
              <a:buSzPts val="1600"/>
              <a:buFont typeface="Open Sans"/>
              <a:buChar char="●"/>
            </a:pPr>
            <a:r>
              <a:rPr lang="en-GB" sz="1600">
                <a:solidFill>
                  <a:schemeClr val="dk1"/>
                </a:solidFill>
                <a:latin typeface="Open Sans"/>
                <a:ea typeface="Open Sans"/>
                <a:cs typeface="Open Sans"/>
                <a:sym typeface="Open Sans"/>
              </a:rPr>
              <a:t>Recently published our latest </a:t>
            </a:r>
            <a:r>
              <a:rPr lang="en-GB" sz="1600" u="sng">
                <a:solidFill>
                  <a:schemeClr val="hlink"/>
                </a:solidFill>
                <a:latin typeface="Open Sans"/>
                <a:ea typeface="Open Sans"/>
                <a:cs typeface="Open Sans"/>
                <a:sym typeface="Open Sans"/>
                <a:hlinkClick r:id="rId6"/>
              </a:rPr>
              <a:t>domestic energy supplier performance data</a:t>
            </a:r>
            <a:r>
              <a:rPr lang="en-GB" sz="1600">
                <a:solidFill>
                  <a:schemeClr val="dk1"/>
                </a:solidFill>
                <a:latin typeface="Open Sans"/>
                <a:ea typeface="Open Sans"/>
                <a:cs typeface="Open Sans"/>
                <a:sym typeface="Open Sans"/>
              </a:rPr>
              <a:t>  </a:t>
            </a:r>
            <a:endParaRPr sz="1600">
              <a:solidFill>
                <a:schemeClr val="dk1"/>
              </a:solidFill>
              <a:latin typeface="Open Sans"/>
              <a:ea typeface="Open Sans"/>
              <a:cs typeface="Open Sans"/>
              <a:sym typeface="Open Sans"/>
            </a:endParaRPr>
          </a:p>
          <a:p>
            <a:pPr marL="457200" lvl="0" indent="-330200" algn="l" rtl="0">
              <a:lnSpc>
                <a:spcPct val="120000"/>
              </a:lnSpc>
              <a:spcBef>
                <a:spcPts val="1000"/>
              </a:spcBef>
              <a:spcAft>
                <a:spcPts val="0"/>
              </a:spcAft>
              <a:buClr>
                <a:schemeClr val="dk1"/>
              </a:buClr>
              <a:buSzPts val="1600"/>
              <a:buFont typeface="Open Sans"/>
              <a:buChar char="●"/>
            </a:pPr>
            <a:r>
              <a:rPr lang="en-GB" sz="1600">
                <a:solidFill>
                  <a:schemeClr val="dk1"/>
                </a:solidFill>
                <a:latin typeface="Open Sans"/>
                <a:ea typeface="Open Sans"/>
                <a:cs typeface="Open Sans"/>
                <a:sym typeface="Open Sans"/>
              </a:rPr>
              <a:t>Our </a:t>
            </a:r>
            <a:r>
              <a:rPr lang="en-GB" sz="1600" u="sng">
                <a:solidFill>
                  <a:schemeClr val="hlink"/>
                </a:solidFill>
                <a:latin typeface="Open Sans"/>
                <a:ea typeface="Open Sans"/>
                <a:cs typeface="Open Sans"/>
                <a:sym typeface="Open Sans"/>
                <a:hlinkClick r:id="rId7"/>
              </a:rPr>
              <a:t>Unequal Crisis</a:t>
            </a:r>
            <a:r>
              <a:rPr lang="en-GB" sz="1600">
                <a:solidFill>
                  <a:schemeClr val="dk1"/>
                </a:solidFill>
                <a:latin typeface="Open Sans"/>
                <a:ea typeface="Open Sans"/>
                <a:cs typeface="Open Sans"/>
                <a:sym typeface="Open Sans"/>
              </a:rPr>
              <a:t> and </a:t>
            </a:r>
            <a:r>
              <a:rPr lang="en-GB" sz="1600" u="sng">
                <a:solidFill>
                  <a:schemeClr val="hlink"/>
                </a:solidFill>
                <a:latin typeface="Open Sans"/>
                <a:ea typeface="Open Sans"/>
                <a:cs typeface="Open Sans"/>
                <a:sym typeface="Open Sans"/>
                <a:hlinkClick r:id="rId8"/>
              </a:rPr>
              <a:t>Numbers behind the stories</a:t>
            </a:r>
            <a:r>
              <a:rPr lang="en-GB" sz="1600">
                <a:solidFill>
                  <a:schemeClr val="dk1"/>
                </a:solidFill>
                <a:latin typeface="Open Sans"/>
                <a:ea typeface="Open Sans"/>
                <a:cs typeface="Open Sans"/>
                <a:sym typeface="Open Sans"/>
              </a:rPr>
              <a:t> blog series continue, with domestic energy featuring heavily in the cost of living crisis</a:t>
            </a:r>
            <a:endParaRPr sz="1600">
              <a:solidFill>
                <a:schemeClr val="dk1"/>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32"/>
          <p:cNvSpPr txBox="1">
            <a:spLocks noGrp="1"/>
          </p:cNvSpPr>
          <p:nvPr>
            <p:ph type="title"/>
          </p:nvPr>
        </p:nvSpPr>
        <p:spPr>
          <a:xfrm>
            <a:off x="827933" y="182235"/>
            <a:ext cx="7406640" cy="857520"/>
          </a:xfrm>
          <a:prstGeom prst="rect">
            <a:avLst/>
          </a:prstGeom>
          <a:noFill/>
          <a:ln>
            <a:noFill/>
          </a:ln>
        </p:spPr>
        <p:txBody>
          <a:bodyPr spcFirstLastPara="1" wrap="square" lIns="82283" tIns="82283" rIns="82283" bIns="82283" anchor="t" anchorCtr="0">
            <a:normAutofit/>
          </a:bodyPr>
          <a:lstStyle/>
          <a:p>
            <a:pPr marL="0" marR="0" lvl="0" indent="0" algn="l" rtl="0">
              <a:lnSpc>
                <a:spcPct val="100000"/>
              </a:lnSpc>
              <a:spcBef>
                <a:spcPts val="0"/>
              </a:spcBef>
              <a:spcAft>
                <a:spcPts val="0"/>
              </a:spcAft>
              <a:buClr>
                <a:srgbClr val="004888"/>
              </a:buClr>
              <a:buSzPts val="1400"/>
              <a:buFont typeface="Open Sans"/>
              <a:buNone/>
            </a:pPr>
            <a:r>
              <a:rPr lang="en-GB" sz="2160"/>
              <a:t>Referral Partner audit 2023</a:t>
            </a:r>
            <a:endParaRPr sz="2160" b="1" i="0" u="none" strike="noStrike" cap="none">
              <a:solidFill>
                <a:srgbClr val="004888"/>
              </a:solidFill>
              <a:latin typeface="Open Sans"/>
              <a:ea typeface="Open Sans"/>
              <a:cs typeface="Open Sans"/>
              <a:sym typeface="Open Sans"/>
            </a:endParaRPr>
          </a:p>
        </p:txBody>
      </p:sp>
      <p:sp>
        <p:nvSpPr>
          <p:cNvPr id="149" name="Google Shape;149;p32"/>
          <p:cNvSpPr txBox="1"/>
          <p:nvPr/>
        </p:nvSpPr>
        <p:spPr>
          <a:xfrm>
            <a:off x="953325" y="685125"/>
            <a:ext cx="7645860" cy="4163130"/>
          </a:xfrm>
          <a:prstGeom prst="rect">
            <a:avLst/>
          </a:prstGeom>
          <a:noFill/>
          <a:ln>
            <a:noFill/>
          </a:ln>
        </p:spPr>
        <p:txBody>
          <a:bodyPr spcFirstLastPara="1" wrap="square" lIns="82283" tIns="41130" rIns="82283" bIns="41130" anchor="t" anchorCtr="0">
            <a:noAutofit/>
          </a:bodyPr>
          <a:lstStyle/>
          <a:p>
            <a:pPr marL="411480" lvl="0" indent="-308610" algn="l" rtl="0">
              <a:lnSpc>
                <a:spcPct val="130000"/>
              </a:lnSpc>
              <a:spcBef>
                <a:spcPts val="360"/>
              </a:spcBef>
              <a:spcAft>
                <a:spcPts val="0"/>
              </a:spcAft>
              <a:buClr>
                <a:srgbClr val="004888"/>
              </a:buClr>
              <a:buSzPts val="1800"/>
              <a:buFont typeface="Open Sans"/>
              <a:buChar char="●"/>
            </a:pPr>
            <a:r>
              <a:rPr lang="en-GB" sz="1620">
                <a:solidFill>
                  <a:srgbClr val="004888"/>
                </a:solidFill>
                <a:latin typeface="Open Sans"/>
                <a:ea typeface="Open Sans"/>
                <a:cs typeface="Open Sans"/>
                <a:sym typeface="Open Sans"/>
              </a:rPr>
              <a:t>In the last meeting we discussed a joint project with the Citizens Advice Policy Team began to review all referral contact details with suppliers</a:t>
            </a:r>
            <a:endParaRPr sz="1620">
              <a:solidFill>
                <a:srgbClr val="004888"/>
              </a:solidFill>
              <a:latin typeface="Open Sans"/>
              <a:ea typeface="Open Sans"/>
              <a:cs typeface="Open Sans"/>
              <a:sym typeface="Open Sans"/>
            </a:endParaRPr>
          </a:p>
          <a:p>
            <a:pPr marL="411480" lvl="0" indent="-308610" algn="l" rtl="0">
              <a:lnSpc>
                <a:spcPct val="130000"/>
              </a:lnSpc>
              <a:spcBef>
                <a:spcPts val="0"/>
              </a:spcBef>
              <a:spcAft>
                <a:spcPts val="0"/>
              </a:spcAft>
              <a:buClr>
                <a:srgbClr val="004888"/>
              </a:buClr>
              <a:buSzPts val="1800"/>
              <a:buFont typeface="Open Sans"/>
              <a:buChar char="●"/>
            </a:pPr>
            <a:r>
              <a:rPr lang="en-GB" sz="1620">
                <a:solidFill>
                  <a:srgbClr val="004888"/>
                </a:solidFill>
                <a:latin typeface="Open Sans"/>
                <a:ea typeface="Open Sans"/>
                <a:cs typeface="Open Sans"/>
                <a:sym typeface="Open Sans"/>
              </a:rPr>
              <a:t>The project to update key referral information for suppliers has now been completed</a:t>
            </a:r>
            <a:endParaRPr sz="1620">
              <a:solidFill>
                <a:srgbClr val="004888"/>
              </a:solidFill>
              <a:latin typeface="Open Sans"/>
              <a:ea typeface="Open Sans"/>
              <a:cs typeface="Open Sans"/>
              <a:sym typeface="Open Sans"/>
            </a:endParaRPr>
          </a:p>
          <a:p>
            <a:pPr marL="411480" lvl="0" indent="-308610" algn="l" rtl="0">
              <a:lnSpc>
                <a:spcPct val="130000"/>
              </a:lnSpc>
              <a:spcBef>
                <a:spcPts val="0"/>
              </a:spcBef>
              <a:spcAft>
                <a:spcPts val="0"/>
              </a:spcAft>
              <a:buClr>
                <a:srgbClr val="004888"/>
              </a:buClr>
              <a:buSzPts val="1800"/>
              <a:buFont typeface="Open Sans"/>
              <a:buChar char="●"/>
            </a:pPr>
            <a:r>
              <a:rPr lang="en-GB" sz="1620">
                <a:solidFill>
                  <a:srgbClr val="004888"/>
                </a:solidFill>
                <a:latin typeface="Open Sans"/>
                <a:ea typeface="Open Sans"/>
                <a:cs typeface="Open Sans"/>
                <a:sym typeface="Open Sans"/>
              </a:rPr>
              <a:t>The result of which meant we updated over 50 supplier referral pathways, either updating details for the RAST, referral emails or removing them completely</a:t>
            </a:r>
            <a:endParaRPr sz="1620">
              <a:solidFill>
                <a:srgbClr val="004888"/>
              </a:solidFill>
              <a:latin typeface="Open Sans"/>
              <a:ea typeface="Open Sans"/>
              <a:cs typeface="Open Sans"/>
              <a:sym typeface="Open Sans"/>
            </a:endParaRPr>
          </a:p>
          <a:p>
            <a:pPr marL="411480" lvl="0" indent="-308610" algn="l" rtl="0">
              <a:lnSpc>
                <a:spcPct val="130000"/>
              </a:lnSpc>
              <a:spcBef>
                <a:spcPts val="0"/>
              </a:spcBef>
              <a:spcAft>
                <a:spcPts val="0"/>
              </a:spcAft>
              <a:buClr>
                <a:srgbClr val="004888"/>
              </a:buClr>
              <a:buSzPts val="1800"/>
              <a:buFont typeface="Open Sans"/>
              <a:buChar char="●"/>
            </a:pPr>
            <a:r>
              <a:rPr lang="en-GB" sz="1620">
                <a:solidFill>
                  <a:srgbClr val="004888"/>
                </a:solidFill>
                <a:latin typeface="Open Sans"/>
                <a:ea typeface="Open Sans"/>
                <a:cs typeface="Open Sans"/>
                <a:sym typeface="Open Sans"/>
              </a:rPr>
              <a:t>Thank you for your participation and please contact us if you wish to check or update any of your information</a:t>
            </a:r>
            <a:endParaRPr sz="1620">
              <a:solidFill>
                <a:srgbClr val="004888"/>
              </a:solidFill>
              <a:latin typeface="Open Sans"/>
              <a:ea typeface="Open Sans"/>
              <a:cs typeface="Open Sans"/>
              <a:sym typeface="Open Sans"/>
            </a:endParaRPr>
          </a:p>
          <a:p>
            <a:pPr marL="822960" lvl="0" indent="0" algn="l" rtl="0">
              <a:lnSpc>
                <a:spcPct val="130000"/>
              </a:lnSpc>
              <a:spcBef>
                <a:spcPts val="360"/>
              </a:spcBef>
              <a:spcAft>
                <a:spcPts val="0"/>
              </a:spcAft>
              <a:buNone/>
            </a:pPr>
            <a:endParaRPr sz="1620">
              <a:solidFill>
                <a:srgbClr val="004888"/>
              </a:solidFill>
              <a:latin typeface="Open Sans"/>
              <a:ea typeface="Open Sans"/>
              <a:cs typeface="Open Sans"/>
              <a:sym typeface="Open Sans"/>
            </a:endParaRPr>
          </a:p>
          <a:p>
            <a:pPr marL="822960" lvl="0" indent="0" algn="l" rtl="0">
              <a:lnSpc>
                <a:spcPct val="130000"/>
              </a:lnSpc>
              <a:spcBef>
                <a:spcPts val="360"/>
              </a:spcBef>
              <a:spcAft>
                <a:spcPts val="0"/>
              </a:spcAft>
              <a:buNone/>
            </a:pPr>
            <a:endParaRPr sz="1620">
              <a:solidFill>
                <a:srgbClr val="004888"/>
              </a:solidFill>
              <a:latin typeface="Open Sans"/>
              <a:ea typeface="Open Sans"/>
              <a:cs typeface="Open Sans"/>
              <a:sym typeface="Open Sans"/>
            </a:endParaRPr>
          </a:p>
          <a:p>
            <a:pPr marL="822960" lvl="0" indent="0" algn="l" rtl="0">
              <a:lnSpc>
                <a:spcPct val="130000"/>
              </a:lnSpc>
              <a:spcBef>
                <a:spcPts val="360"/>
              </a:spcBef>
              <a:spcAft>
                <a:spcPts val="0"/>
              </a:spcAft>
              <a:buNone/>
            </a:pPr>
            <a:endParaRPr sz="1620">
              <a:solidFill>
                <a:srgbClr val="004888"/>
              </a:solidFill>
              <a:latin typeface="Open Sans"/>
              <a:ea typeface="Open Sans"/>
              <a:cs typeface="Open Sans"/>
              <a:sym typeface="Open Sans"/>
            </a:endParaRPr>
          </a:p>
          <a:p>
            <a:pPr marL="822960" marR="0" lvl="0" indent="0" algn="l" rtl="0">
              <a:lnSpc>
                <a:spcPct val="130000"/>
              </a:lnSpc>
              <a:spcBef>
                <a:spcPts val="360"/>
              </a:spcBef>
              <a:spcAft>
                <a:spcPts val="0"/>
              </a:spcAft>
              <a:buNone/>
            </a:pPr>
            <a:endParaRPr sz="1620">
              <a:solidFill>
                <a:srgbClr val="004888"/>
              </a:solidFill>
              <a:latin typeface="Open Sans"/>
              <a:ea typeface="Open Sans"/>
              <a:cs typeface="Open Sans"/>
              <a:sym typeface="Open Sans"/>
            </a:endParaRPr>
          </a:p>
          <a:p>
            <a:pPr marL="411480" marR="0" lvl="0" indent="0" algn="l" rtl="0">
              <a:lnSpc>
                <a:spcPct val="130000"/>
              </a:lnSpc>
              <a:spcBef>
                <a:spcPts val="360"/>
              </a:spcBef>
              <a:spcAft>
                <a:spcPts val="0"/>
              </a:spcAft>
              <a:buClr>
                <a:srgbClr val="000000"/>
              </a:buClr>
              <a:buSzPts val="1800"/>
              <a:buFont typeface="Arial"/>
              <a:buNone/>
            </a:pPr>
            <a:endParaRPr sz="1620" b="0" i="0" u="none" strike="noStrike" cap="none">
              <a:solidFill>
                <a:srgbClr val="004888"/>
              </a:solidFill>
              <a:latin typeface="Open Sans"/>
              <a:ea typeface="Open Sans"/>
              <a:cs typeface="Open Sans"/>
              <a:sym typeface="Open Sans"/>
            </a:endParaRPr>
          </a:p>
          <a:p>
            <a:pPr marL="0" marR="0" lvl="0" indent="0" algn="l" rtl="0">
              <a:lnSpc>
                <a:spcPct val="130000"/>
              </a:lnSpc>
              <a:spcBef>
                <a:spcPts val="360"/>
              </a:spcBef>
              <a:spcAft>
                <a:spcPts val="0"/>
              </a:spcAft>
              <a:buClr>
                <a:srgbClr val="000000"/>
              </a:buClr>
              <a:buSzPts val="1800"/>
              <a:buFont typeface="Arial"/>
              <a:buNone/>
            </a:pPr>
            <a:endParaRPr sz="1620" b="0" i="0" u="none" strike="noStrike" cap="none">
              <a:solidFill>
                <a:srgbClr val="004888"/>
              </a:solidFill>
              <a:latin typeface="Open Sans"/>
              <a:ea typeface="Open Sans"/>
              <a:cs typeface="Open Sans"/>
              <a:sym typeface="Open Sans"/>
            </a:endParaRPr>
          </a:p>
          <a:p>
            <a:pPr marL="411480" marR="0" lvl="0" indent="0" algn="l" rtl="0">
              <a:lnSpc>
                <a:spcPct val="130000"/>
              </a:lnSpc>
              <a:spcBef>
                <a:spcPts val="360"/>
              </a:spcBef>
              <a:spcAft>
                <a:spcPts val="0"/>
              </a:spcAft>
              <a:buClr>
                <a:srgbClr val="000000"/>
              </a:buClr>
              <a:buSzPts val="1800"/>
              <a:buFont typeface="Arial"/>
              <a:buNone/>
            </a:pPr>
            <a:endParaRPr sz="1620" b="0" i="0" u="none" strike="noStrike" cap="none">
              <a:solidFill>
                <a:srgbClr val="004888"/>
              </a:solidFill>
              <a:latin typeface="Open Sans"/>
              <a:ea typeface="Open Sans"/>
              <a:cs typeface="Open Sans"/>
              <a:sym typeface="Open Sans"/>
            </a:endParaRPr>
          </a:p>
          <a:p>
            <a:pPr marL="0" marR="0" lvl="0" indent="0" algn="l" rtl="0">
              <a:lnSpc>
                <a:spcPct val="130000"/>
              </a:lnSpc>
              <a:spcBef>
                <a:spcPts val="360"/>
              </a:spcBef>
              <a:spcAft>
                <a:spcPts val="0"/>
              </a:spcAft>
              <a:buClr>
                <a:srgbClr val="000000"/>
              </a:buClr>
              <a:buSzPts val="1800"/>
              <a:buFont typeface="Arial"/>
              <a:buNone/>
            </a:pPr>
            <a:endParaRPr sz="1620" b="0" i="0" u="none" strike="noStrike" cap="none">
              <a:solidFill>
                <a:srgbClr val="004888"/>
              </a:solidFill>
              <a:latin typeface="Open Sans"/>
              <a:ea typeface="Open Sans"/>
              <a:cs typeface="Open Sans"/>
              <a:sym typeface="Open Sans"/>
            </a:endParaRPr>
          </a:p>
          <a:p>
            <a:pPr marL="411480" marR="0" lvl="0" indent="0" algn="l" rtl="0">
              <a:lnSpc>
                <a:spcPct val="130000"/>
              </a:lnSpc>
              <a:spcBef>
                <a:spcPts val="360"/>
              </a:spcBef>
              <a:spcAft>
                <a:spcPts val="0"/>
              </a:spcAft>
              <a:buClr>
                <a:srgbClr val="000000"/>
              </a:buClr>
              <a:buSzPts val="1800"/>
              <a:buFont typeface="Arial"/>
              <a:buNone/>
            </a:pPr>
            <a:endParaRPr sz="1620" b="0" i="0" u="none" strike="noStrike" cap="none">
              <a:solidFill>
                <a:srgbClr val="004888"/>
              </a:solidFill>
              <a:latin typeface="Open Sans"/>
              <a:ea typeface="Open Sans"/>
              <a:cs typeface="Open Sans"/>
              <a:sym typeface="Open Sans"/>
            </a:endParaRPr>
          </a:p>
          <a:p>
            <a:pPr marL="0" marR="0" lvl="0" indent="0" algn="l" rtl="0">
              <a:lnSpc>
                <a:spcPct val="100000"/>
              </a:lnSpc>
              <a:spcBef>
                <a:spcPts val="360"/>
              </a:spcBef>
              <a:spcAft>
                <a:spcPts val="0"/>
              </a:spcAft>
              <a:buClr>
                <a:srgbClr val="000000"/>
              </a:buClr>
              <a:buSzPts val="1800"/>
              <a:buFont typeface="Arial"/>
              <a:buNone/>
            </a:pPr>
            <a:endParaRPr sz="1620" b="0" i="0" u="none" strike="noStrike" cap="none">
              <a:solidFill>
                <a:srgbClr val="004888"/>
              </a:solidFill>
              <a:latin typeface="Open Sans"/>
              <a:ea typeface="Open Sans"/>
              <a:cs typeface="Open Sans"/>
              <a:sym typeface="Open Sans"/>
            </a:endParaRPr>
          </a:p>
        </p:txBody>
      </p:sp>
    </p:spTree>
    <p:extLst>
      <p:ext uri="{BB962C8B-B14F-4D97-AF65-F5344CB8AC3E}">
        <p14:creationId xmlns:p14="http://schemas.microsoft.com/office/powerpoint/2010/main" val="4296254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6"/>
          <p:cNvSpPr txBox="1">
            <a:spLocks noGrp="1"/>
          </p:cNvSpPr>
          <p:nvPr>
            <p:ph type="title"/>
          </p:nvPr>
        </p:nvSpPr>
        <p:spPr>
          <a:xfrm>
            <a:off x="180012" y="180000"/>
            <a:ext cx="8229600" cy="857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Font typeface="Open Sans"/>
              <a:buNone/>
            </a:pPr>
            <a:r>
              <a:rPr lang="en-GB" sz="2800"/>
              <a:t>Net Zero Homes: updates</a:t>
            </a:r>
            <a:endParaRPr sz="2800"/>
          </a:p>
        </p:txBody>
      </p:sp>
      <p:sp>
        <p:nvSpPr>
          <p:cNvPr id="120" name="Google Shape;120;p26"/>
          <p:cNvSpPr txBox="1">
            <a:spLocks noGrp="1"/>
          </p:cNvSpPr>
          <p:nvPr>
            <p:ph type="body" idx="1"/>
          </p:nvPr>
        </p:nvSpPr>
        <p:spPr>
          <a:xfrm>
            <a:off x="180000" y="3248325"/>
            <a:ext cx="6421500" cy="1220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endParaRPr sz="1400"/>
          </a:p>
          <a:p>
            <a:pPr marL="0" marR="0" lvl="0" indent="0" algn="l" rtl="0">
              <a:lnSpc>
                <a:spcPct val="115000"/>
              </a:lnSpc>
              <a:spcBef>
                <a:spcPts val="1000"/>
              </a:spcBef>
              <a:spcAft>
                <a:spcPts val="0"/>
              </a:spcAft>
              <a:buNone/>
            </a:pPr>
            <a:endParaRPr/>
          </a:p>
          <a:p>
            <a:pPr marL="0" marR="0" lvl="0" indent="0" algn="l" rtl="0">
              <a:lnSpc>
                <a:spcPct val="115000"/>
              </a:lnSpc>
              <a:spcBef>
                <a:spcPts val="0"/>
              </a:spcBef>
              <a:spcAft>
                <a:spcPts val="0"/>
              </a:spcAft>
              <a:buNone/>
            </a:pPr>
            <a:endParaRPr/>
          </a:p>
        </p:txBody>
      </p:sp>
      <p:pic>
        <p:nvPicPr>
          <p:cNvPr id="121" name="Google Shape;121;p26"/>
          <p:cNvPicPr preferRelativeResize="0"/>
          <p:nvPr/>
        </p:nvPicPr>
        <p:blipFill>
          <a:blip r:embed="rId3">
            <a:alphaModFix/>
          </a:blip>
          <a:stretch>
            <a:fillRect/>
          </a:stretch>
        </p:blipFill>
        <p:spPr>
          <a:xfrm>
            <a:off x="7109850" y="3455288"/>
            <a:ext cx="1854151" cy="1508224"/>
          </a:xfrm>
          <a:prstGeom prst="rect">
            <a:avLst/>
          </a:prstGeom>
          <a:noFill/>
          <a:ln>
            <a:noFill/>
          </a:ln>
        </p:spPr>
      </p:pic>
      <p:sp>
        <p:nvSpPr>
          <p:cNvPr id="122" name="Google Shape;122;p26"/>
          <p:cNvSpPr txBox="1"/>
          <p:nvPr/>
        </p:nvSpPr>
        <p:spPr>
          <a:xfrm>
            <a:off x="180000" y="763150"/>
            <a:ext cx="8420100" cy="42717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1000"/>
              </a:spcBef>
              <a:spcAft>
                <a:spcPts val="0"/>
              </a:spcAft>
              <a:buNone/>
            </a:pPr>
            <a:r>
              <a:rPr lang="en-GB" sz="1600" b="1">
                <a:solidFill>
                  <a:schemeClr val="dk1"/>
                </a:solidFill>
                <a:latin typeface="Open Sans"/>
                <a:ea typeface="Open Sans"/>
                <a:cs typeface="Open Sans"/>
                <a:sym typeface="Open Sans"/>
              </a:rPr>
              <a:t>Current policy/advocacy work </a:t>
            </a:r>
            <a:endParaRPr sz="1600" b="1">
              <a:solidFill>
                <a:schemeClr val="dk1"/>
              </a:solidFill>
              <a:latin typeface="Open Sans"/>
              <a:ea typeface="Open Sans"/>
              <a:cs typeface="Open Sans"/>
              <a:sym typeface="Open Sans"/>
            </a:endParaRPr>
          </a:p>
          <a:p>
            <a:pPr marL="457200" lvl="0" indent="-330200" algn="l" rtl="0">
              <a:lnSpc>
                <a:spcPct val="120000"/>
              </a:lnSpc>
              <a:spcBef>
                <a:spcPts val="1000"/>
              </a:spcBef>
              <a:spcAft>
                <a:spcPts val="0"/>
              </a:spcAft>
              <a:buClr>
                <a:srgbClr val="004B88"/>
              </a:buClr>
              <a:buSzPts val="1600"/>
              <a:buChar char="●"/>
            </a:pPr>
            <a:r>
              <a:rPr lang="en-GB" sz="1600">
                <a:solidFill>
                  <a:schemeClr val="dk1"/>
                </a:solidFill>
              </a:rPr>
              <a:t>Publication of </a:t>
            </a:r>
            <a:r>
              <a:rPr lang="en-GB" sz="1600" u="sng">
                <a:solidFill>
                  <a:schemeClr val="hlink"/>
                </a:solidFill>
                <a:hlinkClick r:id="rId4"/>
              </a:rPr>
              <a:t>Demand Net zero</a:t>
            </a:r>
            <a:r>
              <a:rPr lang="en-GB" sz="1600">
                <a:solidFill>
                  <a:schemeClr val="dk1"/>
                </a:solidFill>
              </a:rPr>
              <a:t> looking at barriers of energy efficiency and low carbon household measures</a:t>
            </a:r>
            <a:endParaRPr sz="1600">
              <a:solidFill>
                <a:schemeClr val="dk1"/>
              </a:solidFill>
            </a:endParaRPr>
          </a:p>
          <a:p>
            <a:pPr marL="457200" lvl="0" indent="-330200" algn="l" rtl="0">
              <a:lnSpc>
                <a:spcPct val="120000"/>
              </a:lnSpc>
              <a:spcBef>
                <a:spcPts val="0"/>
              </a:spcBef>
              <a:spcAft>
                <a:spcPts val="0"/>
              </a:spcAft>
              <a:buClr>
                <a:schemeClr val="dk1"/>
              </a:buClr>
              <a:buSzPts val="1600"/>
              <a:buChar char="●"/>
            </a:pPr>
            <a:r>
              <a:rPr lang="en-GB" sz="1600">
                <a:solidFill>
                  <a:schemeClr val="dk1"/>
                </a:solidFill>
              </a:rPr>
              <a:t>Workshop on intersectionality in policy development driven by our work on smart technology in this area</a:t>
            </a:r>
            <a:endParaRPr sz="1600">
              <a:solidFill>
                <a:schemeClr val="dk1"/>
              </a:solidFill>
            </a:endParaRPr>
          </a:p>
          <a:p>
            <a:pPr marL="0" lvl="0" indent="0" algn="l" rtl="0">
              <a:lnSpc>
                <a:spcPct val="120000"/>
              </a:lnSpc>
              <a:spcBef>
                <a:spcPts val="1000"/>
              </a:spcBef>
              <a:spcAft>
                <a:spcPts val="0"/>
              </a:spcAft>
              <a:buNone/>
            </a:pPr>
            <a:r>
              <a:rPr lang="en-GB" sz="1600" b="1">
                <a:solidFill>
                  <a:srgbClr val="004B88"/>
                </a:solidFill>
              </a:rPr>
              <a:t>Coming soon</a:t>
            </a:r>
            <a:endParaRPr sz="1600" b="1">
              <a:solidFill>
                <a:srgbClr val="004B88"/>
              </a:solidFill>
            </a:endParaRPr>
          </a:p>
          <a:p>
            <a:pPr marL="457200" lvl="0" indent="-330200" algn="l" rtl="0">
              <a:lnSpc>
                <a:spcPct val="120000"/>
              </a:lnSpc>
              <a:spcBef>
                <a:spcPts val="1000"/>
              </a:spcBef>
              <a:spcAft>
                <a:spcPts val="0"/>
              </a:spcAft>
              <a:buClr>
                <a:srgbClr val="004B88"/>
              </a:buClr>
              <a:buSzPts val="1600"/>
              <a:buChar char="●"/>
            </a:pPr>
            <a:r>
              <a:rPr lang="en-GB" sz="1600">
                <a:solidFill>
                  <a:srgbClr val="004B88"/>
                </a:solidFill>
              </a:rPr>
              <a:t>Report on the wider benefits of energy efficiency (w/c 5th June)</a:t>
            </a:r>
            <a:endParaRPr sz="1600">
              <a:solidFill>
                <a:srgbClr val="004B88"/>
              </a:solidFill>
            </a:endParaRPr>
          </a:p>
          <a:p>
            <a:pPr marL="457200" lvl="0" indent="-330200" algn="l" rtl="0">
              <a:lnSpc>
                <a:spcPct val="120000"/>
              </a:lnSpc>
              <a:spcBef>
                <a:spcPts val="0"/>
              </a:spcBef>
              <a:spcAft>
                <a:spcPts val="0"/>
              </a:spcAft>
              <a:buClr>
                <a:srgbClr val="004B88"/>
              </a:buClr>
              <a:buSzPts val="1600"/>
              <a:buChar char="●"/>
            </a:pPr>
            <a:r>
              <a:rPr lang="en-GB" sz="1600">
                <a:solidFill>
                  <a:srgbClr val="004B88"/>
                </a:solidFill>
              </a:rPr>
              <a:t>Data deck on costs of net zero to homes by constituency (w/c 12th June)</a:t>
            </a:r>
            <a:endParaRPr sz="1600">
              <a:solidFill>
                <a:srgbClr val="004B88"/>
              </a:solidFill>
            </a:endParaRPr>
          </a:p>
          <a:p>
            <a:pPr marL="457200" lvl="0" indent="-330200" algn="l" rtl="0">
              <a:lnSpc>
                <a:spcPct val="120000"/>
              </a:lnSpc>
              <a:spcBef>
                <a:spcPts val="0"/>
              </a:spcBef>
              <a:spcAft>
                <a:spcPts val="0"/>
              </a:spcAft>
              <a:buClr>
                <a:srgbClr val="004B88"/>
              </a:buClr>
              <a:buSzPts val="1600"/>
              <a:buChar char="●"/>
            </a:pPr>
            <a:r>
              <a:rPr lang="en-GB" sz="1600">
                <a:solidFill>
                  <a:srgbClr val="004B88"/>
                </a:solidFill>
              </a:rPr>
              <a:t>Roundtables based on the Demand net zero work (June/July)</a:t>
            </a:r>
            <a:endParaRPr sz="1600">
              <a:solidFill>
                <a:srgbClr val="004B88"/>
              </a:solidFill>
            </a:endParaRPr>
          </a:p>
          <a:p>
            <a:pPr marL="457200" lvl="0" indent="-330200" algn="l" rtl="0">
              <a:lnSpc>
                <a:spcPct val="120000"/>
              </a:lnSpc>
              <a:spcBef>
                <a:spcPts val="0"/>
              </a:spcBef>
              <a:spcAft>
                <a:spcPts val="0"/>
              </a:spcAft>
              <a:buClr>
                <a:srgbClr val="004B88"/>
              </a:buClr>
              <a:buSzPts val="1600"/>
              <a:buChar char="●"/>
            </a:pPr>
            <a:r>
              <a:rPr lang="en-GB" sz="1600">
                <a:solidFill>
                  <a:srgbClr val="004B88"/>
                </a:solidFill>
              </a:rPr>
              <a:t>Research on smart technologies and vulnerable consumers (19th June)</a:t>
            </a:r>
            <a:endParaRPr sz="1600">
              <a:solidFill>
                <a:srgbClr val="004B88"/>
              </a:solidFill>
            </a:endParaRPr>
          </a:p>
          <a:p>
            <a:pPr marL="457200" lvl="0" indent="-330200" algn="l" rtl="0">
              <a:lnSpc>
                <a:spcPct val="120000"/>
              </a:lnSpc>
              <a:spcBef>
                <a:spcPts val="0"/>
              </a:spcBef>
              <a:spcAft>
                <a:spcPts val="0"/>
              </a:spcAft>
              <a:buClr>
                <a:srgbClr val="004B88"/>
              </a:buClr>
              <a:buSzPts val="1600"/>
              <a:buChar char="●"/>
            </a:pPr>
            <a:r>
              <a:rPr lang="en-GB" sz="1600">
                <a:solidFill>
                  <a:srgbClr val="004B88"/>
                </a:solidFill>
              </a:rPr>
              <a:t>Research and webinar on Local Area Energy Planning (15th June)</a:t>
            </a:r>
            <a:endParaRPr sz="1600">
              <a:solidFill>
                <a:srgbClr val="004B88"/>
              </a:solidFill>
            </a:endParaRPr>
          </a:p>
          <a:p>
            <a:pPr marL="457200" lvl="0" indent="-330200" algn="l" rtl="0">
              <a:lnSpc>
                <a:spcPct val="120000"/>
              </a:lnSpc>
              <a:spcBef>
                <a:spcPts val="0"/>
              </a:spcBef>
              <a:spcAft>
                <a:spcPts val="0"/>
              </a:spcAft>
              <a:buClr>
                <a:srgbClr val="004B88"/>
              </a:buClr>
              <a:buSzPts val="1600"/>
              <a:buChar char="●"/>
            </a:pPr>
            <a:r>
              <a:rPr lang="en-GB" sz="1600">
                <a:solidFill>
                  <a:srgbClr val="004B88"/>
                </a:solidFill>
              </a:rPr>
              <a:t>Research on flexibility capital</a:t>
            </a:r>
            <a:endParaRPr sz="1600">
              <a:solidFill>
                <a:srgbClr val="004B88"/>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26"/>
        <p:cNvGrpSpPr/>
        <p:nvPr/>
      </p:nvGrpSpPr>
      <p:grpSpPr>
        <a:xfrm>
          <a:off x="0" y="0"/>
          <a:ext cx="0" cy="0"/>
          <a:chOff x="0" y="0"/>
          <a:chExt cx="0" cy="0"/>
        </a:xfrm>
      </p:grpSpPr>
      <p:sp>
        <p:nvSpPr>
          <p:cNvPr id="127" name="Google Shape;127;p27"/>
          <p:cNvSpPr txBox="1">
            <a:spLocks noGrp="1"/>
          </p:cNvSpPr>
          <p:nvPr>
            <p:ph type="title"/>
          </p:nvPr>
        </p:nvSpPr>
        <p:spPr>
          <a:xfrm>
            <a:off x="180000" y="180000"/>
            <a:ext cx="8784000" cy="85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GB" sz="2800"/>
              <a:t>Energy Networks &amp; Systems Team: updates</a:t>
            </a:r>
            <a:endParaRPr sz="2800"/>
          </a:p>
        </p:txBody>
      </p:sp>
      <p:sp>
        <p:nvSpPr>
          <p:cNvPr id="128" name="Google Shape;128;p27"/>
          <p:cNvSpPr txBox="1">
            <a:spLocks noGrp="1"/>
          </p:cNvSpPr>
          <p:nvPr>
            <p:ph type="body" idx="1"/>
          </p:nvPr>
        </p:nvSpPr>
        <p:spPr>
          <a:xfrm>
            <a:off x="180000" y="951875"/>
            <a:ext cx="6990000" cy="3975900"/>
          </a:xfrm>
          <a:prstGeom prst="rect">
            <a:avLst/>
          </a:prstGeom>
        </p:spPr>
        <p:txBody>
          <a:bodyPr spcFirstLastPara="1" wrap="square" lIns="91425" tIns="91425" rIns="91425" bIns="91425" anchor="t" anchorCtr="0">
            <a:noAutofit/>
          </a:bodyPr>
          <a:lstStyle/>
          <a:p>
            <a:pPr marL="457200" marR="0" lvl="0" indent="0" algn="l" rtl="0">
              <a:lnSpc>
                <a:spcPct val="115000"/>
              </a:lnSpc>
              <a:spcBef>
                <a:spcPts val="0"/>
              </a:spcBef>
              <a:spcAft>
                <a:spcPts val="0"/>
              </a:spcAft>
              <a:buNone/>
            </a:pPr>
            <a:endParaRPr sz="1400"/>
          </a:p>
          <a:p>
            <a:pPr marL="457200" marR="0" lvl="0" indent="0" algn="l" rtl="0">
              <a:lnSpc>
                <a:spcPct val="115000"/>
              </a:lnSpc>
              <a:spcBef>
                <a:spcPts val="400"/>
              </a:spcBef>
              <a:spcAft>
                <a:spcPts val="0"/>
              </a:spcAft>
              <a:buNone/>
            </a:pPr>
            <a:endParaRPr sz="1400"/>
          </a:p>
          <a:p>
            <a:pPr marL="0" lvl="0" indent="0" algn="l" rtl="0">
              <a:lnSpc>
                <a:spcPct val="115000"/>
              </a:lnSpc>
              <a:spcBef>
                <a:spcPts val="400"/>
              </a:spcBef>
              <a:spcAft>
                <a:spcPts val="0"/>
              </a:spcAft>
              <a:buNone/>
            </a:pPr>
            <a:endParaRPr/>
          </a:p>
        </p:txBody>
      </p:sp>
      <p:pic>
        <p:nvPicPr>
          <p:cNvPr id="129" name="Google Shape;129;p27"/>
          <p:cNvPicPr preferRelativeResize="0"/>
          <p:nvPr/>
        </p:nvPicPr>
        <p:blipFill>
          <a:blip r:embed="rId3">
            <a:alphaModFix amt="46000"/>
          </a:blip>
          <a:stretch>
            <a:fillRect/>
          </a:stretch>
        </p:blipFill>
        <p:spPr>
          <a:xfrm>
            <a:off x="6920500" y="1818675"/>
            <a:ext cx="2223502" cy="3144827"/>
          </a:xfrm>
          <a:prstGeom prst="rect">
            <a:avLst/>
          </a:prstGeom>
          <a:noFill/>
          <a:ln>
            <a:noFill/>
          </a:ln>
        </p:spPr>
      </p:pic>
      <p:sp>
        <p:nvSpPr>
          <p:cNvPr id="130" name="Google Shape;130;p27"/>
          <p:cNvSpPr txBox="1"/>
          <p:nvPr/>
        </p:nvSpPr>
        <p:spPr>
          <a:xfrm>
            <a:off x="180000" y="1028075"/>
            <a:ext cx="7151700" cy="38235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1000"/>
              </a:spcBef>
              <a:spcAft>
                <a:spcPts val="0"/>
              </a:spcAft>
              <a:buNone/>
            </a:pPr>
            <a:r>
              <a:rPr lang="en-GB" b="1">
                <a:solidFill>
                  <a:schemeClr val="dk1"/>
                </a:solidFill>
                <a:latin typeface="Open Sans"/>
                <a:ea typeface="Open Sans"/>
                <a:cs typeface="Open Sans"/>
                <a:sym typeface="Open Sans"/>
              </a:rPr>
              <a:t>Current policy/advocacy work </a:t>
            </a:r>
            <a:endParaRPr>
              <a:solidFill>
                <a:schemeClr val="dk1"/>
              </a:solidFill>
              <a:latin typeface="Open Sans"/>
              <a:ea typeface="Open Sans"/>
              <a:cs typeface="Open Sans"/>
              <a:sym typeface="Open Sans"/>
            </a:endParaRPr>
          </a:p>
          <a:p>
            <a:pPr marL="457200" lvl="0" indent="-317500" algn="l" rtl="0">
              <a:lnSpc>
                <a:spcPct val="120000"/>
              </a:lnSpc>
              <a:spcBef>
                <a:spcPts val="1000"/>
              </a:spcBef>
              <a:spcAft>
                <a:spcPts val="0"/>
              </a:spcAft>
              <a:buClr>
                <a:schemeClr val="dk1"/>
              </a:buClr>
              <a:buSzPts val="1400"/>
              <a:buFont typeface="Open Sans"/>
              <a:buChar char="●"/>
            </a:pPr>
            <a:r>
              <a:rPr lang="en-GB">
                <a:solidFill>
                  <a:schemeClr val="dk1"/>
                </a:solidFill>
                <a:latin typeface="Open Sans"/>
                <a:ea typeface="Open Sans"/>
                <a:cs typeface="Open Sans"/>
                <a:sym typeface="Open Sans"/>
              </a:rPr>
              <a:t>We are intervening on behalf of Ofgem in Northern Powergrid’s (NPg) appeal to the Competition and Markets Authority. NPg are looking for £171m extra revenue, for no additional output for consumers.</a:t>
            </a:r>
            <a:endParaRPr>
              <a:solidFill>
                <a:schemeClr val="dk1"/>
              </a:solidFill>
              <a:latin typeface="Open Sans"/>
              <a:ea typeface="Open Sans"/>
              <a:cs typeface="Open Sans"/>
              <a:sym typeface="Open Sans"/>
            </a:endParaRPr>
          </a:p>
          <a:p>
            <a:pPr marL="457200" lvl="0" indent="-317500" algn="l" rtl="0">
              <a:lnSpc>
                <a:spcPct val="120000"/>
              </a:lnSpc>
              <a:spcBef>
                <a:spcPts val="1000"/>
              </a:spcBef>
              <a:spcAft>
                <a:spcPts val="0"/>
              </a:spcAft>
              <a:buClr>
                <a:schemeClr val="dk1"/>
              </a:buClr>
              <a:buSzPts val="1400"/>
              <a:buFont typeface="Open Sans"/>
              <a:buChar char="●"/>
            </a:pPr>
            <a:r>
              <a:rPr lang="en-GB">
                <a:solidFill>
                  <a:schemeClr val="dk1"/>
                </a:solidFill>
                <a:latin typeface="Open Sans"/>
                <a:ea typeface="Open Sans"/>
                <a:cs typeface="Open Sans"/>
                <a:sym typeface="Open Sans"/>
              </a:rPr>
              <a:t>Responded to Ofgem </a:t>
            </a:r>
            <a:r>
              <a:rPr lang="en-GB" u="sng">
                <a:solidFill>
                  <a:schemeClr val="hlink"/>
                </a:solidFill>
                <a:latin typeface="Open Sans"/>
                <a:ea typeface="Open Sans"/>
                <a:cs typeface="Open Sans"/>
                <a:sym typeface="Open Sans"/>
                <a:hlinkClick r:id="rId4"/>
              </a:rPr>
              <a:t>consultations</a:t>
            </a:r>
            <a:r>
              <a:rPr lang="en-GB">
                <a:solidFill>
                  <a:schemeClr val="dk1"/>
                </a:solidFill>
                <a:latin typeface="Open Sans"/>
                <a:ea typeface="Open Sans"/>
                <a:cs typeface="Open Sans"/>
                <a:sym typeface="Open Sans"/>
              </a:rPr>
              <a:t> regarding how the energy system needs to develop: future energy institutions; distributed flexibility; future systems and network regulation.</a:t>
            </a:r>
            <a:endParaRPr>
              <a:solidFill>
                <a:schemeClr val="dk1"/>
              </a:solidFill>
              <a:latin typeface="Open Sans"/>
              <a:ea typeface="Open Sans"/>
              <a:cs typeface="Open Sans"/>
              <a:sym typeface="Open Sans"/>
            </a:endParaRPr>
          </a:p>
          <a:p>
            <a:pPr marL="0" lvl="0" indent="0" algn="l" rtl="0">
              <a:lnSpc>
                <a:spcPct val="120000"/>
              </a:lnSpc>
              <a:spcBef>
                <a:spcPts val="1000"/>
              </a:spcBef>
              <a:spcAft>
                <a:spcPts val="0"/>
              </a:spcAft>
              <a:buNone/>
            </a:pPr>
            <a:r>
              <a:rPr lang="en-GB" b="1">
                <a:solidFill>
                  <a:schemeClr val="dk1"/>
                </a:solidFill>
                <a:latin typeface="Open Sans"/>
                <a:ea typeface="Open Sans"/>
                <a:cs typeface="Open Sans"/>
                <a:sym typeface="Open Sans"/>
              </a:rPr>
              <a:t>Coming soon</a:t>
            </a:r>
            <a:endParaRPr>
              <a:solidFill>
                <a:schemeClr val="dk1"/>
              </a:solidFill>
              <a:latin typeface="Open Sans"/>
              <a:ea typeface="Open Sans"/>
              <a:cs typeface="Open Sans"/>
              <a:sym typeface="Open Sans"/>
            </a:endParaRPr>
          </a:p>
          <a:p>
            <a:pPr marL="457200" lvl="0" indent="-317500" algn="l" rtl="0">
              <a:lnSpc>
                <a:spcPct val="120000"/>
              </a:lnSpc>
              <a:spcBef>
                <a:spcPts val="1000"/>
              </a:spcBef>
              <a:spcAft>
                <a:spcPts val="0"/>
              </a:spcAft>
              <a:buClr>
                <a:schemeClr val="dk1"/>
              </a:buClr>
              <a:buSzPts val="1400"/>
              <a:buFont typeface="Open Sans"/>
              <a:buChar char="●"/>
            </a:pPr>
            <a:r>
              <a:rPr lang="en-GB">
                <a:solidFill>
                  <a:schemeClr val="dk1"/>
                </a:solidFill>
                <a:latin typeface="Open Sans"/>
                <a:ea typeface="Open Sans"/>
                <a:cs typeface="Open Sans"/>
                <a:sym typeface="Open Sans"/>
              </a:rPr>
              <a:t>Publishing research into the wider system benefits of Energy Efficiency</a:t>
            </a:r>
            <a:endParaRPr>
              <a:solidFill>
                <a:schemeClr val="dk1"/>
              </a:solidFill>
              <a:latin typeface="Open Sans"/>
              <a:ea typeface="Open Sans"/>
              <a:cs typeface="Open Sans"/>
              <a:sym typeface="Open Sans"/>
            </a:endParaRPr>
          </a:p>
          <a:p>
            <a:pPr marL="457200" lvl="0" indent="-317500" algn="l" rtl="0">
              <a:lnSpc>
                <a:spcPct val="120000"/>
              </a:lnSpc>
              <a:spcBef>
                <a:spcPts val="1000"/>
              </a:spcBef>
              <a:spcAft>
                <a:spcPts val="0"/>
              </a:spcAft>
              <a:buClr>
                <a:schemeClr val="dk1"/>
              </a:buClr>
              <a:buSzPts val="1400"/>
              <a:buFont typeface="Open Sans"/>
              <a:buChar char="●"/>
            </a:pPr>
            <a:r>
              <a:rPr lang="en-GB">
                <a:solidFill>
                  <a:schemeClr val="dk1"/>
                </a:solidFill>
                <a:latin typeface="Open Sans"/>
                <a:ea typeface="Open Sans"/>
                <a:cs typeface="Open Sans"/>
                <a:sym typeface="Open Sans"/>
              </a:rPr>
              <a:t>The second in a series of </a:t>
            </a:r>
            <a:r>
              <a:rPr lang="en-GB" u="sng">
                <a:solidFill>
                  <a:schemeClr val="hlink"/>
                </a:solidFill>
                <a:latin typeface="Open Sans"/>
                <a:ea typeface="Open Sans"/>
                <a:cs typeface="Open Sans"/>
                <a:sym typeface="Open Sans"/>
                <a:hlinkClick r:id="rId5"/>
              </a:rPr>
              <a:t>discussion papers</a:t>
            </a:r>
            <a:r>
              <a:rPr lang="en-GB">
                <a:solidFill>
                  <a:schemeClr val="dk1"/>
                </a:solidFill>
                <a:latin typeface="Open Sans"/>
                <a:ea typeface="Open Sans"/>
                <a:cs typeface="Open Sans"/>
                <a:sym typeface="Open Sans"/>
              </a:rPr>
              <a:t> on the potential consumer impact of the government’s Review of Electricity Market Arrangements (REMA) - focussing on Locational Pricing.</a:t>
            </a:r>
            <a:endParaRPr>
              <a:solidFill>
                <a:schemeClr val="dk1"/>
              </a:solidFill>
              <a:latin typeface="Open Sans"/>
              <a:ea typeface="Open Sans"/>
              <a:cs typeface="Open Sans"/>
              <a:sym typeface="Open Sans"/>
            </a:endParaRPr>
          </a:p>
          <a:p>
            <a:pPr marL="457200" lvl="0" indent="0" algn="l" rtl="0">
              <a:lnSpc>
                <a:spcPct val="120000"/>
              </a:lnSpc>
              <a:spcBef>
                <a:spcPts val="1000"/>
              </a:spcBef>
              <a:spcAft>
                <a:spcPts val="0"/>
              </a:spcAft>
              <a:buNone/>
            </a:pPr>
            <a:endParaRPr>
              <a:solidFill>
                <a:schemeClr val="dk1"/>
              </a:solidFill>
              <a:latin typeface="Open Sans"/>
              <a:ea typeface="Open Sans"/>
              <a:cs typeface="Open Sans"/>
              <a:sym typeface="Open Sans"/>
            </a:endParaRPr>
          </a:p>
          <a:p>
            <a:pPr marL="0" lvl="0" indent="0" algn="l" rtl="0">
              <a:lnSpc>
                <a:spcPct val="120000"/>
              </a:lnSpc>
              <a:spcBef>
                <a:spcPts val="1000"/>
              </a:spcBef>
              <a:spcAft>
                <a:spcPts val="0"/>
              </a:spcAft>
              <a:buNone/>
            </a:pPr>
            <a:endParaRPr>
              <a:solidFill>
                <a:schemeClr val="dk1"/>
              </a:solidFill>
              <a:latin typeface="Open Sans"/>
              <a:ea typeface="Open Sans"/>
              <a:cs typeface="Open Sans"/>
              <a:sym typeface="Open Sans"/>
            </a:endParaRPr>
          </a:p>
          <a:p>
            <a:pPr marL="0" lvl="0" indent="0" algn="l" rtl="0">
              <a:lnSpc>
                <a:spcPct val="120000"/>
              </a:lnSpc>
              <a:spcBef>
                <a:spcPts val="1000"/>
              </a:spcBef>
              <a:spcAft>
                <a:spcPts val="0"/>
              </a:spcAft>
              <a:buNone/>
            </a:pPr>
            <a:endParaRPr>
              <a:solidFill>
                <a:schemeClr val="dk1"/>
              </a:solidFill>
              <a:latin typeface="Open Sans"/>
              <a:ea typeface="Open Sans"/>
              <a:cs typeface="Open Sans"/>
              <a:sym typeface="Open Sans"/>
            </a:endParaRPr>
          </a:p>
          <a:p>
            <a:pPr marL="457200" lvl="0" indent="0" algn="l" rtl="0">
              <a:lnSpc>
                <a:spcPct val="120000"/>
              </a:lnSpc>
              <a:spcBef>
                <a:spcPts val="1000"/>
              </a:spcBef>
              <a:spcAft>
                <a:spcPts val="0"/>
              </a:spcAft>
              <a:buNone/>
            </a:pPr>
            <a:endParaRPr>
              <a:solidFill>
                <a:schemeClr val="dk1"/>
              </a:solidFill>
              <a:latin typeface="Open Sans"/>
              <a:ea typeface="Open Sans"/>
              <a:cs typeface="Open Sans"/>
              <a:sym typeface="Open Sans"/>
            </a:endParaRPr>
          </a:p>
          <a:p>
            <a:pPr marL="0" lvl="0" indent="0" algn="l" rtl="0">
              <a:lnSpc>
                <a:spcPct val="120000"/>
              </a:lnSpc>
              <a:spcBef>
                <a:spcPts val="1000"/>
              </a:spcBef>
              <a:spcAft>
                <a:spcPts val="0"/>
              </a:spcAft>
              <a:buNone/>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C23217-A2F0-BC40-8316-56B4C29CAA7F}"/>
              </a:ext>
            </a:extLst>
          </p:cNvPr>
          <p:cNvSpPr>
            <a:spLocks noGrp="1"/>
          </p:cNvSpPr>
          <p:nvPr>
            <p:ph type="ctrTitle"/>
          </p:nvPr>
        </p:nvSpPr>
        <p:spPr>
          <a:xfrm>
            <a:off x="792000" y="2640108"/>
            <a:ext cx="4176000" cy="618562"/>
          </a:xfrm>
        </p:spPr>
        <p:txBody>
          <a:bodyPr anchor="b">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400" dirty="0"/>
              <a:t>AOB</a:t>
            </a:r>
            <a:endParaRPr lang="en-US" sz="2400" dirty="0"/>
          </a:p>
        </p:txBody>
      </p:sp>
    </p:spTree>
    <p:extLst>
      <p:ext uri="{BB962C8B-B14F-4D97-AF65-F5344CB8AC3E}">
        <p14:creationId xmlns:p14="http://schemas.microsoft.com/office/powerpoint/2010/main" val="3236954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CC5DA4-0274-4E59-9F8B-FB8F60084468}"/>
              </a:ext>
            </a:extLst>
          </p:cNvPr>
          <p:cNvSpPr txBox="1"/>
          <p:nvPr/>
        </p:nvSpPr>
        <p:spPr>
          <a:xfrm>
            <a:off x="348918" y="3429001"/>
            <a:ext cx="5137484" cy="83099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sz="2400" b="1" dirty="0">
              <a:solidFill>
                <a:schemeClr val="bg1"/>
              </a:solidFill>
            </a:endParaRPr>
          </a:p>
          <a:p>
            <a:r>
              <a:rPr lang="en-GB" sz="2400" b="1" dirty="0">
                <a:solidFill>
                  <a:schemeClr val="bg1"/>
                </a:solidFill>
              </a:rPr>
              <a:t>Thank you</a:t>
            </a:r>
          </a:p>
        </p:txBody>
      </p:sp>
    </p:spTree>
    <p:extLst>
      <p:ext uri="{BB962C8B-B14F-4D97-AF65-F5344CB8AC3E}">
        <p14:creationId xmlns:p14="http://schemas.microsoft.com/office/powerpoint/2010/main" val="2969936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3"/>
          <p:cNvSpPr txBox="1">
            <a:spLocks noGrp="1"/>
          </p:cNvSpPr>
          <p:nvPr>
            <p:ph type="title"/>
          </p:nvPr>
        </p:nvSpPr>
        <p:spPr>
          <a:xfrm>
            <a:off x="827933" y="182235"/>
            <a:ext cx="7406640" cy="857520"/>
          </a:xfrm>
          <a:prstGeom prst="rect">
            <a:avLst/>
          </a:prstGeom>
          <a:noFill/>
          <a:ln>
            <a:noFill/>
          </a:ln>
        </p:spPr>
        <p:txBody>
          <a:bodyPr spcFirstLastPara="1" wrap="square" lIns="82283" tIns="82283" rIns="82283" bIns="82283" anchor="t" anchorCtr="0">
            <a:normAutofit/>
          </a:bodyPr>
          <a:lstStyle/>
          <a:p>
            <a:pPr marL="0" marR="0" lvl="0" indent="0" algn="l" rtl="0">
              <a:lnSpc>
                <a:spcPct val="100000"/>
              </a:lnSpc>
              <a:spcBef>
                <a:spcPts val="0"/>
              </a:spcBef>
              <a:spcAft>
                <a:spcPts val="0"/>
              </a:spcAft>
              <a:buClr>
                <a:srgbClr val="004888"/>
              </a:buClr>
              <a:buSzPts val="1400"/>
              <a:buFont typeface="Open Sans"/>
              <a:buNone/>
            </a:pPr>
            <a:r>
              <a:rPr lang="en-GB" sz="2160"/>
              <a:t>Challenging client behaviour</a:t>
            </a:r>
            <a:endParaRPr sz="2160" b="1" i="0" u="none" strike="noStrike" cap="none">
              <a:solidFill>
                <a:srgbClr val="004888"/>
              </a:solidFill>
              <a:latin typeface="Open Sans"/>
              <a:ea typeface="Open Sans"/>
              <a:cs typeface="Open Sans"/>
              <a:sym typeface="Open Sans"/>
            </a:endParaRPr>
          </a:p>
        </p:txBody>
      </p:sp>
      <p:sp>
        <p:nvSpPr>
          <p:cNvPr id="155" name="Google Shape;155;p33"/>
          <p:cNvSpPr txBox="1"/>
          <p:nvPr/>
        </p:nvSpPr>
        <p:spPr>
          <a:xfrm>
            <a:off x="953325" y="685125"/>
            <a:ext cx="7645860" cy="4163130"/>
          </a:xfrm>
          <a:prstGeom prst="rect">
            <a:avLst/>
          </a:prstGeom>
          <a:noFill/>
          <a:ln>
            <a:noFill/>
          </a:ln>
        </p:spPr>
        <p:txBody>
          <a:bodyPr spcFirstLastPara="1" wrap="square" lIns="82283" tIns="41130" rIns="82283" bIns="41130" anchor="t" anchorCtr="0">
            <a:noAutofit/>
          </a:bodyPr>
          <a:lstStyle/>
          <a:p>
            <a:pPr marL="411480" lvl="0" indent="-308610" algn="l" rtl="0">
              <a:lnSpc>
                <a:spcPct val="130000"/>
              </a:lnSpc>
              <a:spcBef>
                <a:spcPts val="360"/>
              </a:spcBef>
              <a:spcAft>
                <a:spcPts val="0"/>
              </a:spcAft>
              <a:buClr>
                <a:srgbClr val="004888"/>
              </a:buClr>
              <a:buSzPts val="1800"/>
              <a:buFont typeface="Open Sans"/>
              <a:buChar char="●"/>
            </a:pPr>
            <a:r>
              <a:rPr lang="en-GB" sz="1620">
                <a:solidFill>
                  <a:srgbClr val="004888"/>
                </a:solidFill>
                <a:latin typeface="Open Sans"/>
                <a:ea typeface="Open Sans"/>
                <a:cs typeface="Open Sans"/>
                <a:sym typeface="Open Sans"/>
              </a:rPr>
              <a:t>Over the last few years we have seen a rise in challenging behaviour exhibited by clients. This can vary from challenging conversations to abusive comments or threatening language </a:t>
            </a:r>
            <a:endParaRPr sz="1620">
              <a:solidFill>
                <a:srgbClr val="004888"/>
              </a:solidFill>
              <a:latin typeface="Open Sans"/>
              <a:ea typeface="Open Sans"/>
              <a:cs typeface="Open Sans"/>
              <a:sym typeface="Open Sans"/>
            </a:endParaRPr>
          </a:p>
          <a:p>
            <a:pPr marL="411480" lvl="0" indent="-308610" algn="l" rtl="0">
              <a:lnSpc>
                <a:spcPct val="130000"/>
              </a:lnSpc>
              <a:spcBef>
                <a:spcPts val="0"/>
              </a:spcBef>
              <a:spcAft>
                <a:spcPts val="0"/>
              </a:spcAft>
              <a:buClr>
                <a:srgbClr val="004888"/>
              </a:buClr>
              <a:buSzPts val="1800"/>
              <a:buFont typeface="Open Sans"/>
              <a:buChar char="●"/>
            </a:pPr>
            <a:r>
              <a:rPr lang="en-GB" sz="1620">
                <a:solidFill>
                  <a:srgbClr val="004888"/>
                </a:solidFill>
                <a:latin typeface="Open Sans"/>
                <a:ea typeface="Open Sans"/>
                <a:cs typeface="Open Sans"/>
                <a:sym typeface="Open Sans"/>
              </a:rPr>
              <a:t>This has an impact on adviser well being and also adds impact to management time in investigating incidents</a:t>
            </a:r>
            <a:endParaRPr sz="1620">
              <a:solidFill>
                <a:srgbClr val="004888"/>
              </a:solidFill>
              <a:latin typeface="Open Sans"/>
              <a:ea typeface="Open Sans"/>
              <a:cs typeface="Open Sans"/>
              <a:sym typeface="Open Sans"/>
            </a:endParaRPr>
          </a:p>
          <a:p>
            <a:pPr marL="411480" lvl="0" indent="-308610" algn="l" rtl="0">
              <a:lnSpc>
                <a:spcPct val="130000"/>
              </a:lnSpc>
              <a:spcBef>
                <a:spcPts val="0"/>
              </a:spcBef>
              <a:spcAft>
                <a:spcPts val="0"/>
              </a:spcAft>
              <a:buClr>
                <a:srgbClr val="004888"/>
              </a:buClr>
              <a:buSzPts val="1800"/>
              <a:buFont typeface="Open Sans"/>
              <a:buChar char="●"/>
            </a:pPr>
            <a:r>
              <a:rPr lang="en-GB" sz="1620">
                <a:solidFill>
                  <a:srgbClr val="004888"/>
                </a:solidFill>
                <a:latin typeface="Open Sans"/>
                <a:ea typeface="Open Sans"/>
                <a:cs typeface="Open Sans"/>
                <a:sym typeface="Open Sans"/>
              </a:rPr>
              <a:t>We have rolled out some measures including a ladder of escalation as tp how to treat these incidents in the same way each time and a “be kind” message on our IVR</a:t>
            </a:r>
            <a:endParaRPr sz="1620">
              <a:solidFill>
                <a:srgbClr val="004888"/>
              </a:solidFill>
              <a:latin typeface="Open Sans"/>
              <a:ea typeface="Open Sans"/>
              <a:cs typeface="Open Sans"/>
              <a:sym typeface="Open Sans"/>
            </a:endParaRPr>
          </a:p>
          <a:p>
            <a:pPr marL="411480" lvl="0" indent="-308610" algn="l" rtl="0">
              <a:lnSpc>
                <a:spcPct val="130000"/>
              </a:lnSpc>
              <a:spcBef>
                <a:spcPts val="0"/>
              </a:spcBef>
              <a:spcAft>
                <a:spcPts val="0"/>
              </a:spcAft>
              <a:buClr>
                <a:srgbClr val="004888"/>
              </a:buClr>
              <a:buSzPts val="1800"/>
              <a:buFont typeface="Open Sans"/>
              <a:buChar char="●"/>
            </a:pPr>
            <a:r>
              <a:rPr lang="en-GB" sz="1620">
                <a:solidFill>
                  <a:srgbClr val="004888"/>
                </a:solidFill>
                <a:latin typeface="Open Sans"/>
                <a:ea typeface="Open Sans"/>
                <a:cs typeface="Open Sans"/>
                <a:sym typeface="Open Sans"/>
              </a:rPr>
              <a:t>We suspect all our partners across the landscape experience similar things and we’d like to open up a conversation about best practice</a:t>
            </a:r>
            <a:endParaRPr sz="1620">
              <a:solidFill>
                <a:srgbClr val="004888"/>
              </a:solidFill>
              <a:latin typeface="Open Sans"/>
              <a:ea typeface="Open Sans"/>
              <a:cs typeface="Open Sans"/>
              <a:sym typeface="Open Sans"/>
            </a:endParaRPr>
          </a:p>
          <a:p>
            <a:pPr marL="411480" lvl="0" indent="-308610" algn="l" rtl="0">
              <a:lnSpc>
                <a:spcPct val="130000"/>
              </a:lnSpc>
              <a:spcBef>
                <a:spcPts val="0"/>
              </a:spcBef>
              <a:spcAft>
                <a:spcPts val="0"/>
              </a:spcAft>
              <a:buClr>
                <a:srgbClr val="004888"/>
              </a:buClr>
              <a:buSzPts val="1800"/>
              <a:buFont typeface="Open Sans"/>
              <a:buChar char="●"/>
            </a:pPr>
            <a:r>
              <a:rPr lang="en-GB" sz="1620">
                <a:solidFill>
                  <a:srgbClr val="004888"/>
                </a:solidFill>
                <a:latin typeface="Open Sans"/>
                <a:ea typeface="Open Sans"/>
                <a:cs typeface="Open Sans"/>
                <a:sym typeface="Open Sans"/>
              </a:rPr>
              <a:t>Would there be appetite for a break out session on this next time or any lightning talks about how your organisation handles this?</a:t>
            </a:r>
            <a:endParaRPr sz="1620">
              <a:solidFill>
                <a:srgbClr val="004888"/>
              </a:solidFill>
              <a:latin typeface="Open Sans"/>
              <a:ea typeface="Open Sans"/>
              <a:cs typeface="Open Sans"/>
              <a:sym typeface="Open Sans"/>
            </a:endParaRPr>
          </a:p>
          <a:p>
            <a:pPr marL="822960" lvl="0" indent="0" algn="l" rtl="0">
              <a:lnSpc>
                <a:spcPct val="130000"/>
              </a:lnSpc>
              <a:spcBef>
                <a:spcPts val="360"/>
              </a:spcBef>
              <a:spcAft>
                <a:spcPts val="0"/>
              </a:spcAft>
              <a:buNone/>
            </a:pPr>
            <a:endParaRPr sz="1620">
              <a:solidFill>
                <a:srgbClr val="004888"/>
              </a:solidFill>
              <a:latin typeface="Open Sans"/>
              <a:ea typeface="Open Sans"/>
              <a:cs typeface="Open Sans"/>
              <a:sym typeface="Open Sans"/>
            </a:endParaRPr>
          </a:p>
          <a:p>
            <a:pPr marL="822960" lvl="0" indent="0" algn="l" rtl="0">
              <a:lnSpc>
                <a:spcPct val="130000"/>
              </a:lnSpc>
              <a:spcBef>
                <a:spcPts val="360"/>
              </a:spcBef>
              <a:spcAft>
                <a:spcPts val="0"/>
              </a:spcAft>
              <a:buNone/>
            </a:pPr>
            <a:endParaRPr sz="1620">
              <a:solidFill>
                <a:srgbClr val="004888"/>
              </a:solidFill>
              <a:latin typeface="Open Sans"/>
              <a:ea typeface="Open Sans"/>
              <a:cs typeface="Open Sans"/>
              <a:sym typeface="Open Sans"/>
            </a:endParaRPr>
          </a:p>
          <a:p>
            <a:pPr marL="822960" lvl="0" indent="0" algn="l" rtl="0">
              <a:lnSpc>
                <a:spcPct val="130000"/>
              </a:lnSpc>
              <a:spcBef>
                <a:spcPts val="360"/>
              </a:spcBef>
              <a:spcAft>
                <a:spcPts val="0"/>
              </a:spcAft>
              <a:buNone/>
            </a:pPr>
            <a:endParaRPr sz="1620">
              <a:solidFill>
                <a:srgbClr val="004888"/>
              </a:solidFill>
              <a:latin typeface="Open Sans"/>
              <a:ea typeface="Open Sans"/>
              <a:cs typeface="Open Sans"/>
              <a:sym typeface="Open Sans"/>
            </a:endParaRPr>
          </a:p>
          <a:p>
            <a:pPr marL="822960" marR="0" lvl="0" indent="0" algn="l" rtl="0">
              <a:lnSpc>
                <a:spcPct val="130000"/>
              </a:lnSpc>
              <a:spcBef>
                <a:spcPts val="360"/>
              </a:spcBef>
              <a:spcAft>
                <a:spcPts val="0"/>
              </a:spcAft>
              <a:buNone/>
            </a:pPr>
            <a:endParaRPr sz="1620">
              <a:solidFill>
                <a:srgbClr val="004888"/>
              </a:solidFill>
              <a:latin typeface="Open Sans"/>
              <a:ea typeface="Open Sans"/>
              <a:cs typeface="Open Sans"/>
              <a:sym typeface="Open Sans"/>
            </a:endParaRPr>
          </a:p>
          <a:p>
            <a:pPr marL="411480" marR="0" lvl="0" indent="0" algn="l" rtl="0">
              <a:lnSpc>
                <a:spcPct val="130000"/>
              </a:lnSpc>
              <a:spcBef>
                <a:spcPts val="360"/>
              </a:spcBef>
              <a:spcAft>
                <a:spcPts val="0"/>
              </a:spcAft>
              <a:buClr>
                <a:srgbClr val="000000"/>
              </a:buClr>
              <a:buSzPts val="1800"/>
              <a:buFont typeface="Arial"/>
              <a:buNone/>
            </a:pPr>
            <a:endParaRPr sz="1620" b="0" i="0" u="none" strike="noStrike" cap="none">
              <a:solidFill>
                <a:srgbClr val="004888"/>
              </a:solidFill>
              <a:latin typeface="Open Sans"/>
              <a:ea typeface="Open Sans"/>
              <a:cs typeface="Open Sans"/>
              <a:sym typeface="Open Sans"/>
            </a:endParaRPr>
          </a:p>
          <a:p>
            <a:pPr marL="0" marR="0" lvl="0" indent="0" algn="l" rtl="0">
              <a:lnSpc>
                <a:spcPct val="130000"/>
              </a:lnSpc>
              <a:spcBef>
                <a:spcPts val="360"/>
              </a:spcBef>
              <a:spcAft>
                <a:spcPts val="0"/>
              </a:spcAft>
              <a:buClr>
                <a:srgbClr val="000000"/>
              </a:buClr>
              <a:buSzPts val="1800"/>
              <a:buFont typeface="Arial"/>
              <a:buNone/>
            </a:pPr>
            <a:endParaRPr sz="1620" b="0" i="0" u="none" strike="noStrike" cap="none">
              <a:solidFill>
                <a:srgbClr val="004888"/>
              </a:solidFill>
              <a:latin typeface="Open Sans"/>
              <a:ea typeface="Open Sans"/>
              <a:cs typeface="Open Sans"/>
              <a:sym typeface="Open Sans"/>
            </a:endParaRPr>
          </a:p>
          <a:p>
            <a:pPr marL="411480" marR="0" lvl="0" indent="0" algn="l" rtl="0">
              <a:lnSpc>
                <a:spcPct val="130000"/>
              </a:lnSpc>
              <a:spcBef>
                <a:spcPts val="360"/>
              </a:spcBef>
              <a:spcAft>
                <a:spcPts val="0"/>
              </a:spcAft>
              <a:buClr>
                <a:srgbClr val="000000"/>
              </a:buClr>
              <a:buSzPts val="1800"/>
              <a:buFont typeface="Arial"/>
              <a:buNone/>
            </a:pPr>
            <a:endParaRPr sz="1620" b="0" i="0" u="none" strike="noStrike" cap="none">
              <a:solidFill>
                <a:srgbClr val="004888"/>
              </a:solidFill>
              <a:latin typeface="Open Sans"/>
              <a:ea typeface="Open Sans"/>
              <a:cs typeface="Open Sans"/>
              <a:sym typeface="Open Sans"/>
            </a:endParaRPr>
          </a:p>
          <a:p>
            <a:pPr marL="0" marR="0" lvl="0" indent="0" algn="l" rtl="0">
              <a:lnSpc>
                <a:spcPct val="130000"/>
              </a:lnSpc>
              <a:spcBef>
                <a:spcPts val="360"/>
              </a:spcBef>
              <a:spcAft>
                <a:spcPts val="0"/>
              </a:spcAft>
              <a:buClr>
                <a:srgbClr val="000000"/>
              </a:buClr>
              <a:buSzPts val="1800"/>
              <a:buFont typeface="Arial"/>
              <a:buNone/>
            </a:pPr>
            <a:endParaRPr sz="1620" b="0" i="0" u="none" strike="noStrike" cap="none">
              <a:solidFill>
                <a:srgbClr val="004888"/>
              </a:solidFill>
              <a:latin typeface="Open Sans"/>
              <a:ea typeface="Open Sans"/>
              <a:cs typeface="Open Sans"/>
              <a:sym typeface="Open Sans"/>
            </a:endParaRPr>
          </a:p>
          <a:p>
            <a:pPr marL="411480" marR="0" lvl="0" indent="0" algn="l" rtl="0">
              <a:lnSpc>
                <a:spcPct val="130000"/>
              </a:lnSpc>
              <a:spcBef>
                <a:spcPts val="360"/>
              </a:spcBef>
              <a:spcAft>
                <a:spcPts val="0"/>
              </a:spcAft>
              <a:buClr>
                <a:srgbClr val="000000"/>
              </a:buClr>
              <a:buSzPts val="1800"/>
              <a:buFont typeface="Arial"/>
              <a:buNone/>
            </a:pPr>
            <a:endParaRPr sz="1620" b="0" i="0" u="none" strike="noStrike" cap="none">
              <a:solidFill>
                <a:srgbClr val="004888"/>
              </a:solidFill>
              <a:latin typeface="Open Sans"/>
              <a:ea typeface="Open Sans"/>
              <a:cs typeface="Open Sans"/>
              <a:sym typeface="Open Sans"/>
            </a:endParaRPr>
          </a:p>
          <a:p>
            <a:pPr marL="0" marR="0" lvl="0" indent="0" algn="l" rtl="0">
              <a:lnSpc>
                <a:spcPct val="100000"/>
              </a:lnSpc>
              <a:spcBef>
                <a:spcPts val="360"/>
              </a:spcBef>
              <a:spcAft>
                <a:spcPts val="0"/>
              </a:spcAft>
              <a:buClr>
                <a:srgbClr val="000000"/>
              </a:buClr>
              <a:buSzPts val="1800"/>
              <a:buFont typeface="Arial"/>
              <a:buNone/>
            </a:pPr>
            <a:endParaRPr sz="1620" b="0" i="0" u="none" strike="noStrike" cap="none">
              <a:solidFill>
                <a:srgbClr val="004888"/>
              </a:solidFill>
              <a:latin typeface="Open Sans"/>
              <a:ea typeface="Open Sans"/>
              <a:cs typeface="Open Sans"/>
              <a:sym typeface="Open Sans"/>
            </a:endParaRPr>
          </a:p>
        </p:txBody>
      </p:sp>
    </p:spTree>
    <p:extLst>
      <p:ext uri="{BB962C8B-B14F-4D97-AF65-F5344CB8AC3E}">
        <p14:creationId xmlns:p14="http://schemas.microsoft.com/office/powerpoint/2010/main" val="3343657295"/>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1.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ver slides">
  <a:themeElements>
    <a:clrScheme name="Citizens Advice colour palette">
      <a:dk1>
        <a:srgbClr val="004B88"/>
      </a:dk1>
      <a:lt1>
        <a:srgbClr val="FFFFFF"/>
      </a:lt1>
      <a:dk2>
        <a:srgbClr val="004B88"/>
      </a:dk2>
      <a:lt2>
        <a:srgbClr val="FCBB69"/>
      </a:lt2>
      <a:accent1>
        <a:srgbClr val="57486B"/>
      </a:accent1>
      <a:accent2>
        <a:srgbClr val="A6D6AE"/>
      </a:accent2>
      <a:accent3>
        <a:srgbClr val="006278"/>
      </a:accent3>
      <a:accent4>
        <a:srgbClr val="FCCEBA"/>
      </a:accent4>
      <a:accent5>
        <a:srgbClr val="005742"/>
      </a:accent5>
      <a:accent6>
        <a:srgbClr val="C2BDDE"/>
      </a:accent6>
      <a:hlink>
        <a:srgbClr val="0000FF"/>
      </a:hlink>
      <a:folHlink>
        <a:srgbClr val="C1C1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slides">
  <a:themeElements>
    <a:clrScheme name="Citizens Advice colour palette">
      <a:dk1>
        <a:srgbClr val="004B88"/>
      </a:dk1>
      <a:lt1>
        <a:srgbClr val="FFFFFF"/>
      </a:lt1>
      <a:dk2>
        <a:srgbClr val="004B88"/>
      </a:dk2>
      <a:lt2>
        <a:srgbClr val="FCBB69"/>
      </a:lt2>
      <a:accent1>
        <a:srgbClr val="57486B"/>
      </a:accent1>
      <a:accent2>
        <a:srgbClr val="A6D6AE"/>
      </a:accent2>
      <a:accent3>
        <a:srgbClr val="006278"/>
      </a:accent3>
      <a:accent4>
        <a:srgbClr val="FCCEBA"/>
      </a:accent4>
      <a:accent5>
        <a:srgbClr val="005742"/>
      </a:accent5>
      <a:accent6>
        <a:srgbClr val="C2BDDE"/>
      </a:accent6>
      <a:hlink>
        <a:srgbClr val="0000FF"/>
      </a:hlink>
      <a:folHlink>
        <a:srgbClr val="C1C1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AS powerpoint template May 2018">
  <a:themeElements>
    <a:clrScheme name="Citizens Advice colour theme">
      <a:dk1>
        <a:srgbClr val="4A4A49"/>
      </a:dk1>
      <a:lt1>
        <a:sysClr val="window" lastClr="FFFFFF"/>
      </a:lt1>
      <a:dk2>
        <a:srgbClr val="44546A"/>
      </a:dk2>
      <a:lt2>
        <a:srgbClr val="E7E6E6"/>
      </a:lt2>
      <a:accent1>
        <a:srgbClr val="0052A1"/>
      </a:accent1>
      <a:accent2>
        <a:srgbClr val="00A5C2"/>
      </a:accent2>
      <a:accent3>
        <a:srgbClr val="008697"/>
      </a:accent3>
      <a:accent4>
        <a:srgbClr val="FFC000"/>
      </a:accent4>
      <a:accent5>
        <a:srgbClr val="5B9BD5"/>
      </a:accent5>
      <a:accent6>
        <a:srgbClr val="70AD47"/>
      </a:accent6>
      <a:hlink>
        <a:srgbClr val="0563C1"/>
      </a:hlink>
      <a:folHlink>
        <a:srgbClr val="954F72"/>
      </a:folHlink>
    </a:clrScheme>
    <a:fontScheme name="Citizens Advice font theme">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S_PowerPoint template.potx" id="{4AFAD547-9FFC-4E3E-A5BF-668772B78632}" vid="{038054CA-DAB7-4046-AD06-7563F757B69B}"/>
    </a:ext>
  </a:extLst>
</a:theme>
</file>

<file path=ppt/theme/theme5.xml><?xml version="1.0" encoding="utf-8"?>
<a:theme xmlns:a="http://schemas.openxmlformats.org/drawingml/2006/main" name="CAS_PowerPoint template">
  <a:themeElements>
    <a:clrScheme name="Citizens Advice colour theme">
      <a:dk1>
        <a:srgbClr val="4A4A49"/>
      </a:dk1>
      <a:lt1>
        <a:sysClr val="window" lastClr="FFFFFF"/>
      </a:lt1>
      <a:dk2>
        <a:srgbClr val="44546A"/>
      </a:dk2>
      <a:lt2>
        <a:srgbClr val="E7E6E6"/>
      </a:lt2>
      <a:accent1>
        <a:srgbClr val="0052A1"/>
      </a:accent1>
      <a:accent2>
        <a:srgbClr val="00A5C2"/>
      </a:accent2>
      <a:accent3>
        <a:srgbClr val="008697"/>
      </a:accent3>
      <a:accent4>
        <a:srgbClr val="FFC000"/>
      </a:accent4>
      <a:accent5>
        <a:srgbClr val="5B9BD5"/>
      </a:accent5>
      <a:accent6>
        <a:srgbClr val="70AD47"/>
      </a:accent6>
      <a:hlink>
        <a:srgbClr val="0563C1"/>
      </a:hlink>
      <a:folHlink>
        <a:srgbClr val="954F72"/>
      </a:folHlink>
    </a:clrScheme>
    <a:fontScheme name="Citizens Advice font theme">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S_PowerPoint template.potx" id="{4AFAD547-9FFC-4E3E-A5BF-668772B78632}" vid="{038054CA-DAB7-4046-AD06-7563F757B69B}"/>
    </a:ext>
  </a:extLst>
</a:theme>
</file>

<file path=ppt/theme/theme6.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9.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109</TotalTime>
  <Words>4028</Words>
  <Application>Microsoft Office PowerPoint</Application>
  <PresentationFormat>On-screen Show (16:9)</PresentationFormat>
  <Paragraphs>635</Paragraphs>
  <Slides>83</Slides>
  <Notes>75</Notes>
  <HiddenSlides>0</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83</vt:i4>
      </vt:variant>
    </vt:vector>
  </HeadingPairs>
  <TitlesOfParts>
    <vt:vector size="100" baseType="lpstr">
      <vt:lpstr>Tahoma</vt:lpstr>
      <vt:lpstr>Arial</vt:lpstr>
      <vt:lpstr>Cambria</vt:lpstr>
      <vt:lpstr>Symbol</vt:lpstr>
      <vt:lpstr>Calibri Light</vt:lpstr>
      <vt:lpstr>Calibri</vt:lpstr>
      <vt:lpstr>Open Sans</vt:lpstr>
      <vt:lpstr>Simple Light</vt:lpstr>
      <vt:lpstr>1_Cover slides</vt:lpstr>
      <vt:lpstr>Content slides</vt:lpstr>
      <vt:lpstr>CAS powerpoint template May 2018</vt:lpstr>
      <vt:lpstr>CAS_PowerPoint template</vt:lpstr>
      <vt:lpstr>simple-light</vt:lpstr>
      <vt:lpstr>Simple Light</vt:lpstr>
      <vt:lpstr>Office Theme</vt:lpstr>
      <vt:lpstr>1_Office Theme</vt:lpstr>
      <vt:lpstr>Office Theme</vt:lpstr>
      <vt:lpstr>PowerPoint Presentation</vt:lpstr>
      <vt:lpstr>PowerPoint Presentation</vt:lpstr>
      <vt:lpstr>PowerPoint Presentation</vt:lpstr>
      <vt:lpstr>Actions from last meeting</vt:lpstr>
      <vt:lpstr>Domestic Supplier Liaison   May 2023 </vt:lpstr>
      <vt:lpstr>Consumer service systems project - 2024 - 1 / 2  </vt:lpstr>
      <vt:lpstr>Consumer service systems project - 2024 - 2 / 2  </vt:lpstr>
      <vt:lpstr>Referral Partner audit 2023</vt:lpstr>
      <vt:lpstr>Challenging client behaviour</vt:lpstr>
      <vt:lpstr>Performance and Operations </vt:lpstr>
      <vt:lpstr>Contact volumes comparison 2016/17 to 2022/23 </vt:lpstr>
      <vt:lpstr>Q4 contacts by channel </vt:lpstr>
      <vt:lpstr>Trends - Q4 2022</vt:lpstr>
      <vt:lpstr>Trends Q4 2023</vt:lpstr>
      <vt:lpstr>Trends</vt:lpstr>
      <vt:lpstr>Q4 Trends split by nation </vt:lpstr>
      <vt:lpstr>Q4 affordability trends</vt:lpstr>
      <vt:lpstr>Q4 new EBSS codes</vt:lpstr>
      <vt:lpstr>Google analytics - energy pages</vt:lpstr>
      <vt:lpstr>Signposted cases for Q4</vt:lpstr>
      <vt:lpstr>Signposted to Ofgem</vt:lpstr>
      <vt:lpstr>Referrals against volumes January 22 - March 23</vt:lpstr>
      <vt:lpstr>Referral proportions January 22 - March 23 </vt:lpstr>
      <vt:lpstr>PowerPoint Presentation</vt:lpstr>
      <vt:lpstr>Advice Direct Scotland update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 10.55am – 11.05am</vt:lpstr>
      <vt:lpstr>Supplier spotlight discussion </vt:lpstr>
      <vt:lpstr>PowerPoint Presentation</vt:lpstr>
      <vt:lpstr>Supplier Liaison Meeting</vt:lpstr>
      <vt:lpstr>What we are seeing</vt:lpstr>
      <vt:lpstr>Debt legacy</vt:lpstr>
      <vt:lpstr>Thank you</vt:lpstr>
      <vt:lpstr>Energy Team Update</vt:lpstr>
      <vt:lpstr>PowerPoint Presentation</vt:lpstr>
      <vt:lpstr>Recent publications</vt:lpstr>
      <vt:lpstr>Recent Blogs Our views on Ofgem’s RIIO-ED2 Final Determinations (decisions) for the electricity distribution sector Energy bills could stay high for a long time — people will need help Thousands of small businesses have been left behind by energy suppliers’ failures to administer support Why the Energy Price Guarantee should not increase from April A public charging penalty is emerging for electric drivers </vt:lpstr>
      <vt:lpstr>Consultation Responses We have responded to Ofgem’s consultation on the Future of local energy institutions and governance consultation, to the Ofgem Call for Input: Future of Distributed Flexibility 2023, and to Ofgem’s proposed amendments to the Electricity (Connection Guaranteed Standards of Performance) Regulations 2015. We responded to Ofgem’s Statutory consultation on amendments to the Electricity (Standards of performance) Regulations 2015 for Severe Weather Compensation, to the Ofgem Informal consultation on the removal of EV POLR provision from SLC 31F, and to Ofgem’s Consultation on Guidance for Third Party Intermediary Alternative Dispute Resolution Scheme Criteria.    We also applied to intervene in the CMA Energy Licence Modification Appeal 2023 (ED2), responded to the to the DESNZ consultation on Improving Boiler Standards and Efficiency, and shared our views on the Ofgem RIIO-ED2 Final Determinations for the electricity distribution sector.  </vt:lpstr>
      <vt:lpstr>Consultation Responses We have responded to the Ofgem call for evidence on prepayment rules and protections, to the Department for Energy Security and Net Zero’s Capacity Market 2023 consultation, and to the Ofgem Forward Work Programme 2023-2024. We have also responded to Ofgem’s Energy Code Governance Reform Call for input, to the Consumer Scotland Draft Work Programme 2023-2024 and to the Ofgem further consultation on amending the methodology for setting the Earnings Before Interest and Tax (EBIT) allowance. See all our consultation responses here. </vt:lpstr>
      <vt:lpstr>Energy Retail Markets Team: updates</vt:lpstr>
      <vt:lpstr>Net Zero Homes: updates</vt:lpstr>
      <vt:lpstr>Energy Networks &amp; Systems Team: updates</vt:lpstr>
      <vt:lpstr>AOB</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V2 Full slide deck Supplier Liaison 24 May 2023</dc:title>
  <cp:lastModifiedBy>Suzi Cassie</cp:lastModifiedBy>
  <cp:revision>7</cp:revision>
  <dcterms:modified xsi:type="dcterms:W3CDTF">2023-05-24T13:37:33Z</dcterms:modified>
</cp:coreProperties>
</file>