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76" r:id="rId4"/>
    <p:sldId id="263" r:id="rId5"/>
    <p:sldId id="265" r:id="rId6"/>
    <p:sldId id="266" r:id="rId7"/>
    <p:sldId id="267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n, Dave (Energy Security, Networks &amp; Markets)" initials="ND(SN&amp;M" lastIdx="5" clrIdx="0">
    <p:extLst>
      <p:ext uri="{19B8F6BF-5375-455C-9EA6-DF929625EA0E}">
        <p15:presenceInfo xmlns:p15="http://schemas.microsoft.com/office/powerpoint/2012/main" userId="S::dave.newton@cirrus.beis.gov.uk::d0854c73-2e0c-4c8c-ac27-a19b51e150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9"/>
    <p:restoredTop sz="94653"/>
  </p:normalViewPr>
  <p:slideViewPr>
    <p:cSldViewPr snapToGrid="0" snapToObjects="1">
      <p:cViewPr varScale="1">
        <p:scale>
          <a:sx n="61" d="100"/>
          <a:sy n="61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BEC26-625A-A64D-B8B3-13F20979FC2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E2AFA-8A95-8043-BB27-A4BA74D25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3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AFA-8A95-8043-BB27-A4BA74D25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AFA-8A95-8043-BB27-A4BA74D257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AFA-8A95-8043-BB27-A4BA74D25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AFA-8A95-8043-BB27-A4BA74D257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AFA-8A95-8043-BB27-A4BA74D257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AFA-8A95-8043-BB27-A4BA74D257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AFA-8A95-8043-BB27-A4BA74D257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8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533D-6C1F-AA44-AFE1-798119BED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73C44-BFAF-0C4C-AD3F-E0123D6CF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B0AA-0F26-784D-BDA0-E427F2E1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8C61-291B-D848-945A-E2D6FF44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9694-6E4A-0245-9C2F-B6A71253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489D-FA92-2A41-972A-8F883865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DB9F4-7EDE-CB42-A224-8E1940C2F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6928-F331-744E-9912-54F4C026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7B98-B237-B447-A7CC-43C5428F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FA5FB-133A-0747-BA4B-109E30C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6C341-7F64-A342-B49A-613B13D8D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78880-7A14-014D-B287-074DDB8EC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3983-F64C-DA47-9BDA-5E010290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C30D-26E7-5B47-A5C6-473D1F42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AE27-20EE-5A4D-952C-C3C2CC15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1A99-2921-3F40-BB63-4D31CDB6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BB94-971D-6F40-ADB2-E85EC5E56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9BCC1-FAB8-854B-A857-5796C471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832C-075C-FA49-B1EF-00A7346A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D72C-5C26-5345-8D72-25C7289F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28E2-2EBD-EA46-9EAC-50501596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29736-3F8E-204D-AE3F-8FBB99B31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00C07-F5E8-3047-8774-A31C9E7B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C17F-CB8B-EB4D-AFC1-C8E923F2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3A7B-796B-3D4C-99E4-11867FBC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EA22-A75B-F641-B137-CF78541F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FF03-30F0-784D-9AAF-81CFE3BA0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1D66C-C037-A945-8EA7-157E4AA4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38646-C5F3-9547-A540-9424263B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CC1C4-7857-014E-BA78-CB1DF7B9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B6F3C-5E25-AF46-8E7E-FE167452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A0EB-D287-2C4F-B188-094864A4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65E42-AF7A-9344-A150-A67D174AC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74BD5-541B-4047-B6C8-F972B8340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E385C-F75E-AC47-BAC8-35444E145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3981-0EAD-6343-B4D0-AB2A2B0D6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4114E-8F59-D144-8874-35ECF7D7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4CE2F-B898-C04E-B036-DF364095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45826-4B7C-8044-A854-4F1A04A4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D928-D77B-6247-A096-A60C1BCE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291E-B6AA-0D40-BBBB-B162AD90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7A4D5-7387-0D47-B3FF-36680E38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ECCE4-8643-AF4C-8040-426A0AA1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962FB-5866-0147-A2B5-0EF38986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22D5D-D142-3F45-BEF4-86CA9B78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DAC99-A584-9C4B-8F00-0ADACA82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8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17F6-FA95-9A40-81FE-F38B3E9C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B917-7441-F74E-8B1A-0D2A2218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F3D22-BAAB-F842-AF4A-3051DF5B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5F7C4-B2D8-7442-AF69-175B04FF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CFE9-2F34-7D44-A9BE-C0D4FFB2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C0090-0FE7-5F42-AD19-C5387F31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1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1170-2670-CB42-A3E0-48BA0F1F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AEBAB-CB67-1844-B861-0F8FABDCA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157C2-F488-5943-99EF-15E1E7A4B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FF3F9-19D7-B545-BC3A-9B2C9BCB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5/15/19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C439C-0636-E546-A642-D1E2EA72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71C5D-38CA-DE4C-BE29-427A4370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79EB8-B34F-F243-90FF-A6E3A045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46C94-B618-1D48-8256-9962007DF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175D-82B4-6641-8354-1809320F2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5/15/19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B33A-A7B8-E948-A27C-78AFFEED5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72C9-AB03-784E-A85D-EC9E318C3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55FC-9FC2-7143-96B3-DD2D48DF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D353D6.FD19805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gov.uk/government/consultations/consumer-green-paper-modernising-consumer-marke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cid:image004.jpg@01D353D6.FD1980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cid:image004.jpg@01D353D6.FD19805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cid:image004.jpg@01D353D6.FD1980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tiff"/><Relationship Id="rId4" Type="http://schemas.openxmlformats.org/officeDocument/2006/relationships/image" Target="cid:image004.jpg@01D353D6.FD1980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tiff"/><Relationship Id="rId4" Type="http://schemas.openxmlformats.org/officeDocument/2006/relationships/image" Target="cid:image004.jpg@01D353D6.FD19805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tiff"/><Relationship Id="rId4" Type="http://schemas.openxmlformats.org/officeDocument/2006/relationships/image" Target="cid:image004.jpg@01D353D6.FD1980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arriet.reece1@beis.gov.uk" TargetMode="External"/><Relationship Id="rId5" Type="http://schemas.openxmlformats.org/officeDocument/2006/relationships/image" Target="../media/image2.tiff"/><Relationship Id="rId4" Type="http://schemas.openxmlformats.org/officeDocument/2006/relationships/image" Target="cid:image004.jpg@01D353D6.FD198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D6800B-7C45-42C6-813B-393FF5819D73}"/>
              </a:ext>
            </a:extLst>
          </p:cNvPr>
          <p:cNvSpPr txBox="1">
            <a:spLocks/>
          </p:cNvSpPr>
          <p:nvPr/>
        </p:nvSpPr>
        <p:spPr>
          <a:xfrm>
            <a:off x="2344422" y="2184555"/>
            <a:ext cx="7474485" cy="3120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59138" indent="-359138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8132" indent="-299281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97126" indent="-239425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75976" indent="-239425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4826" indent="-239425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33677" indent="-239425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27" indent="-239425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379" indent="-239425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229" indent="-239425" algn="l" defTabSz="9577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</a:rPr>
              <a:t>Modernising Consumer Markets: Green Paper Update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</a:rPr>
              <a:t>Elliot Spindler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1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2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5B641-F4F1-5A4B-B9B1-46C80851B411}"/>
              </a:ext>
            </a:extLst>
          </p:cNvPr>
          <p:cNvSpPr txBox="1"/>
          <p:nvPr/>
        </p:nvSpPr>
        <p:spPr>
          <a:xfrm>
            <a:off x="4060556" y="1690595"/>
            <a:ext cx="76033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An introduction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Consumer and Competition Policy Directorate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government is committed to ensuring markets work for all and launched its Consumer Green Paper in April 2018 to bring forward provisions which safeguard consumer rights. 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consultation ran from April to June 2018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Commitment to publish a comprehensive Consumer White Paper in Summer 2019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D61A4A-ACDA-7E41-B4CB-8FC5FC2861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15" t="18457" r="37483" b="2278"/>
          <a:stretch/>
        </p:blipFill>
        <p:spPr>
          <a:xfrm>
            <a:off x="913310" y="1690595"/>
            <a:ext cx="2779732" cy="3939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650994-8042-1947-8058-975E737E73D7}"/>
              </a:ext>
            </a:extLst>
          </p:cNvPr>
          <p:cNvSpPr/>
          <p:nvPr/>
        </p:nvSpPr>
        <p:spPr>
          <a:xfrm>
            <a:off x="946986" y="5906586"/>
            <a:ext cx="10212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https://www.gov.uk/government/consultations/consumer-green-paper-modernising-consumer-markets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3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06E22B-AFEF-324D-B459-838DDCE7B4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15" t="18457" r="37483" b="2278"/>
          <a:stretch/>
        </p:blipFill>
        <p:spPr>
          <a:xfrm>
            <a:off x="913310" y="1690595"/>
            <a:ext cx="2779732" cy="3939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BDF7CB-2B0A-CE49-A99A-FE58DAA250F3}"/>
              </a:ext>
            </a:extLst>
          </p:cNvPr>
          <p:cNvSpPr/>
          <p:nvPr/>
        </p:nvSpPr>
        <p:spPr>
          <a:xfrm>
            <a:off x="4076054" y="1690595"/>
            <a:ext cx="7277746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The three principles</a:t>
            </a:r>
          </a:p>
          <a:p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Competition should be central to our approach and the government should always look to remove barriers to competition where they arise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Consumers should benefit from new technology and new business models, with competition and regulation working together in the consumer interest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Consumers should be able to get redress when things go wrong and consumer rights are effectively enforced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8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4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67B6F4-3D3B-814A-9C31-B39299EB9B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15" t="18457" r="37483" b="2278"/>
          <a:stretch/>
        </p:blipFill>
        <p:spPr>
          <a:xfrm>
            <a:off x="913310" y="1690595"/>
            <a:ext cx="2779732" cy="3939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CE1F6C-8030-B244-A90F-1E9ECFB90184}"/>
              </a:ext>
            </a:extLst>
          </p:cNvPr>
          <p:cNvSpPr/>
          <p:nvPr/>
        </p:nvSpPr>
        <p:spPr>
          <a:xfrm>
            <a:off x="4074695" y="1659816"/>
            <a:ext cx="73954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u="sng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consultation sought views on</a:t>
            </a:r>
          </a:p>
          <a:p>
            <a:endParaRPr lang="en-GB" sz="600" b="0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etting consumers better deals and better service in utilities markets</a:t>
            </a:r>
          </a:p>
          <a:p>
            <a:endParaRPr lang="en-GB" sz="2000" b="0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elping consumers benefit from their data and remain protected when they buy and sell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 to improve the system of alternative dispute resolution (ADR)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B0C0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 to support local and national enforcers to work together to protect consumers</a:t>
            </a:r>
          </a:p>
        </p:txBody>
      </p:sp>
    </p:spTree>
    <p:extLst>
      <p:ext uri="{BB962C8B-B14F-4D97-AF65-F5344CB8AC3E}">
        <p14:creationId xmlns:p14="http://schemas.microsoft.com/office/powerpoint/2010/main" val="208296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5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30F6E4-F3C2-A94E-9B57-722066993962}"/>
              </a:ext>
            </a:extLst>
          </p:cNvPr>
          <p:cNvSpPr/>
          <p:nvPr/>
        </p:nvSpPr>
        <p:spPr>
          <a:xfrm>
            <a:off x="667466" y="1625195"/>
            <a:ext cx="10562345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themes on</a:t>
            </a:r>
            <a:r>
              <a:rPr lang="en-GB" sz="2000" i="0" u="sng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customer complaints journey and the system of ADR within responses</a:t>
            </a:r>
            <a:endParaRPr lang="en-GB" sz="2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should have sufficient time to resolve disputes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their customers informally before involving a third party but the current 8-week period is a significant barrier to consumer take-up of ADR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process is time consuming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many consumers give up on legitimate complaints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8-week deadlock period can harm both businesses and consumers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affecting customer retention and eroding consumer trust whilst making little difference to the eventual outcome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6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48BA-ECD8-534B-A1E5-4CA16B9226F7}"/>
              </a:ext>
            </a:extLst>
          </p:cNvPr>
          <p:cNvSpPr/>
          <p:nvPr/>
        </p:nvSpPr>
        <p:spPr>
          <a:xfrm>
            <a:off x="667466" y="1706756"/>
            <a:ext cx="104752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Negative outcomes for consumers due to length of the current process </a:t>
            </a:r>
          </a:p>
          <a:p>
            <a:pPr fontAlgn="base"/>
            <a:endParaRPr lang="en-GB" sz="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falls over time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 Customer expectations vs reality.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Dissatisfaction with the complaints journey is often caused by long waiting times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Lower retention of customer complaints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 - The longer a complaint is open for, the more likely a customer is to give up or lose interest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The ‘limbo period’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 - Customers are often left waiting for a period where no action is being taken by the supplier between the failure to agree a solution and the 8-weeks expiring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Consumers deterred from complaining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</a:rPr>
              <a:t> - The current process is deterring consumers from reporting issues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7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5D438-76A1-D047-9817-71644218B5A6}"/>
              </a:ext>
            </a:extLst>
          </p:cNvPr>
          <p:cNvSpPr txBox="1"/>
          <p:nvPr/>
        </p:nvSpPr>
        <p:spPr>
          <a:xfrm>
            <a:off x="667466" y="1706756"/>
            <a:ext cx="1023647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Negative outcomes for business with the length of the current process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Negative impact of not complaining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through social media, black marking or not renewing their contract can still damage a company without complaining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Higher churn rate of customers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suppliers cannot resolve complaints that customer is more likely to switch away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 opportunity to interact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complaints channel is often the only contact point a consumer has with their supplier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3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F848E0-0FBD-49F5-9072-FCCFB21562EB}"/>
              </a:ext>
            </a:extLst>
          </p:cNvPr>
          <p:cNvSpPr txBox="1">
            <a:spLocks/>
          </p:cNvSpPr>
          <p:nvPr/>
        </p:nvSpPr>
        <p:spPr>
          <a:xfrm>
            <a:off x="667466" y="342078"/>
            <a:ext cx="902500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 and Affordability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BA4FE9-8AD2-42D9-B730-AAF9D9D57FF0}"/>
              </a:ext>
            </a:extLst>
          </p:cNvPr>
          <p:cNvSpPr/>
          <p:nvPr/>
        </p:nvSpPr>
        <p:spPr>
          <a:xfrm flipH="1">
            <a:off x="9791734" y="6145349"/>
            <a:ext cx="2400267" cy="720080"/>
          </a:xfrm>
          <a:prstGeom prst="rtTriangle">
            <a:avLst/>
          </a:prstGeom>
          <a:solidFill>
            <a:srgbClr val="7CBF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695C46-E744-4AAA-878B-1DD93290FA05}"/>
              </a:ext>
            </a:extLst>
          </p:cNvPr>
          <p:cNvSpPr/>
          <p:nvPr/>
        </p:nvSpPr>
        <p:spPr>
          <a:xfrm flipH="1">
            <a:off x="11135884" y="5497278"/>
            <a:ext cx="1056117" cy="1368152"/>
          </a:xfrm>
          <a:prstGeom prst="rtTriangle">
            <a:avLst/>
          </a:prstGeom>
          <a:solidFill>
            <a:srgbClr val="002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78AC7E-A337-4D1B-9836-B47AC42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2B857-BB15-4C74-97C4-3417538B386D}" type="slidenum">
              <a:rPr lang="en-GB" smtClean="0"/>
              <a:t>8</a:t>
            </a:fld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BEC99BA-E129-4DA6-8D8D-48D87936B2AC}"/>
              </a:ext>
            </a:extLst>
          </p:cNvPr>
          <p:cNvSpPr/>
          <p:nvPr/>
        </p:nvSpPr>
        <p:spPr>
          <a:xfrm>
            <a:off x="9961870" y="214947"/>
            <a:ext cx="2543907" cy="718007"/>
          </a:xfrm>
          <a:prstGeom prst="roundRect">
            <a:avLst>
              <a:gd name="adj" fmla="val 48252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3" rIns="68406" bIns="34203" rtlCol="0" anchor="ctr"/>
          <a:lstStyle/>
          <a:p>
            <a:pPr algn="ctr" defTabSz="957700"/>
            <a:endParaRPr lang="en-GB" sz="1900">
              <a:solidFill>
                <a:prstClr val="white"/>
              </a:solidFill>
            </a:endParaRPr>
          </a:p>
        </p:txBody>
      </p:sp>
      <p:pic>
        <p:nvPicPr>
          <p:cNvPr id="3" name="Picture 2" descr="cid:image004.jpg@01D353D6.FD198050">
            <a:extLst>
              <a:ext uri="{FF2B5EF4-FFF2-40B4-BE49-F238E27FC236}">
                <a16:creationId xmlns:a16="http://schemas.microsoft.com/office/drawing/2014/main" id="{01FA6343-8628-4091-B40D-4757E27326F3}"/>
              </a:ext>
            </a:extLst>
          </p:cNvPr>
          <p:cNvPicPr/>
          <p:nvPr/>
        </p:nvPicPr>
        <p:blipFill rotWithShape="1"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3507" b="2736"/>
          <a:stretch>
            <a:fillRect/>
          </a:stretch>
        </p:blipFill>
        <p:spPr bwMode="auto">
          <a:xfrm>
            <a:off x="10153848" y="212954"/>
            <a:ext cx="203815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3A89BD-CD2D-4229-8E1F-F263AC0A87FC}"/>
              </a:ext>
            </a:extLst>
          </p:cNvPr>
          <p:cNvCxnSpPr>
            <a:cxnSpLocks/>
          </p:cNvCxnSpPr>
          <p:nvPr/>
        </p:nvCxnSpPr>
        <p:spPr>
          <a:xfrm>
            <a:off x="-108067" y="1140995"/>
            <a:ext cx="12322845" cy="95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1BE95-870A-F440-AF74-14B28D4A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466" y="6356350"/>
            <a:ext cx="2743200" cy="365125"/>
          </a:xfrm>
        </p:spPr>
        <p:txBody>
          <a:bodyPr/>
          <a:lstStyle/>
          <a:p>
            <a:r>
              <a:rPr lang="en-GB" dirty="0"/>
              <a:t>5/15/19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E4F10-7FEC-6546-9BAA-30DE36884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6" y="87482"/>
            <a:ext cx="1835583" cy="97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8416E-D65A-CB48-BB22-85DF4D4D24EC}"/>
              </a:ext>
            </a:extLst>
          </p:cNvPr>
          <p:cNvSpPr txBox="1"/>
          <p:nvPr/>
        </p:nvSpPr>
        <p:spPr>
          <a:xfrm>
            <a:off x="667466" y="1601202"/>
            <a:ext cx="1068633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To summarise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Overall much to be happy about in energy when compared to other sectors – a simpler landscape with a single Consumer organisation and ADR provider but, we need to focus on achieving better consumer outcomes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can stakeholders do?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Thanks for feedback through CCP Green Paper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data and information helpful to understand the energy specific situation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Engage with the FRM programme – what is the future of complaints handling in a changing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Looking forward to seeing the EUK proposals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Lets keep talking –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elliot.spindler@beis.gov.uk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54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11451</TotalTime>
  <Words>485</Words>
  <Application>Microsoft Office PowerPoint</Application>
  <PresentationFormat>Widescreen</PresentationFormat>
  <Paragraphs>97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Spindler, Elliot (BEIS)</dc:creator>
  <cp:lastModifiedBy>Leanne Dullard</cp:lastModifiedBy>
  <cp:revision>26</cp:revision>
  <dcterms:created xsi:type="dcterms:W3CDTF">2019-05-15T08:33:07Z</dcterms:created>
  <dcterms:modified xsi:type="dcterms:W3CDTF">2019-05-29T05:41:50Z</dcterms:modified>
</cp:coreProperties>
</file>