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3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5"/>
  </p:sldMasterIdLst>
  <p:notesMasterIdLst>
    <p:notesMasterId r:id="rId9"/>
  </p:notesMasterIdLst>
  <p:handoutMasterIdLst>
    <p:handoutMasterId r:id="rId10"/>
  </p:handoutMasterIdLst>
  <p:sldIdLst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Iolovska" initials="EI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96" d="100"/>
          <a:sy n="96" d="100"/>
        </p:scale>
        <p:origin x="-994" y="2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68580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GB" sz="1000" smtClean="0">
                <a:solidFill>
                  <a:srgbClr val="000000"/>
                </a:solidFill>
                <a:latin typeface="Verdana" panose="020B0604030504040204" pitchFamily="34" charset="0"/>
              </a:rPr>
              <a:t>Internal Only</a:t>
            </a:r>
            <a:endParaRPr lang="en-GB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DBBC5-E4EA-4066-986B-1EB6485252D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  <p:custDataLst>
              <p:tags r:id="rId3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r"/>
            <a:r>
              <a:rPr lang="en-GB" sz="900" smtClean="0">
                <a:solidFill>
                  <a:srgbClr val="000000"/>
                </a:solidFill>
                <a:latin typeface="Verdana" panose="020B0604030504040204" pitchFamily="34" charset="0"/>
              </a:rPr>
              <a:t>Internal Only        </a:t>
            </a:r>
            <a:r>
              <a:rPr lang="en-GB" sz="1100" smtClean="0">
                <a:solidFill>
                  <a:srgbClr val="000000"/>
                </a:solidFill>
                <a:latin typeface="Calibri" panose="020F0502020204030204" pitchFamily="34" charset="0"/>
              </a:rPr>
              <a:t>
</a:t>
            </a:r>
            <a:r>
              <a:rPr lang="en-GB" sz="900" smtClean="0">
                <a:solidFill>
                  <a:srgbClr val="000000"/>
                </a:solidFill>
                <a:latin typeface="Verdana" panose="020B0604030504040204" pitchFamily="34" charset="0"/>
              </a:rPr>
              <a:t>  </a:t>
            </a:r>
            <a:endParaRPr lang="en-GB" sz="9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F82DF-8860-4A4B-B286-9E6045EED1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372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68580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ctr">
              <a:defRPr lang="en-GB" sz="10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ECE09-18CB-459A-915B-B7D72D3D71F4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3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7F195-D5DE-465F-BCCC-9E6B5D080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5352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Need to finalise our vision….</a:t>
            </a:r>
          </a:p>
          <a:p>
            <a:endParaRPr lang="en-GB" dirty="0" smtClean="0"/>
          </a:p>
          <a:p>
            <a:r>
              <a:rPr lang="en-GB" dirty="0" smtClean="0"/>
              <a:t>What are we trying to do together? </a:t>
            </a:r>
          </a:p>
          <a:p>
            <a:endParaRPr lang="en-GB" dirty="0" smtClean="0"/>
          </a:p>
          <a:p>
            <a:r>
              <a:rPr lang="en-GB" dirty="0" smtClean="0"/>
              <a:t>We</a:t>
            </a:r>
            <a:r>
              <a:rPr lang="en-GB" baseline="0" dirty="0" smtClean="0"/>
              <a:t> all want to protect the interest of consumers. </a:t>
            </a: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858000" cy="45496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Internal Only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8612837"/>
            <a:ext cx="6858000" cy="454964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089ACD-93A4-494A-B97E-3A3E7C5E3D5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09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0963" y="1133475"/>
            <a:ext cx="4079875" cy="3060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Roles</a:t>
            </a:r>
            <a:r>
              <a:rPr lang="en-GB" baseline="0" dirty="0" smtClean="0"/>
              <a:t> and responsibilities</a:t>
            </a:r>
          </a:p>
          <a:p>
            <a:endParaRPr lang="en-GB" baseline="0" dirty="0" smtClean="0"/>
          </a:p>
          <a:p>
            <a:r>
              <a:rPr lang="en-GB" baseline="0" dirty="0" smtClean="0"/>
              <a:t>Continuum – </a:t>
            </a:r>
          </a:p>
          <a:p>
            <a:endParaRPr lang="en-GB" baseline="0" dirty="0" smtClean="0"/>
          </a:p>
          <a:p>
            <a:r>
              <a:rPr lang="en-GB" baseline="0" dirty="0" smtClean="0"/>
              <a:t>Policy; compliance; enforcement – continuum – gradient. Orange to blue.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Aspire to have work April in place to share (with energy suppliers); 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This is what we’ve been working on this year, and then this is our work plan.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Explicit about where post roll-out issues – need to know this.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Report on progress. 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1"/>
            <a:ext cx="6858000" cy="454965"/>
          </a:xfrm>
        </p:spPr>
        <p:txBody>
          <a:bodyPr/>
          <a:lstStyle/>
          <a:p>
            <a:pPr defTabSz="457131">
              <a:defRPr/>
            </a:pPr>
            <a:r>
              <a:rPr lang="en-GB" smtClean="0"/>
              <a:t>Internal Only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8612837"/>
            <a:ext cx="6858000" cy="454964"/>
          </a:xfrm>
        </p:spPr>
        <p:txBody>
          <a:bodyPr/>
          <a:lstStyle/>
          <a:p>
            <a:pPr defTabSz="457131">
              <a:defRPr/>
            </a:pPr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31">
              <a:defRPr/>
            </a:pPr>
            <a:fld id="{51089ACD-93A4-494A-B97E-3A3E7C5E3D5F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457131">
                <a:defRPr/>
              </a:pPr>
              <a:t>2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93609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What are we trying to do together</a:t>
            </a:r>
            <a:r>
              <a:rPr lang="en-GB" baseline="0" dirty="0" smtClean="0"/>
              <a:t> and what are the benefits?</a:t>
            </a:r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Describe</a:t>
            </a:r>
            <a:r>
              <a:rPr lang="en-GB" baseline="0" dirty="0" smtClean="0"/>
              <a:t> our engagement – meet every second month; Steve and </a:t>
            </a:r>
            <a:r>
              <a:rPr lang="en-GB" baseline="0" dirty="0" err="1" smtClean="0"/>
              <a:t>Drea</a:t>
            </a:r>
            <a:r>
              <a:rPr lang="en-GB" baseline="0" dirty="0" smtClean="0"/>
              <a:t> catch up with them every second week.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Provide an example of how it can also confirm issues – e.g. RFI on the vulnerability – analysis on npower by CA also confirmed the increase in debt and disconnection contacts.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Describe</a:t>
            </a:r>
            <a:r>
              <a:rPr lang="en-GB" baseline="0" dirty="0" smtClean="0"/>
              <a:t> the difference between illustrative cases from Ombudsman vs </a:t>
            </a:r>
            <a:r>
              <a:rPr lang="en-GB" baseline="0" dirty="0" err="1" smtClean="0"/>
              <a:t>CitA</a:t>
            </a:r>
            <a:r>
              <a:rPr lang="en-GB" baseline="0" dirty="0" smtClean="0"/>
              <a:t>. Those that come to </a:t>
            </a:r>
            <a:r>
              <a:rPr lang="en-GB" baseline="0" dirty="0" err="1" smtClean="0"/>
              <a:t>CitA</a:t>
            </a:r>
            <a:r>
              <a:rPr lang="en-GB" baseline="0" dirty="0" smtClean="0"/>
              <a:t> haven’t been investigated impartially. They are generally a raw record of a complaint. The illustrative cases from the OS – are cases accepted – and so are longer than 8 weeks, generally have already been raised with the supplier and initial investigation has found that the customer has been wronged. </a:t>
            </a:r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858000" cy="45496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Internal Only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0" y="8612837"/>
            <a:ext cx="6858000" cy="454964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089ACD-93A4-494A-B97E-3A3E7C5E3D5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215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8CBE-F621-4610-8FE9-3C9A4192C2B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BFD9-6E7D-4EFB-A623-C0BECDC9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07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8CBE-F621-4610-8FE9-3C9A4192C2B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BFD9-6E7D-4EFB-A623-C0BECDC9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02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8CBE-F621-4610-8FE9-3C9A4192C2B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BFD9-6E7D-4EFB-A623-C0BECDC9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954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8CBE-F621-4610-8FE9-3C9A4192C2B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BFD9-6E7D-4EFB-A623-C0BECDC9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98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8CBE-F621-4610-8FE9-3C9A4192C2B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BFD9-6E7D-4EFB-A623-C0BECDC9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989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8CBE-F621-4610-8FE9-3C9A4192C2B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BFD9-6E7D-4EFB-A623-C0BECDC9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6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8CBE-F621-4610-8FE9-3C9A4192C2B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BFD9-6E7D-4EFB-A623-C0BECDC9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87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8CBE-F621-4610-8FE9-3C9A4192C2B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BFD9-6E7D-4EFB-A623-C0BECDC9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79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8CBE-F621-4610-8FE9-3C9A4192C2B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BFD9-6E7D-4EFB-A623-C0BECDC9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26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8CBE-F621-4610-8FE9-3C9A4192C2B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BFD9-6E7D-4EFB-A623-C0BECDC9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6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8CBE-F621-4610-8FE9-3C9A4192C2B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BFD9-6E7D-4EFB-A623-C0BECDC9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58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8CBE-F621-4610-8FE9-3C9A4192C2B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BFD9-6E7D-4EFB-A623-C0BECDC9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01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F8CBE-F621-4610-8FE9-3C9A4192C2BC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0" y="6356351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2BFD9-6E7D-4EFB-A623-C0BECDC91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90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image" Target="../media/image2.png"/><Relationship Id="rId5" Type="http://schemas.openxmlformats.org/officeDocument/2006/relationships/hyperlink" Target="res://C:\Windows\SYSTEM32\F12\F12Script.dll/23/dom/dom.html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Relationship Id="rId6" Type="http://schemas.openxmlformats.org/officeDocument/2006/relationships/hyperlink" Target="res://C:\Windows\SYSTEM32\F12\F12Script.dll/23/dom/dom.html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image" Target="../media/image2.png"/><Relationship Id="rId5" Type="http://schemas.openxmlformats.org/officeDocument/2006/relationships/hyperlink" Target="res://C:\Windows\SYSTEM32\F12\F12Script.dll/23/dom/dom.html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>
            <a:off x="2496804" y="1034860"/>
            <a:ext cx="4150391" cy="1587880"/>
          </a:xfrm>
          <a:prstGeom prst="downArrow">
            <a:avLst>
              <a:gd name="adj1" fmla="val 50000"/>
              <a:gd name="adj2" fmla="val 4349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97374" y="516743"/>
            <a:ext cx="3749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O</a:t>
            </a:r>
            <a:r>
              <a:rPr lang="en-GB" b="1" dirty="0" smtClean="0">
                <a:solidFill>
                  <a:prstClr val="black"/>
                </a:solidFill>
                <a:latin typeface="Calibri" panose="020F0502020204030204"/>
              </a:rPr>
              <a:t>ur vision for tripartite engagement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54821" t="23915" r="38893" b="66700"/>
          <a:stretch/>
        </p:blipFill>
        <p:spPr>
          <a:xfrm>
            <a:off x="4161568" y="2771525"/>
            <a:ext cx="798962" cy="7562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l="35493" t="26311" r="57626" b="69488"/>
          <a:stretch/>
        </p:blipFill>
        <p:spPr>
          <a:xfrm>
            <a:off x="5120473" y="2902281"/>
            <a:ext cx="1165170" cy="450924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2046490" y="3643112"/>
            <a:ext cx="5131824" cy="1941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dirty="0" smtClean="0"/>
              <a:t>Citizens </a:t>
            </a:r>
            <a:r>
              <a:rPr lang="en-GB" dirty="0"/>
              <a:t>Advice, The Energy Ombudsman and Ofgem </a:t>
            </a:r>
            <a:r>
              <a:rPr lang="en-GB" b="1" dirty="0"/>
              <a:t>working together </a:t>
            </a:r>
            <a:r>
              <a:rPr lang="en-GB" dirty="0"/>
              <a:t>to make best use of </a:t>
            </a:r>
            <a:r>
              <a:rPr lang="en-GB" b="1" dirty="0"/>
              <a:t>resources, market knowledge, skills and functions </a:t>
            </a:r>
            <a:r>
              <a:rPr lang="en-GB" dirty="0"/>
              <a:t>to work with suppliers and in turn </a:t>
            </a:r>
            <a:endParaRPr lang="en-GB" dirty="0" smtClean="0"/>
          </a:p>
          <a:p>
            <a:pPr algn="ctr">
              <a:defRPr/>
            </a:pPr>
            <a:r>
              <a:rPr lang="en-GB" b="1" dirty="0" smtClean="0"/>
              <a:t>protect </a:t>
            </a:r>
            <a:r>
              <a:rPr lang="en-GB" b="1" dirty="0"/>
              <a:t>the interests of consumers</a:t>
            </a:r>
            <a:r>
              <a:rPr lang="en-GB" b="1" dirty="0" smtClean="0"/>
              <a:t>.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15823" y="6110242"/>
            <a:ext cx="4104090" cy="646331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Draft for consultation – not for further distribution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3" name="Picture 12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660" y="2924183"/>
            <a:ext cx="1137965" cy="45092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1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04444" y="891442"/>
            <a:ext cx="6783171" cy="5683956"/>
            <a:chOff x="157780" y="255371"/>
            <a:chExt cx="6783171" cy="5976604"/>
          </a:xfrm>
        </p:grpSpPr>
        <p:sp>
          <p:nvSpPr>
            <p:cNvPr id="33" name="Rectangle 32"/>
            <p:cNvSpPr/>
            <p:nvPr/>
          </p:nvSpPr>
          <p:spPr>
            <a:xfrm>
              <a:off x="2641224" y="4689294"/>
              <a:ext cx="3930212" cy="9870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noFill/>
            </a:ln>
          </p:spPr>
          <p:txBody>
            <a:bodyPr wrap="square">
              <a:spAutoFit/>
            </a:bodyPr>
            <a:lstStyle/>
            <a:p>
              <a:pPr marL="628650" marR="0" lvl="1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Impartial </a:t>
              </a: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– sits between consumers and suppliers.</a:t>
              </a:r>
            </a:p>
            <a:p>
              <a:pPr marL="628650" marR="0" lvl="1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Ombudsman for consumer disputes.</a:t>
              </a:r>
            </a:p>
            <a:p>
              <a:pPr marL="628650" marR="0" lvl="1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Provides 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redress for individual </a:t>
              </a: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consumers.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628650" marR="0" lvl="1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Engages 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with suppliers on service improvement</a:t>
              </a: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</a:t>
              </a:r>
            </a:p>
            <a:p>
              <a:pPr marL="628650" marR="0" lvl="1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Recognises and addresses systemic industry-wide risks.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57780" y="2645899"/>
              <a:ext cx="1475627" cy="1134314"/>
              <a:chOff x="260462" y="2659905"/>
              <a:chExt cx="1475627" cy="1134314"/>
            </a:xfrm>
          </p:grpSpPr>
          <p:sp>
            <p:nvSpPr>
              <p:cNvPr id="6" name="Oval Callout 5"/>
              <p:cNvSpPr/>
              <p:nvPr/>
            </p:nvSpPr>
            <p:spPr>
              <a:xfrm>
                <a:off x="260462" y="2659905"/>
                <a:ext cx="1475627" cy="522769"/>
              </a:xfrm>
              <a:prstGeom prst="wedgeEllipseCallou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Consumer </a:t>
                </a:r>
                <a:r>
                  <a:rPr kumimoji="0" lang="en-GB" sz="11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dissatisfaction</a:t>
                </a:r>
                <a:endPara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5580" y="3230895"/>
                <a:ext cx="649201" cy="563324"/>
              </a:xfrm>
              <a:prstGeom prst="rect">
                <a:avLst/>
              </a:prstGeom>
            </p:spPr>
          </p:pic>
        </p:grpSp>
        <p:sp>
          <p:nvSpPr>
            <p:cNvPr id="10" name="Rectangle 9"/>
            <p:cNvSpPr/>
            <p:nvPr/>
          </p:nvSpPr>
          <p:spPr>
            <a:xfrm>
              <a:off x="2495633" y="328361"/>
              <a:ext cx="4043270" cy="98705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noFill/>
            </a:ln>
          </p:spPr>
          <p:txBody>
            <a:bodyPr wrap="square">
              <a:spAutoFit/>
            </a:bodyPr>
            <a:lstStyle/>
            <a:p>
              <a:pPr marL="628650" marR="0" lvl="1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Advocates 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 </a:t>
              </a: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consumers.</a:t>
              </a:r>
            </a:p>
            <a:p>
              <a:pPr marL="628650" marR="0" lvl="1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Provides 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information and advice directly to consumers.</a:t>
              </a:r>
            </a:p>
            <a:p>
              <a:pPr marL="628650" marR="0" lvl="1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Case 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handling </a:t>
              </a: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 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vulnerable </a:t>
              </a: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consumers.</a:t>
              </a:r>
            </a:p>
            <a:p>
              <a:pPr marL="628650" marR="0" lvl="1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Gathers 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 and complaints </a:t>
              </a: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insights.</a:t>
              </a:r>
            </a:p>
            <a:p>
              <a:pPr marL="628650" marR="0" lvl="1" indent="-17145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Provides feedback and guidance to suppliers.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919685" y="1609799"/>
              <a:ext cx="434338" cy="95020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764156" y="3026275"/>
              <a:ext cx="673377" cy="1115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987840" y="3590861"/>
              <a:ext cx="461871" cy="7870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4125573" y="3031903"/>
              <a:ext cx="673377" cy="1115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357696" y="2116784"/>
              <a:ext cx="583255" cy="72575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332801" y="3159014"/>
              <a:ext cx="608150" cy="71326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Hexagon 29"/>
            <p:cNvSpPr/>
            <p:nvPr/>
          </p:nvSpPr>
          <p:spPr>
            <a:xfrm>
              <a:off x="4852597" y="2456077"/>
              <a:ext cx="1442997" cy="1151651"/>
            </a:xfrm>
            <a:prstGeom prst="hexagon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Risk assess and prioritise</a:t>
              </a:r>
              <a:endParaRPr kumimoji="0" lang="en-GB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92872" y="5862643"/>
              <a:ext cx="39060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Early stage compliance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389421" y="255371"/>
              <a:ext cx="1591831" cy="1184221"/>
              <a:chOff x="1501442" y="482609"/>
              <a:chExt cx="1591831" cy="1184221"/>
            </a:xfrm>
          </p:grpSpPr>
          <p:sp>
            <p:nvSpPr>
              <p:cNvPr id="42" name="Right Arrow Callout 41"/>
              <p:cNvSpPr/>
              <p:nvPr/>
            </p:nvSpPr>
            <p:spPr>
              <a:xfrm>
                <a:off x="1501442" y="482609"/>
                <a:ext cx="1591831" cy="1184221"/>
              </a:xfrm>
              <a:prstGeom prst="rightArrowCallout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5"/>
              <a:srcRect l="54821" t="23915" r="38893" b="66700"/>
              <a:stretch/>
            </p:blipFill>
            <p:spPr>
              <a:xfrm>
                <a:off x="1625382" y="655245"/>
                <a:ext cx="798962" cy="795176"/>
              </a:xfrm>
              <a:prstGeom prst="rect">
                <a:avLst/>
              </a:prstGeom>
            </p:spPr>
          </p:pic>
        </p:grpSp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5"/>
            <a:srcRect l="35493" t="26311" r="57626" b="69488"/>
            <a:stretch/>
          </p:blipFill>
          <p:spPr>
            <a:xfrm>
              <a:off x="2898367" y="2797248"/>
              <a:ext cx="1165170" cy="474141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 rot="3168272">
              <a:off x="2240787" y="1971250"/>
              <a:ext cx="1425381" cy="424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Formal referrals 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9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Advice on consumer detriment.</a:t>
              </a:r>
              <a:endPara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 rot="18541360">
              <a:off x="2212571" y="3481606"/>
              <a:ext cx="1531993" cy="834851"/>
              <a:chOff x="3894654" y="1736674"/>
              <a:chExt cx="1776134" cy="1024659"/>
            </a:xfrm>
          </p:grpSpPr>
          <p:sp>
            <p:nvSpPr>
              <p:cNvPr id="50" name="Left-Right Arrow 49"/>
              <p:cNvSpPr/>
              <p:nvPr/>
            </p:nvSpPr>
            <p:spPr>
              <a:xfrm rot="94391">
                <a:off x="3894654" y="1736674"/>
                <a:ext cx="1776134" cy="1024659"/>
              </a:xfrm>
              <a:prstGeom prst="left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 rot="94391">
                <a:off x="3974991" y="2072401"/>
                <a:ext cx="1652534" cy="311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05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Information/referrals</a:t>
                </a:r>
                <a:r>
                  <a:rPr kumimoji="0" lang="en-GB" sz="9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1586667" y="134535"/>
            <a:ext cx="8488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we influence supplier behaviour and protect consumers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5793" y="596435"/>
            <a:ext cx="8910430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Up-Down Arrow 11"/>
          <p:cNvSpPr/>
          <p:nvPr/>
        </p:nvSpPr>
        <p:spPr>
          <a:xfrm rot="19486859">
            <a:off x="2853163" y="1882015"/>
            <a:ext cx="806125" cy="15311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ight Arrow Callout 46"/>
          <p:cNvSpPr/>
          <p:nvPr/>
        </p:nvSpPr>
        <p:spPr>
          <a:xfrm>
            <a:off x="1773989" y="4953222"/>
            <a:ext cx="1591831" cy="1126235"/>
          </a:xfrm>
          <a:prstGeom prst="rightArrowCallou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 rot="3212972">
            <a:off x="2597850" y="2531854"/>
            <a:ext cx="13555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Information/referrals</a:t>
            </a: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685523" y="3524904"/>
            <a:ext cx="544094" cy="17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440259" y="885779"/>
            <a:ext cx="1389609" cy="4538838"/>
          </a:xfrm>
          <a:prstGeom prst="rect">
            <a:avLst/>
          </a:prstGeom>
          <a:gradFill>
            <a:gsLst>
              <a:gs pos="0">
                <a:schemeClr val="accent2">
                  <a:lumMod val="70000"/>
                </a:schemeClr>
              </a:gs>
              <a:gs pos="56000">
                <a:srgbClr val="FFC000">
                  <a:shade val="67500"/>
                  <a:satMod val="115000"/>
                </a:srgbClr>
              </a:gs>
              <a:gs pos="77000">
                <a:srgbClr val="FFC000">
                  <a:shade val="100000"/>
                  <a:satMod val="115000"/>
                </a:srgbClr>
              </a:gs>
            </a:gsLst>
            <a:lin ang="16200000" scaled="1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482261" y="3357960"/>
            <a:ext cx="138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Compliance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61842" y="2171378"/>
            <a:ext cx="1386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Policy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89672" y="4767426"/>
            <a:ext cx="1531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Enforcement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8604" y="6336316"/>
            <a:ext cx="7203194" cy="369332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Draft for consultation – not for further distribution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6627" y="1081408"/>
            <a:ext cx="1235421" cy="664556"/>
          </a:xfrm>
          <a:prstGeom prst="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00" b="1" dirty="0">
                <a:solidFill>
                  <a:srgbClr val="0070C0"/>
                </a:solidFill>
              </a:rPr>
              <a:t>Regulatory </a:t>
            </a:r>
            <a:r>
              <a:rPr lang="en-GB" sz="1700" b="1" dirty="0" smtClean="0">
                <a:solidFill>
                  <a:srgbClr val="0070C0"/>
                </a:solidFill>
              </a:rPr>
              <a:t>toolkit</a:t>
            </a:r>
            <a:endParaRPr lang="en-GB" sz="1700" b="1" dirty="0">
              <a:solidFill>
                <a:srgbClr val="0070C0"/>
              </a:solidFill>
            </a:endParaRPr>
          </a:p>
        </p:txBody>
      </p:sp>
      <p:pic>
        <p:nvPicPr>
          <p:cNvPr id="43" name="Picture 42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190" y="5284506"/>
            <a:ext cx="971636" cy="42221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Footer Placeholder 16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1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6481" y="340992"/>
            <a:ext cx="5146009" cy="1706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Citizens Advice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Consumer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contact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data.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Ombudsman </a:t>
            </a:r>
            <a:r>
              <a:rPr lang="en-GB" sz="1400" dirty="0">
                <a:solidFill>
                  <a:prstClr val="white"/>
                </a:solidFill>
              </a:rPr>
              <a:t>number of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cases accepted</a:t>
            </a:r>
            <a:r>
              <a:rPr kumimoji="0" lang="en-GB" sz="14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outcomes, complaint types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premature contacts.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Citizens Advice and Ombudsman consumer cases.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Supplier complaints data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thematic risks from </a:t>
            </a:r>
            <a:r>
              <a:rPr kumimoji="0" lang="en-GB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Ofgem’s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compliance work.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808904" y="94597"/>
            <a:ext cx="4287277" cy="5126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GB" b="1" dirty="0">
                <a:solidFill>
                  <a:srgbClr val="0070C0"/>
                </a:solidFill>
              </a:rPr>
              <a:t>Examples of information normally shared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69372" y="2618590"/>
            <a:ext cx="5103118" cy="1342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emerging trends.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issues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prioritise compliance effectively.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Engage with suppliers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address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prevent issues from escalating.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Target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further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investigation/thematic deep dives.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 our understanding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suppliers conduct.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08903" y="2123381"/>
            <a:ext cx="4287277" cy="5126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we do with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this: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69372" y="4283404"/>
            <a:ext cx="5103118" cy="23602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holistic and early view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market issues, helping us target efforts to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improve consumer outcomes.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consistent and informed consumer engagement. 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informed, coordinated and targeted supplier engagement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including early feedback.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better picture of supplier’s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attitude towards putting customers at the heart of their business.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Evidenced, coordinated, targeted and proportionate action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Reducing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duplicate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information requests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58939" y="4035197"/>
            <a:ext cx="4287277" cy="5486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the benefits: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Down Arrow 16"/>
          <p:cNvSpPr/>
          <p:nvPr/>
        </p:nvSpPr>
        <p:spPr>
          <a:xfrm rot="16200000">
            <a:off x="-947546" y="2864166"/>
            <a:ext cx="2946384" cy="1051288"/>
          </a:xfrm>
          <a:prstGeom prst="downArrow">
            <a:avLst>
              <a:gd name="adj1" fmla="val 50000"/>
              <a:gd name="adj2" fmla="val 4349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/>
          <a:srcRect l="35493" t="26311" r="57626" b="69488"/>
          <a:stretch/>
        </p:blipFill>
        <p:spPr>
          <a:xfrm>
            <a:off x="1202158" y="2207631"/>
            <a:ext cx="1165170" cy="45092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/>
          <a:srcRect l="54821" t="23915" r="38893" b="66700"/>
          <a:stretch/>
        </p:blipFill>
        <p:spPr>
          <a:xfrm>
            <a:off x="1452002" y="2941330"/>
            <a:ext cx="798962" cy="75624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77988" y="5798146"/>
            <a:ext cx="2548028" cy="923330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Draft for consultation – not for further distribution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4" name="Picture 13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00" y="4030313"/>
            <a:ext cx="1137965" cy="4509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r>
              <a:rPr lang="en-GB" smtClean="0"/>
              <a:t>Internal Only        </a:t>
            </a:r>
            <a:r>
              <a:rPr lang="en-GB" sz="1100" smtClean="0">
                <a:latin typeface="Calibri" panose="020F0502020204030204" pitchFamily="34" charset="0"/>
              </a:rPr>
              <a:t>
</a:t>
            </a:r>
            <a:r>
              <a:rPr lang="en-GB" smtClean="0"/>
              <a:t>  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30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ri_CT" ma:contentTypeID="0x010100B676EE79281F0D4582DF44FF9E4798E300673673A0305FB344BDBDA0C1B6759C8F" ma:contentTypeVersion="10" ma:contentTypeDescription="" ma:contentTypeScope="" ma:versionID="c83c6b9e607b988edfaaaca6df97f506">
  <xsd:schema xmlns:xsd="http://www.w3.org/2001/XMLSchema" xmlns:xs="http://www.w3.org/2001/XMLSchema" xmlns:p="http://schemas.microsoft.com/office/2006/metadata/properties" xmlns:ns2="9e2e087f-a2ad-4348-b71e-c21abcba4bd3" xmlns:ns3="631298fc-6a88-4548-b7d9-3b164918c4a3" xmlns:ns4="http://schemas.microsoft.com/sharepoint/v3/fields" xmlns:ns5="6ef9c8fa-99da-4bf6-b329-12ab13a2dfca" targetNamespace="http://schemas.microsoft.com/office/2006/metadata/properties" ma:root="true" ma:fieldsID="18c3481d689f4b9ea9a2d2b35ead9847" ns2:_="" ns3:_="" ns4:_="" ns5:_="">
    <xsd:import namespace="9e2e087f-a2ad-4348-b71e-c21abcba4bd3"/>
    <xsd:import namespace="631298fc-6a88-4548-b7d9-3b164918c4a3"/>
    <xsd:import namespace="http://schemas.microsoft.com/sharepoint/v3/fields"/>
    <xsd:import namespace="6ef9c8fa-99da-4bf6-b329-12ab13a2dfca"/>
    <xsd:element name="properties">
      <xsd:complexType>
        <xsd:sequence>
          <xsd:element name="documentManagement">
            <xsd:complexType>
              <xsd:all>
                <xsd:element ref="ns2:gda3fde637db4bed8ca6db8c10601de7" minOccurs="0"/>
                <xsd:element ref="ns3:TaxCatchAll" minOccurs="0"/>
                <xsd:element ref="ns3:TaxCatchAllLabel" minOccurs="0"/>
                <xsd:element ref="ns4:_Status" minOccurs="0"/>
                <xsd:element ref="ns2:Document_x0020_Type"/>
                <xsd:element ref="ns2:Document_x0020_Type_x003a_WorkType" minOccurs="0"/>
                <xsd:element ref="ns2:m19d1e3f04084389ac710b8a38bea5ea" minOccurs="0"/>
                <xsd:element ref="ns5:Meeting_x0020_Date" minOccurs="0"/>
                <xsd:element ref="ns5:BJSCInternalLabel" minOccurs="0"/>
                <xsd:element ref="ns5:BJSCid_group_classification" minOccurs="0"/>
                <xsd:element ref="ns5:BJSC514bdf30_x002D_2227_x002D_4016_x" minOccurs="0"/>
                <xsd:element ref="ns5:BJSCdd9eba61_x002D_d6b9_x002D_469b_x" minOccurs="0"/>
                <xsd:element ref="ns5:BJSCc5a055b0_x002D_1bed_x002D_4579_x" minOccurs="0"/>
                <xsd:element ref="ns5:BJSCSummaryMark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2e087f-a2ad-4348-b71e-c21abcba4bd3" elementFormDefault="qualified">
    <xsd:import namespace="http://schemas.microsoft.com/office/2006/documentManagement/types"/>
    <xsd:import namespace="http://schemas.microsoft.com/office/infopath/2007/PartnerControls"/>
    <xsd:element name="gda3fde637db4bed8ca6db8c10601de7" ma:index="8" nillable="true" ma:taxonomy="true" ma:internalName="gda3fde637db4bed8ca6db8c10601de7" ma:taxonomyFieldName="Folksonomy" ma:displayName="Folksonomy" ma:default="" ma:fieldId="{0da3fde6-37db-4bed-8ca6-db8c10601de7}" ma:taxonomyMulti="true" ma:sspId="69773578-b348-4185-91b0-0c3a7eda8d2a" ma:termSetId="f731f193-13fa-4b40-8d29-37706fde5c5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cument_x0020_Type" ma:index="13" ma:displayName="Document Type" ma:list="{ea008ddd-d393-4bf5-8f5b-e2d2e912e6ba}" ma:internalName="Document_x0020_Type" ma:showField="Title" ma:web="9e2e087f-a2ad-4348-b71e-c21abcba4bd3">
      <xsd:simpleType>
        <xsd:restriction base="dms:Lookup"/>
      </xsd:simpleType>
    </xsd:element>
    <xsd:element name="Document_x0020_Type_x003a_WorkType" ma:index="14" nillable="true" ma:displayName="Document Type:WorkType" ma:list="{ea008ddd-d393-4bf5-8f5b-e2d2e912e6ba}" ma:internalName="Document_x0020_Type_x003A_WorkType" ma:readOnly="true" ma:showField="WorkType" ma:web="9e2e087f-a2ad-4348-b71e-c21abcba4bd3">
      <xsd:simpleType>
        <xsd:restriction base="dms:Lookup"/>
      </xsd:simpleType>
    </xsd:element>
    <xsd:element name="m19d1e3f04084389ac710b8a38bea5ea" ma:index="15" ma:taxonomy="true" ma:internalName="m19d1e3f04084389ac710b8a38bea5ea" ma:taxonomyFieldName="Organisation_" ma:displayName="Organisation_" ma:default="8;#Ofgem|8b4368c1-752b-461b-aa1f-79fb1ab95926" ma:fieldId="{619d1e3f-0408-4389-ac71-0b8a38bea5ea}" ma:taxonomyMulti="true" ma:sspId="69773578-b348-4185-91b0-0c3a7eda8d2a" ma:termSetId="198f4597-1449-4407-9082-75aad48ce81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1298fc-6a88-4548-b7d9-3b164918c4a3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ee11d0b-7ff5-4e7c-ac49-7235b9998389}" ma:internalName="TaxCatchAll" ma:showField="CatchAllData" ma:web="9e2e087f-a2ad-4348-b71e-c21abcba4b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ee11d0b-7ff5-4e7c-ac49-7235b9998389}" ma:internalName="TaxCatchAllLabel" ma:readOnly="true" ma:showField="CatchAllDataLabel" ma:web="9e2e087f-a2ad-4348-b71e-c21abcba4b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2" nillable="true" ma:displayName="Status" ma:default="Draft" ma:description="Choose the appropriate status from the drop-down" ma:format="Dropdown" ma:internalName="_Status">
      <xsd:simpleType>
        <xsd:restriction base="dms:Choice">
          <xsd:enumeration value="Draft"/>
          <xsd:enumeration value="For comment"/>
          <xsd:enumeration value="Peer Reviewed"/>
          <xsd:enumeration value="Head of Dept Reviewed"/>
          <xsd:enumeration value="Legally Reviewed"/>
          <xsd:enumeration value="MD Approved"/>
          <xsd:enumeration value="Final not for Registry"/>
          <xsd:enumeration value="Final and Sent to Registry"/>
          <xsd:enumeration value="Published"/>
          <xsd:enumeration value="For deletion review"/>
          <xsd:enumeration value="External Draft"/>
          <xsd:enumeration value="External for comment"/>
          <xsd:enumeration value="External for action"/>
          <xsd:enumeration value="External 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f9c8fa-99da-4bf6-b329-12ab13a2dfca" elementFormDefault="qualified">
    <xsd:import namespace="http://schemas.microsoft.com/office/2006/documentManagement/types"/>
    <xsd:import namespace="http://schemas.microsoft.com/office/infopath/2007/PartnerControls"/>
    <xsd:element name="Meeting_x0020_Date" ma:index="17" nillable="true" ma:displayName="Meeting Date" ma:format="DateOnly" ma:internalName="Meeting_x0020_Date">
      <xsd:simpleType>
        <xsd:restriction base="dms:DateTime"/>
      </xsd:simpleType>
    </xsd:element>
    <xsd:element name="BJSCInternalLabel" ma:index="18" nillable="true" ma:displayName="Classifier Label" ma:internalName="BJSCInternalLabel">
      <xsd:simpleType>
        <xsd:restriction base="dms:Unknown"/>
      </xsd:simpleType>
    </xsd:element>
    <xsd:element name="BJSCid_group_classification" ma:index="19" nillable="true" ma:displayName="Classification" ma:internalName="BJSCid_group_classification">
      <xsd:simpleType>
        <xsd:restriction base="dms:Text"/>
      </xsd:simpleType>
    </xsd:element>
    <xsd:element name="BJSC514bdf30_x002D_2227_x002D_4016_x" ma:index="20" nillable="true" ma:displayName="Descriptor" ma:internalName="BJSC514bdf30_x002D_2227_x002D_4016_x">
      <xsd:simpleType>
        <xsd:restriction base="dms:Text"/>
      </xsd:simpleType>
    </xsd:element>
    <xsd:element name="BJSCdd9eba61_x002D_d6b9_x002D_469b_x" ma:index="21" nillable="true" ma:displayName="Audience" ma:internalName="BJSCdd9eba61_x002D_d6b9_x002D_469b_x">
      <xsd:simpleType>
        <xsd:restriction base="dms:Text"/>
      </xsd:simpleType>
    </xsd:element>
    <xsd:element name="BJSCc5a055b0_x002D_1bed_x002D_4579_x" ma:index="22" nillable="true" ma:displayName="Visual marking" ma:internalName="BJSCc5a055b0_x002D_1bed_x002D_4579_x">
      <xsd:simpleType>
        <xsd:restriction base="dms:Text"/>
      </xsd:simpleType>
    </xsd:element>
    <xsd:element name="BJSCSummaryMarking" ma:index="23" nillable="true" ma:displayName="Summary Marking" ma:internalName="BJSCSummaryMarking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JSCid_group_classification xmlns="6ef9c8fa-99da-4bf6-b329-12ab13a2dfca">OFFICIAL</BJSCid_group_classification>
    <TaxCatchAll xmlns="631298fc-6a88-4548-b7d9-3b164918c4a3">
      <Value>64</Value>
      <Value>8</Value>
    </TaxCatchAll>
    <m19d1e3f04084389ac710b8a38bea5ea xmlns="9e2e087f-a2ad-4348-b71e-c21abcba4bd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Ofgem</TermName>
          <TermId xmlns="http://schemas.microsoft.com/office/infopath/2007/PartnerControls">8b4368c1-752b-461b-aa1f-79fb1ab95926</TermId>
        </TermInfo>
      </Terms>
    </m19d1e3f04084389ac710b8a38bea5ea>
    <BJSCdd9eba61_x002D_d6b9_x002D_469b_x xmlns="6ef9c8fa-99da-4bf6-b329-12ab13a2dfca">Internal Only</BJSCdd9eba61_x002D_d6b9_x002D_469b_x>
    <_Status xmlns="http://schemas.microsoft.com/sharepoint/v3/fields">Draft</_Status>
    <BJSCInternalLabel xmlns="6ef9c8fa-99da-4bf6-b329-12ab13a2dfca">&lt;?xml version="1.0" encoding="us-ascii"?&gt;&lt;sisl xmlns:xsi="http://www.w3.org/2001/XMLSchema-instance" xmlns:xsd="http://www.w3.org/2001/XMLSchema" sislVersion="0" policy="973096ae-7329-4b3b-9368-47aeba6959e1" xmlns="http://www.boldonjames.com/2008/01/sie/internal/label"&gt;&lt;element uid="id_classification_nonbusiness" value="" /&gt;&lt;element uid="eaadb568-f939-47e9-ab90-f00bdd47735e" value="" /&gt;&lt;/sisl&gt;</BJSCInternalLabel>
    <Document_x0020_Type xmlns="9e2e087f-a2ad-4348-b71e-c21abcba4bd3">7</Document_x0020_Type>
    <BJSC514bdf30_x002D_2227_x002D_4016_x xmlns="6ef9c8fa-99da-4bf6-b329-12ab13a2dfca" xsi:nil="true"/>
    <BJSCc5a055b0_x002D_1bed_x002D_4579_x xmlns="6ef9c8fa-99da-4bf6-b329-12ab13a2dfca" xsi:nil="true"/>
    <Meeting_x0020_Date xmlns="6ef9c8fa-99da-4bf6-b329-12ab13a2dfca" xsi:nil="true"/>
    <gda3fde637db4bed8ca6db8c10601de7 xmlns="9e2e087f-a2ad-4348-b71e-c21abcba4bd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Tripartite working group</TermName>
          <TermId xmlns="http://schemas.microsoft.com/office/infopath/2007/PartnerControls">576cb1e0-7390-4e8c-9d18-6fc4a28ee518</TermId>
        </TermInfo>
      </Terms>
    </gda3fde637db4bed8ca6db8c10601de7>
    <BJSCSummaryMarking xmlns="6ef9c8fa-99da-4bf6-b329-12ab13a2dfca">OFFICIAL Internal Only</BJSCSummaryMarking>
  </documentManagement>
</p:properties>
</file>

<file path=customXml/item4.xml><?xml version="1.0" encoding="utf-8"?>
<sisl xmlns:xsi="http://www.w3.org/2001/XMLSchema-instance" xmlns:xsd="http://www.w3.org/2001/XMLSchema" xmlns="http://www.boldonjames.com/2008/01/sie/internal/label" sislVersion="0" policy="973096ae-7329-4b3b-9368-47aeba6959e1">
  <element uid="id_classification_nonbusiness" value=""/>
  <element uid="eaadb568-f939-47e9-ab90-f00bdd47735e" value=""/>
</sisl>
</file>

<file path=customXml/itemProps1.xml><?xml version="1.0" encoding="utf-8"?>
<ds:datastoreItem xmlns:ds="http://schemas.openxmlformats.org/officeDocument/2006/customXml" ds:itemID="{C7D85ECB-E626-41EF-9822-81589E0C48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AFF93C-25E3-46BF-A854-19F6273B9B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2e087f-a2ad-4348-b71e-c21abcba4bd3"/>
    <ds:schemaRef ds:uri="631298fc-6a88-4548-b7d9-3b164918c4a3"/>
    <ds:schemaRef ds:uri="http://schemas.microsoft.com/sharepoint/v3/fields"/>
    <ds:schemaRef ds:uri="6ef9c8fa-99da-4bf6-b329-12ab13a2df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D9DD14-C1E5-4859-885D-1D45F6873236}">
  <ds:schemaRefs>
    <ds:schemaRef ds:uri="http://www.w3.org/XML/1998/namespace"/>
    <ds:schemaRef ds:uri="9e2e087f-a2ad-4348-b71e-c21abcba4bd3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/fields"/>
    <ds:schemaRef ds:uri="http://schemas.microsoft.com/office/infopath/2007/PartnerControls"/>
    <ds:schemaRef ds:uri="6ef9c8fa-99da-4bf6-b329-12ab13a2dfca"/>
    <ds:schemaRef ds:uri="631298fc-6a88-4548-b7d9-3b164918c4a3"/>
  </ds:schemaRefs>
</ds:datastoreItem>
</file>

<file path=customXml/itemProps4.xml><?xml version="1.0" encoding="utf-8"?>
<ds:datastoreItem xmlns:ds="http://schemas.openxmlformats.org/officeDocument/2006/customXml" ds:itemID="{51467E79-BC5A-41B3-8973-64E190C0DB0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479</TotalTime>
  <Words>565</Words>
  <Application>Microsoft Office PowerPoint</Application>
  <PresentationFormat>On-screen Show (4:3)</PresentationFormat>
  <Paragraphs>92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PowerPoint Presentation</vt:lpstr>
      <vt:lpstr>PowerPoint Presentation</vt:lpstr>
      <vt:lpstr>PowerPoint Presentation</vt:lpstr>
    </vt:vector>
  </TitlesOfParts>
  <Company>Ofgem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Tripartite diagram and benefits - draft for consultation</dc:title>
  <dc:creator>Elena Iolovska</dc:creator>
  <cp:lastModifiedBy>Sue Jackson</cp:lastModifiedBy>
  <cp:revision>31</cp:revision>
  <dcterms:created xsi:type="dcterms:W3CDTF">2017-09-21T12:52:49Z</dcterms:created>
  <dcterms:modified xsi:type="dcterms:W3CDTF">2017-10-24T11:37:20Z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587eb5a0-6a41-4c88-b35a-8f8a4ac1b1a8</vt:lpwstr>
  </property>
  <property fmtid="{D5CDD505-2E9C-101B-9397-08002B2CF9AE}" pid="3" name="bjSaver">
    <vt:lpwstr>4Afo2HbjP62ncqZN5guXzEl8RSXZnVAh</vt:lpwstr>
  </property>
  <property fmtid="{D5CDD505-2E9C-101B-9397-08002B2CF9AE}" pid="4" name="ContentTypeId">
    <vt:lpwstr>0x010100B676EE79281F0D4582DF44FF9E4798E300673673A0305FB344BDBDA0C1B6759C8F</vt:lpwstr>
  </property>
  <property fmtid="{D5CDD505-2E9C-101B-9397-08002B2CF9AE}" pid="5" name="Folksonomy">
    <vt:lpwstr>64;#Tripartite working group|576cb1e0-7390-4e8c-9d18-6fc4a28ee518</vt:lpwstr>
  </property>
  <property fmtid="{D5CDD505-2E9C-101B-9397-08002B2CF9AE}" pid="6" name="Organisation_">
    <vt:lpwstr>8;#Ofgem|8b4368c1-752b-461b-aa1f-79fb1ab95926</vt:lpwstr>
  </property>
  <property fmtid="{D5CDD505-2E9C-101B-9397-08002B2CF9AE}" pid="7" name="bjDocumentLabelXML">
    <vt:lpwstr>&lt;?xml version="1.0" encoding="us-ascii"?&gt;&lt;sisl xmlns:xsi="http://www.w3.org/2001/XMLSchema-instance" xmlns:xsd="http://www.w3.org/2001/XMLSchema" sislVersion="0" policy="973096ae-7329-4b3b-9368-47aeba6959e1" xmlns="http://www.boldonjames.com/2008/01/sie/i</vt:lpwstr>
  </property>
  <property fmtid="{D5CDD505-2E9C-101B-9397-08002B2CF9AE}" pid="8" name="bjDocumentLabelXML-0">
    <vt:lpwstr>nternal/label"&gt;&lt;element uid="id_classification_nonbusiness" value="" /&gt;&lt;element uid="eaadb568-f939-47e9-ab90-f00bdd47735e" value="" /&gt;&lt;/sisl&gt;</vt:lpwstr>
  </property>
  <property fmtid="{D5CDD505-2E9C-101B-9397-08002B2CF9AE}" pid="9" name="bjDocumentSecurityLabel">
    <vt:lpwstr>OFFICIAL Internal Only</vt:lpwstr>
  </property>
</Properties>
</file>