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 id="2147483654" r:id="rId2"/>
    <p:sldMasterId id="2147483656" r:id="rId3"/>
    <p:sldMasterId id="2147483658" r:id="rId4"/>
  </p:sldMasterIdLst>
  <p:notesMasterIdLst>
    <p:notesMasterId r:id="rId19"/>
  </p:notesMasterIdLst>
  <p:handoutMasterIdLst>
    <p:handoutMasterId r:id="rId20"/>
  </p:handoutMasterIdLst>
  <p:sldIdLst>
    <p:sldId id="321" r:id="rId5"/>
    <p:sldId id="618" r:id="rId6"/>
    <p:sldId id="539" r:id="rId7"/>
    <p:sldId id="638" r:id="rId8"/>
    <p:sldId id="572" r:id="rId9"/>
    <p:sldId id="639" r:id="rId10"/>
    <p:sldId id="579" r:id="rId11"/>
    <p:sldId id="642" r:id="rId12"/>
    <p:sldId id="633" r:id="rId13"/>
    <p:sldId id="632" r:id="rId14"/>
    <p:sldId id="640" r:id="rId15"/>
    <p:sldId id="641" r:id="rId16"/>
    <p:sldId id="637" r:id="rId17"/>
    <p:sldId id="643" r:id="rId1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17"/>
    <a:srgbClr val="F3F345"/>
    <a:srgbClr val="003399"/>
    <a:srgbClr val="2C01CB"/>
    <a:srgbClr val="5DA631"/>
    <a:srgbClr val="008D73"/>
    <a:srgbClr val="004C80"/>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8" autoAdjust="0"/>
    <p:restoredTop sz="87257" autoAdjust="0"/>
  </p:normalViewPr>
  <p:slideViewPr>
    <p:cSldViewPr>
      <p:cViewPr>
        <p:scale>
          <a:sx n="50" d="100"/>
          <a:sy n="50" d="100"/>
        </p:scale>
        <p:origin x="-3384" y="-152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440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4403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4403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Times New Roman" pitchFamily="18" charset="0"/>
              </a:defRPr>
            </a:lvl1pPr>
          </a:lstStyle>
          <a:p>
            <a:pPr>
              <a:defRPr/>
            </a:pPr>
            <a:fld id="{12EC9828-0B6A-4034-B8E0-3E35587F5A49}" type="slidenum">
              <a:rPr lang="en-GB"/>
              <a:pPr>
                <a:defRPr/>
              </a:pPr>
              <a:t>‹#›</a:t>
            </a:fld>
            <a:endParaRPr lang="en-GB"/>
          </a:p>
        </p:txBody>
      </p:sp>
    </p:spTree>
    <p:extLst>
      <p:ext uri="{BB962C8B-B14F-4D97-AF65-F5344CB8AC3E}">
        <p14:creationId xmlns:p14="http://schemas.microsoft.com/office/powerpoint/2010/main" val="1314285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296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337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2970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Times New Roman" pitchFamily="18" charset="0"/>
              </a:defRPr>
            </a:lvl1pPr>
          </a:lstStyle>
          <a:p>
            <a:pPr>
              <a:defRPr/>
            </a:pPr>
            <a:fld id="{26E97EAB-D3D2-46E3-9980-57A61F8EDB28}" type="slidenum">
              <a:rPr lang="en-GB"/>
              <a:pPr>
                <a:defRPr/>
              </a:pPr>
              <a:t>‹#›</a:t>
            </a:fld>
            <a:endParaRPr lang="en-GB"/>
          </a:p>
        </p:txBody>
      </p:sp>
    </p:spTree>
    <p:extLst>
      <p:ext uri="{BB962C8B-B14F-4D97-AF65-F5344CB8AC3E}">
        <p14:creationId xmlns:p14="http://schemas.microsoft.com/office/powerpoint/2010/main" val="551252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AC913F-5148-400F-A459-0BC0D82BB6A4}" type="slidenum">
              <a:rPr lang="en-GB" altLang="en-US" smtClean="0"/>
              <a:pPr eaLnBrk="1" hangingPunct="1">
                <a:spcBef>
                  <a:spcPct val="0"/>
                </a:spcBef>
              </a:pPr>
              <a:t>1</a:t>
            </a:fld>
            <a:endParaRPr lang="en-GB"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AC913F-5148-400F-A459-0BC0D82BB6A4}" type="slidenum">
              <a:rPr lang="en-GB" altLang="en-US" smtClean="0"/>
              <a:pPr eaLnBrk="1" hangingPunct="1">
                <a:spcBef>
                  <a:spcPct val="0"/>
                </a:spcBef>
              </a:pPr>
              <a:t>14</a:t>
            </a:fld>
            <a:endParaRPr lang="en-GB"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EDE23F-6262-41E9-A6A3-44DF95D1F4E2}"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3B4A13F-3088-4C31-920E-3230B2DE852B}"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If your client, who is </a:t>
            </a:r>
            <a:r>
              <a:rPr lang="en-GB" altLang="en-US" b="1" smtClean="0"/>
              <a:t>disabled</a:t>
            </a:r>
            <a:r>
              <a:rPr lang="en-GB" altLang="en-US" smtClean="0"/>
              <a:t>, is applying for ESA, and</a:t>
            </a:r>
          </a:p>
          <a:p>
            <a:r>
              <a:rPr lang="en-GB" altLang="en-US" smtClean="0"/>
              <a:t>they are substantially </a:t>
            </a:r>
            <a:r>
              <a:rPr lang="en-GB" altLang="en-US" b="1" smtClean="0"/>
              <a:t>disadvantaged</a:t>
            </a:r>
            <a:r>
              <a:rPr lang="en-GB" altLang="en-US" smtClean="0"/>
              <a:t> by something about the application process because of their health condition, then</a:t>
            </a:r>
          </a:p>
          <a:p>
            <a:r>
              <a:rPr lang="en-GB" altLang="en-US" smtClean="0"/>
              <a:t>the DWP has a </a:t>
            </a:r>
            <a:r>
              <a:rPr lang="en-GB" altLang="en-US" b="1" smtClean="0"/>
              <a:t>duty</a:t>
            </a:r>
            <a:r>
              <a:rPr lang="en-GB" altLang="en-US" smtClean="0"/>
              <a:t> to make reasonable adjustments to the process that will remove that disadvantage</a:t>
            </a:r>
          </a:p>
          <a:p>
            <a:r>
              <a:rPr lang="en-GB" altLang="en-US" smtClean="0"/>
              <a:t>if they don’t that is unlawful </a:t>
            </a:r>
            <a:r>
              <a:rPr lang="en-GB" altLang="en-US" b="1" smtClean="0"/>
              <a:t>discrimination</a:t>
            </a:r>
            <a:endParaRPr lang="en-GB" altLang="en-US" smtClean="0"/>
          </a:p>
          <a:p>
            <a:endParaRPr lang="en-GB"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01686AC-95F8-4971-BB48-EE5B1F7CFB39}" type="slidenum">
              <a:rPr lang="en-GB" altLang="en-US" sz="1200" smtClean="0">
                <a:latin typeface="Times New Roman" pitchFamily="18" charset="0"/>
              </a:rPr>
              <a:pPr eaLnBrk="1" hangingPunct="1"/>
              <a:t>4</a:t>
            </a:fld>
            <a:endParaRPr lang="en-GB"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Public authorities and service providers have a duty to disabled people to make reasonable adjustments to the way they do things, if that puts disabled people at a disadvantage.  This duty is in the Equality Act 2010. The duty to make reasonable adjustments only applies if the person who is disadvantaged and asking for a change, meets the Equality Act definition of disability.</a:t>
            </a:r>
          </a:p>
          <a:p>
            <a:endParaRPr lang="en-GB" altLang="en-US" b="1" dirty="0" smtClean="0"/>
          </a:p>
          <a:p>
            <a:r>
              <a:rPr lang="en-GB" altLang="en-US" dirty="0" smtClean="0">
                <a:latin typeface="Arial" charset="0"/>
                <a:cs typeface="Arial" charset="0"/>
              </a:rPr>
              <a:t>The pictures:</a:t>
            </a:r>
          </a:p>
          <a:p>
            <a:r>
              <a:rPr lang="en-GB" altLang="en-US" dirty="0" smtClean="0">
                <a:latin typeface="Arial" charset="0"/>
                <a:cs typeface="Arial" charset="0"/>
              </a:rPr>
              <a:t>We often see disadvantage for disabled people when a public authority or service provider adopt a blanket policy or a one size fits all attitude. </a:t>
            </a:r>
          </a:p>
          <a:p>
            <a:endParaRPr lang="en-GB" altLang="en-US" dirty="0" smtClean="0">
              <a:latin typeface="Arial" charset="0"/>
              <a:cs typeface="Arial" charset="0"/>
            </a:endParaRPr>
          </a:p>
          <a:p>
            <a:r>
              <a:rPr lang="en-GB" altLang="en-US" dirty="0" smtClean="0">
                <a:latin typeface="Arial" charset="0"/>
                <a:cs typeface="Arial" charset="0"/>
              </a:rPr>
              <a:t>Some forms of reasonable adjustment…</a:t>
            </a:r>
            <a:endParaRPr lang="en-GB" altLang="en-US" dirty="0" smtClean="0">
              <a:latin typeface="Arial" charset="0"/>
              <a:cs typeface="Arial" charset="0"/>
            </a:endParaRPr>
          </a:p>
          <a:p>
            <a:r>
              <a:rPr lang="en-GB" altLang="en-US" dirty="0" smtClean="0">
                <a:latin typeface="Arial" charset="0"/>
                <a:cs typeface="Arial" charset="0"/>
              </a:rPr>
              <a:t>(its just a very cute assistance puppy!)</a:t>
            </a:r>
          </a:p>
          <a:p>
            <a:r>
              <a:rPr lang="en-GB" altLang="en-US" dirty="0" smtClean="0">
                <a:latin typeface="Arial" charset="0"/>
                <a:cs typeface="Arial" charset="0"/>
              </a:rPr>
              <a:t>  </a:t>
            </a:r>
            <a:endParaRPr lang="en-US" alt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‘social model of disability’ was developed by disabled people and suggests that our health limitations or impairments (physical, sensory, intellectual, or psychological) are not always disabilities in themselves. </a:t>
            </a:r>
          </a:p>
          <a:p>
            <a:endParaRPr lang="en-GB" altLang="en-US" dirty="0" smtClean="0"/>
          </a:p>
          <a:p>
            <a:r>
              <a:rPr lang="en-GB" altLang="en-US" dirty="0" smtClean="0"/>
              <a:t>The practical barriers, negative attitudes and social exclusion that individuals experience as a result of their individual differences can and do play a significant part in disabling people. To put it simply, it’s not people who are themselves ‘disabled’, but they are disadvantaged or disabled by the ways we expect people to participate in society. </a:t>
            </a:r>
          </a:p>
          <a:p>
            <a:endParaRPr lang="en-GB" altLang="en-US" dirty="0" smtClean="0"/>
          </a:p>
          <a:p>
            <a:r>
              <a:rPr lang="en-GB" altLang="en-US" dirty="0" smtClean="0"/>
              <a:t>The ‘problem’ of disability is that society is set up to meet the needs of non-disabled people. It’s not designed to suit people who have impairments. </a:t>
            </a:r>
          </a:p>
          <a:p>
            <a:endParaRPr lang="en-GB" altLang="en-US" dirty="0" smtClean="0"/>
          </a:p>
          <a:p>
            <a:r>
              <a:rPr lang="en-GB" altLang="en-US" dirty="0" smtClean="0"/>
              <a:t>It can help us to understand how disabled people are disadvantaged.</a:t>
            </a:r>
          </a:p>
          <a:p>
            <a:endParaRPr lang="en-GB"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92323C9-8E94-4C5C-8C82-A5D6C5B9E039}" type="slidenum">
              <a:rPr lang="en-GB" altLang="en-US" sz="1200" smtClean="0">
                <a:latin typeface="Times New Roman" pitchFamily="18" charset="0"/>
              </a:rPr>
              <a:pPr eaLnBrk="1" hangingPunct="1"/>
              <a:t>6</a:t>
            </a:fld>
            <a:endParaRPr lang="en-GB" alt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How many of your clients have </a:t>
            </a:r>
            <a:r>
              <a:rPr lang="en-GB" altLang="en-US" dirty="0" smtClean="0"/>
              <a:t>a long term health issue or describe themselves as </a:t>
            </a:r>
            <a:r>
              <a:rPr lang="en-GB" altLang="en-US" dirty="0" smtClean="0"/>
              <a:t>disabled?</a:t>
            </a:r>
            <a:endParaRPr lang="en-GB" altLang="en-US" dirty="0" smtClean="0"/>
          </a:p>
          <a:p>
            <a:pPr eaLnBrk="1" hangingPunct="1"/>
            <a:endParaRPr lang="en-GB" altLang="en-US" dirty="0" smtClean="0"/>
          </a:p>
          <a:p>
            <a:pPr eaLnBrk="1" hangingPunct="1"/>
            <a:r>
              <a:rPr lang="en-GB" altLang="en-US" dirty="0" smtClean="0"/>
              <a:t>How many queries do your receive about </a:t>
            </a:r>
            <a:r>
              <a:rPr lang="en-GB" altLang="en-US" dirty="0" smtClean="0"/>
              <a:t>public </a:t>
            </a:r>
            <a:r>
              <a:rPr lang="en-GB" altLang="en-US" dirty="0" smtClean="0"/>
              <a:t>authorities and</a:t>
            </a:r>
            <a:r>
              <a:rPr lang="en-GB" altLang="en-US" baseline="0" dirty="0" smtClean="0"/>
              <a:t>/or discrimination?</a:t>
            </a:r>
            <a:endParaRPr lang="en-GB" altLang="en-US" dirty="0" smtClean="0"/>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E17BA3-5BB5-402E-BF30-C2A0555F4FF4}"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ltLang="en-US" b="1" dirty="0" smtClean="0"/>
              <a:t>Bonus points on offer! </a:t>
            </a:r>
          </a:p>
          <a:p>
            <a:pPr>
              <a:defRPr/>
            </a:pPr>
            <a:endParaRPr lang="en-GB" altLang="en-US" b="1" dirty="0" smtClean="0"/>
          </a:p>
          <a:p>
            <a:pPr marL="171450" indent="-171450">
              <a:buFont typeface="Arial" panose="020B0604020202020204" pitchFamily="34" charset="0"/>
              <a:buChar char="•"/>
              <a:defRPr/>
            </a:pPr>
            <a:r>
              <a:rPr lang="en-GB" altLang="en-US" dirty="0" smtClean="0"/>
              <a:t>You might also think about raising a Public Sector Equality Duty issue.</a:t>
            </a:r>
          </a:p>
          <a:p>
            <a:pPr marL="171450" indent="-171450">
              <a:buFont typeface="Arial" panose="020B0604020202020204" pitchFamily="34" charset="0"/>
              <a:buChar char="•"/>
              <a:defRPr/>
            </a:pPr>
            <a:endParaRPr lang="en-GB" altLang="en-US" dirty="0" smtClean="0"/>
          </a:p>
          <a:p>
            <a:pPr>
              <a:defRPr/>
            </a:pPr>
            <a:endParaRPr lang="en-GB" altLang="en-US" dirty="0" smtClean="0"/>
          </a:p>
          <a:p>
            <a:pPr>
              <a:defRPr/>
            </a:pPr>
            <a:endParaRPr lang="en-GB" altLang="en-US" dirty="0" smtClean="0"/>
          </a:p>
          <a:p>
            <a:pPr>
              <a:defRPr/>
            </a:pPr>
            <a:endParaRPr lang="en-GB"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1182DAE-F07A-496D-ADA1-D6113B59CDC8}" type="slidenum">
              <a:rPr lang="en-GB" altLang="en-US" sz="1200" smtClean="0">
                <a:latin typeface="Times New Roman" pitchFamily="18" charset="0"/>
              </a:rPr>
              <a:pPr eaLnBrk="1" hangingPunct="1"/>
              <a:t>9</a:t>
            </a:fld>
            <a:endParaRPr lang="en-GB"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33F1EAA-17D7-4659-99B3-8BBD1F575448}" type="slidenum">
              <a:rPr lang="en-GB" altLang="en-US" smtClean="0"/>
              <a:pPr eaLnBrk="1" hangingPunct="1">
                <a:spcBef>
                  <a:spcPct val="0"/>
                </a:spcBef>
              </a:pPr>
              <a:t>13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158750" y="2743200"/>
            <a:ext cx="8823325" cy="3925888"/>
          </a:xfrm>
          <a:prstGeom prst="rect">
            <a:avLst/>
          </a:prstGeom>
          <a:solidFill>
            <a:schemeClr val="accent1">
              <a:lumMod val="75000"/>
            </a:schemeClr>
          </a:solidFill>
          <a:ln>
            <a:noFill/>
          </a:ln>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pic>
        <p:nvPicPr>
          <p:cNvPr id="5" name="Picture 5" descr="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0400" y="534988"/>
            <a:ext cx="45164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157163" y="2736850"/>
            <a:ext cx="882491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3347" name="Rectangle 3"/>
          <p:cNvSpPr>
            <a:spLocks noGrp="1" noChangeArrowheads="1"/>
          </p:cNvSpPr>
          <p:nvPr>
            <p:ph type="subTitle" idx="1"/>
          </p:nvPr>
        </p:nvSpPr>
        <p:spPr>
          <a:xfrm>
            <a:off x="539750" y="4641850"/>
            <a:ext cx="7777163" cy="846138"/>
          </a:xfrm>
        </p:spPr>
        <p:txBody>
          <a:bodyPr anchor="ctr"/>
          <a:lstStyle>
            <a:lvl1pPr marL="0" indent="0">
              <a:buFontTx/>
              <a:buNone/>
              <a:defRPr sz="2100">
                <a:solidFill>
                  <a:schemeClr val="accent5">
                    <a:lumMod val="75000"/>
                  </a:schemeClr>
                </a:solidFill>
              </a:defRPr>
            </a:lvl1pPr>
          </a:lstStyle>
          <a:p>
            <a:r>
              <a:rPr lang="en-GB" dirty="0"/>
              <a:t>Click to edit Master subtitle style</a:t>
            </a:r>
          </a:p>
        </p:txBody>
      </p:sp>
      <p:sp>
        <p:nvSpPr>
          <p:cNvPr id="313348" name="Rectangle 4"/>
          <p:cNvSpPr>
            <a:spLocks noGrp="1" noChangeArrowheads="1"/>
          </p:cNvSpPr>
          <p:nvPr>
            <p:ph type="ctrTitle"/>
          </p:nvPr>
        </p:nvSpPr>
        <p:spPr>
          <a:xfrm>
            <a:off x="539750" y="3246438"/>
            <a:ext cx="7772400" cy="1250950"/>
          </a:xfrm>
        </p:spPr>
        <p:txBody>
          <a:bodyPr/>
          <a:lstStyle>
            <a:lvl1pPr>
              <a:defRPr>
                <a:solidFill>
                  <a:schemeClr val="bg2"/>
                </a:solidFill>
              </a:defRPr>
            </a:lvl1pPr>
          </a:lstStyle>
          <a:p>
            <a:r>
              <a:rPr lang="en-GB" dirty="0"/>
              <a:t>Click to edit Master title style</a:t>
            </a:r>
          </a:p>
        </p:txBody>
      </p:sp>
      <p:sp>
        <p:nvSpPr>
          <p:cNvPr id="7" name="Date Placeholder 6"/>
          <p:cNvSpPr>
            <a:spLocks noGrp="1" noChangeArrowheads="1"/>
          </p:cNvSpPr>
          <p:nvPr>
            <p:ph type="dt" sz="quarter" idx="10"/>
          </p:nvPr>
        </p:nvSpPr>
        <p:spPr bwMode="auto">
          <a:xfrm>
            <a:off x="539750" y="54879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500">
                <a:solidFill>
                  <a:schemeClr val="accent5">
                    <a:lumMod val="75000"/>
                  </a:schemeClr>
                </a:solidFill>
              </a:defRPr>
            </a:lvl1pPr>
          </a:lstStyle>
          <a:p>
            <a:pPr>
              <a:defRPr/>
            </a:pPr>
            <a:fld id="{210DB010-7E06-4A77-A832-CDA7700AA096}" type="datetime1">
              <a:rPr lang="en-US" smtClean="0"/>
              <a:pPr>
                <a:defRPr/>
              </a:pPr>
              <a:t>6/17/2014</a:t>
            </a:fld>
            <a:endParaRPr lang="en-GB" dirty="0"/>
          </a:p>
        </p:txBody>
      </p:sp>
    </p:spTree>
    <p:extLst>
      <p:ext uri="{BB962C8B-B14F-4D97-AF65-F5344CB8AC3E}">
        <p14:creationId xmlns:p14="http://schemas.microsoft.com/office/powerpoint/2010/main" val="411071385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11945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20320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2600" y="0"/>
            <a:ext cx="5946775"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60735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131175" cy="14128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82600" y="2276475"/>
            <a:ext cx="3989388"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4388" y="2276475"/>
            <a:ext cx="3989387"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14796911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131175" cy="14128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82600" y="2276475"/>
            <a:ext cx="8131175" cy="3529013"/>
          </a:xfrm>
        </p:spPr>
        <p:txBody>
          <a:bodyPr/>
          <a:lstStyle/>
          <a:p>
            <a:pPr lvl="0"/>
            <a:endParaRPr lang="en-GB" noProof="0"/>
          </a:p>
        </p:txBody>
      </p:sp>
      <p:sp>
        <p:nvSpPr>
          <p:cNvPr id="4"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3725790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158750" y="2743200"/>
            <a:ext cx="8823325" cy="3925888"/>
          </a:xfrm>
          <a:prstGeom prst="rect">
            <a:avLst/>
          </a:prstGeom>
          <a:gradFill rotWithShape="1">
            <a:gsLst>
              <a:gs pos="0">
                <a:srgbClr val="004C80"/>
              </a:gs>
              <a:gs pos="100000">
                <a:srgbClr val="006CB7"/>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pic>
        <p:nvPicPr>
          <p:cNvPr id="5" name="Picture 6" descr="PPT-duel-citizens-adv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2200" y="573088"/>
            <a:ext cx="7810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157163" y="2736850"/>
            <a:ext cx="882491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5395" name="Rectangle 3"/>
          <p:cNvSpPr>
            <a:spLocks noGrp="1" noChangeArrowheads="1"/>
          </p:cNvSpPr>
          <p:nvPr>
            <p:ph type="subTitle" idx="1"/>
          </p:nvPr>
        </p:nvSpPr>
        <p:spPr>
          <a:xfrm>
            <a:off x="539750" y="4641850"/>
            <a:ext cx="7777163" cy="846138"/>
          </a:xfrm>
        </p:spPr>
        <p:txBody>
          <a:bodyPr anchor="ctr"/>
          <a:lstStyle>
            <a:lvl1pPr marL="0" indent="0">
              <a:buFontTx/>
              <a:buNone/>
              <a:defRPr sz="2100">
                <a:solidFill>
                  <a:schemeClr val="bg1"/>
                </a:solidFill>
              </a:defRPr>
            </a:lvl1pPr>
          </a:lstStyle>
          <a:p>
            <a:r>
              <a:rPr lang="en-GB"/>
              <a:t>Click to edit Master subtitle style</a:t>
            </a:r>
          </a:p>
        </p:txBody>
      </p:sp>
      <p:sp>
        <p:nvSpPr>
          <p:cNvPr id="315396" name="Rectangle 4"/>
          <p:cNvSpPr>
            <a:spLocks noGrp="1" noChangeArrowheads="1"/>
          </p:cNvSpPr>
          <p:nvPr>
            <p:ph type="ctrTitle"/>
          </p:nvPr>
        </p:nvSpPr>
        <p:spPr>
          <a:xfrm>
            <a:off x="539750" y="3246438"/>
            <a:ext cx="7772400" cy="1250950"/>
          </a:xfrm>
        </p:spPr>
        <p:txBody>
          <a:bodyPr/>
          <a:lstStyle>
            <a:lvl1pPr>
              <a:defRPr>
                <a:solidFill>
                  <a:schemeClr val="bg1"/>
                </a:solidFill>
              </a:defRPr>
            </a:lvl1pPr>
          </a:lstStyle>
          <a:p>
            <a:r>
              <a:rPr lang="en-GB"/>
              <a:t>Click to edit Master title style</a:t>
            </a:r>
          </a:p>
        </p:txBody>
      </p:sp>
      <p:sp>
        <p:nvSpPr>
          <p:cNvPr id="7" name="Rectangle 5"/>
          <p:cNvSpPr>
            <a:spLocks noGrp="1" noChangeArrowheads="1"/>
          </p:cNvSpPr>
          <p:nvPr>
            <p:ph type="dt" sz="quarter" idx="10"/>
          </p:nvPr>
        </p:nvSpPr>
        <p:spPr bwMode="auto">
          <a:xfrm>
            <a:off x="539750" y="54879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500">
                <a:solidFill>
                  <a:schemeClr val="bg1"/>
                </a:solidFill>
              </a:defRPr>
            </a:lvl1pPr>
          </a:lstStyle>
          <a:p>
            <a:pPr>
              <a:defRPr/>
            </a:pPr>
            <a:fld id="{337BB5B0-F211-47B0-B8FE-95EEBED40734}" type="datetime1">
              <a:rPr lang="en-US"/>
              <a:pPr>
                <a:defRPr/>
              </a:pPr>
              <a:t>6/17/2014</a:t>
            </a:fld>
            <a:endParaRPr lang="en-GB"/>
          </a:p>
        </p:txBody>
      </p:sp>
    </p:spTree>
    <p:extLst>
      <p:ext uri="{BB962C8B-B14F-4D97-AF65-F5344CB8AC3E}">
        <p14:creationId xmlns:p14="http://schemas.microsoft.com/office/powerpoint/2010/main" val="305395836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477568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99529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2276475"/>
            <a:ext cx="39893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2276475"/>
            <a:ext cx="39893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34394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00487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29604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155212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31236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71780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840334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82750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20320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2600" y="0"/>
            <a:ext cx="5946775"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70237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158750" y="2743200"/>
            <a:ext cx="8823325" cy="3925888"/>
          </a:xfrm>
          <a:prstGeom prst="rect">
            <a:avLst/>
          </a:prstGeom>
          <a:gradFill rotWithShape="1">
            <a:gsLst>
              <a:gs pos="0">
                <a:srgbClr val="004C80"/>
              </a:gs>
              <a:gs pos="100000">
                <a:srgbClr val="006CB7"/>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pic>
        <p:nvPicPr>
          <p:cNvPr id="5" name="Picture 5" descr="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388" y="534988"/>
            <a:ext cx="18224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157163" y="2736850"/>
            <a:ext cx="882491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43" name="Rectangle 3"/>
          <p:cNvSpPr>
            <a:spLocks noGrp="1" noChangeArrowheads="1"/>
          </p:cNvSpPr>
          <p:nvPr>
            <p:ph type="subTitle" idx="1"/>
          </p:nvPr>
        </p:nvSpPr>
        <p:spPr>
          <a:xfrm>
            <a:off x="539750" y="4641850"/>
            <a:ext cx="7777163" cy="846138"/>
          </a:xfrm>
        </p:spPr>
        <p:txBody>
          <a:bodyPr anchor="ctr"/>
          <a:lstStyle>
            <a:lvl1pPr marL="0" indent="0">
              <a:buFontTx/>
              <a:buNone/>
              <a:defRPr sz="2100">
                <a:solidFill>
                  <a:schemeClr val="bg1"/>
                </a:solidFill>
              </a:defRPr>
            </a:lvl1pPr>
          </a:lstStyle>
          <a:p>
            <a:r>
              <a:rPr lang="en-GB"/>
              <a:t>Click to edit Master subtitle style</a:t>
            </a:r>
          </a:p>
        </p:txBody>
      </p:sp>
      <p:sp>
        <p:nvSpPr>
          <p:cNvPr id="317444" name="Rectangle 4"/>
          <p:cNvSpPr>
            <a:spLocks noGrp="1" noChangeArrowheads="1"/>
          </p:cNvSpPr>
          <p:nvPr>
            <p:ph type="ctrTitle"/>
          </p:nvPr>
        </p:nvSpPr>
        <p:spPr>
          <a:xfrm>
            <a:off x="539750" y="3246438"/>
            <a:ext cx="7772400" cy="1250950"/>
          </a:xfrm>
        </p:spPr>
        <p:txBody>
          <a:bodyPr/>
          <a:lstStyle>
            <a:lvl1pPr>
              <a:defRPr>
                <a:solidFill>
                  <a:schemeClr val="bg1"/>
                </a:solidFill>
              </a:defRPr>
            </a:lvl1pPr>
          </a:lstStyle>
          <a:p>
            <a:r>
              <a:rPr lang="en-GB"/>
              <a:t>Click to edit Master title style</a:t>
            </a:r>
          </a:p>
        </p:txBody>
      </p:sp>
      <p:sp>
        <p:nvSpPr>
          <p:cNvPr id="7" name="Date Placeholder 6"/>
          <p:cNvSpPr>
            <a:spLocks noGrp="1" noChangeArrowheads="1"/>
          </p:cNvSpPr>
          <p:nvPr>
            <p:ph type="dt" sz="quarter" idx="10"/>
          </p:nvPr>
        </p:nvSpPr>
        <p:spPr bwMode="auto">
          <a:xfrm>
            <a:off x="539750" y="54879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500">
                <a:solidFill>
                  <a:schemeClr val="bg1"/>
                </a:solidFill>
              </a:defRPr>
            </a:lvl1pPr>
          </a:lstStyle>
          <a:p>
            <a:pPr>
              <a:defRPr/>
            </a:pPr>
            <a:fld id="{6C96F181-F303-472A-8B39-13114DD32CC3}" type="datetime1">
              <a:rPr lang="en-US"/>
              <a:pPr>
                <a:defRPr/>
              </a:pPr>
              <a:t>6/17/2014</a:t>
            </a:fld>
            <a:endParaRPr lang="en-GB"/>
          </a:p>
        </p:txBody>
      </p:sp>
    </p:spTree>
    <p:extLst>
      <p:ext uri="{BB962C8B-B14F-4D97-AF65-F5344CB8AC3E}">
        <p14:creationId xmlns:p14="http://schemas.microsoft.com/office/powerpoint/2010/main" val="139276024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70939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152054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2276475"/>
            <a:ext cx="39893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2276475"/>
            <a:ext cx="39893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30388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36293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915548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371088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27101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773176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217279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82305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20320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2600" y="0"/>
            <a:ext cx="5946775"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302308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58750" y="2743200"/>
            <a:ext cx="8823325" cy="3925888"/>
          </a:xfrm>
          <a:prstGeom prst="rect">
            <a:avLst/>
          </a:prstGeom>
          <a:gradFill rotWithShape="1">
            <a:gsLst>
              <a:gs pos="0">
                <a:srgbClr val="004C80"/>
              </a:gs>
              <a:gs pos="100000">
                <a:srgbClr val="006CB7"/>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pic>
        <p:nvPicPr>
          <p:cNvPr id="5" name="Picture 6" descr="PPT-duel-citizens-adv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163" y="563563"/>
            <a:ext cx="355758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157163" y="2736850"/>
            <a:ext cx="882491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9491" name="Rectangle 3"/>
          <p:cNvSpPr>
            <a:spLocks noGrp="1" noChangeArrowheads="1"/>
          </p:cNvSpPr>
          <p:nvPr>
            <p:ph type="subTitle" idx="1"/>
          </p:nvPr>
        </p:nvSpPr>
        <p:spPr>
          <a:xfrm>
            <a:off x="539750" y="4641850"/>
            <a:ext cx="7777163" cy="846138"/>
          </a:xfrm>
        </p:spPr>
        <p:txBody>
          <a:bodyPr anchor="ctr"/>
          <a:lstStyle>
            <a:lvl1pPr marL="0" indent="0">
              <a:buFontTx/>
              <a:buNone/>
              <a:defRPr sz="2100">
                <a:solidFill>
                  <a:schemeClr val="bg1"/>
                </a:solidFill>
              </a:defRPr>
            </a:lvl1pPr>
          </a:lstStyle>
          <a:p>
            <a:r>
              <a:rPr lang="en-GB"/>
              <a:t>Click to edit Master subtitle style</a:t>
            </a:r>
          </a:p>
        </p:txBody>
      </p:sp>
      <p:sp>
        <p:nvSpPr>
          <p:cNvPr id="319492" name="Rectangle 4"/>
          <p:cNvSpPr>
            <a:spLocks noGrp="1" noChangeArrowheads="1"/>
          </p:cNvSpPr>
          <p:nvPr>
            <p:ph type="ctrTitle"/>
          </p:nvPr>
        </p:nvSpPr>
        <p:spPr>
          <a:xfrm>
            <a:off x="539750" y="3246438"/>
            <a:ext cx="7772400" cy="1250950"/>
          </a:xfrm>
        </p:spPr>
        <p:txBody>
          <a:bodyPr/>
          <a:lstStyle>
            <a:lvl1pPr>
              <a:defRPr>
                <a:solidFill>
                  <a:schemeClr val="bg1"/>
                </a:solidFill>
              </a:defRPr>
            </a:lvl1pPr>
          </a:lstStyle>
          <a:p>
            <a:r>
              <a:rPr lang="en-GB"/>
              <a:t>Click to edit Master title style</a:t>
            </a:r>
          </a:p>
        </p:txBody>
      </p:sp>
      <p:sp>
        <p:nvSpPr>
          <p:cNvPr id="7" name="Rectangle 5"/>
          <p:cNvSpPr>
            <a:spLocks noGrp="1" noChangeArrowheads="1"/>
          </p:cNvSpPr>
          <p:nvPr>
            <p:ph type="dt" sz="quarter" idx="10"/>
          </p:nvPr>
        </p:nvSpPr>
        <p:spPr bwMode="auto">
          <a:xfrm>
            <a:off x="539750" y="54879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500">
                <a:solidFill>
                  <a:schemeClr val="bg1"/>
                </a:solidFill>
              </a:defRPr>
            </a:lvl1pPr>
          </a:lstStyle>
          <a:p>
            <a:pPr>
              <a:defRPr/>
            </a:pPr>
            <a:fld id="{88B439DA-AC5A-418A-8791-6170DCE2C1A2}" type="datetime1">
              <a:rPr lang="en-US"/>
              <a:pPr>
                <a:defRPr/>
              </a:pPr>
              <a:t>6/17/2014</a:t>
            </a:fld>
            <a:endParaRPr lang="en-GB"/>
          </a:p>
        </p:txBody>
      </p:sp>
    </p:spTree>
    <p:extLst>
      <p:ext uri="{BB962C8B-B14F-4D97-AF65-F5344CB8AC3E}">
        <p14:creationId xmlns:p14="http://schemas.microsoft.com/office/powerpoint/2010/main" val="101492007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8183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41412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2276475"/>
            <a:ext cx="39893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2276475"/>
            <a:ext cx="39893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8086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2276475"/>
            <a:ext cx="39893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88" y="2276475"/>
            <a:ext cx="39893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561091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258270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13944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211182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4031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2620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2764065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2032000" cy="5805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2600" y="0"/>
            <a:ext cx="5946775"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32864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45502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75877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351493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53640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GB"/>
              <a:t>Citizens Advice Speciialist Support Equality and Human Rights</a:t>
            </a:r>
          </a:p>
        </p:txBody>
      </p:sp>
    </p:spTree>
    <p:extLst>
      <p:ext uri="{BB962C8B-B14F-4D97-AF65-F5344CB8AC3E}">
        <p14:creationId xmlns:p14="http://schemas.microsoft.com/office/powerpoint/2010/main" val="142114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7.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1925" y="187325"/>
            <a:ext cx="8816975" cy="1223963"/>
          </a:xfrm>
          <a:prstGeom prst="rect">
            <a:avLst/>
          </a:prstGeom>
          <a:solidFill>
            <a:schemeClr val="accent1">
              <a:lumMod val="75000"/>
            </a:schemeClr>
          </a:solidFill>
          <a:ln>
            <a:noFill/>
          </a:ln>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sp>
        <p:nvSpPr>
          <p:cNvPr id="1027" name="Rectangle 3"/>
          <p:cNvSpPr>
            <a:spLocks noGrp="1" noChangeArrowheads="1"/>
          </p:cNvSpPr>
          <p:nvPr>
            <p:ph type="body" idx="1"/>
          </p:nvPr>
        </p:nvSpPr>
        <p:spPr bwMode="auto">
          <a:xfrm>
            <a:off x="482600" y="2276475"/>
            <a:ext cx="81311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title"/>
          </p:nvPr>
        </p:nvSpPr>
        <p:spPr bwMode="auto">
          <a:xfrm>
            <a:off x="482600" y="0"/>
            <a:ext cx="813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312325" name="Rectangle 5"/>
          <p:cNvSpPr>
            <a:spLocks noGrp="1" noChangeArrowheads="1"/>
          </p:cNvSpPr>
          <p:nvPr>
            <p:ph type="ftr" sz="quarter" idx="3"/>
          </p:nvPr>
        </p:nvSpPr>
        <p:spPr bwMode="auto">
          <a:xfrm>
            <a:off x="323850" y="6130925"/>
            <a:ext cx="561816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r>
              <a:rPr lang="en-GB" smtClean="0"/>
              <a:t>Citizens Advice Speciialist Support Equality and Human Rights</a:t>
            </a:r>
            <a:endParaRPr lang="en-GB"/>
          </a:p>
        </p:txBody>
      </p:sp>
      <p:pic>
        <p:nvPicPr>
          <p:cNvPr id="1030" name="Picture 6" descr="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04025" y="5853113"/>
            <a:ext cx="2054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160338" y="1412875"/>
            <a:ext cx="881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3500" b="1">
          <a:solidFill>
            <a:schemeClr val="accent5">
              <a:lumMod val="75000"/>
            </a:schemeClr>
          </a:solidFill>
          <a:latin typeface="+mj-lt"/>
          <a:ea typeface="+mj-ea"/>
          <a:cs typeface="+mj-cs"/>
        </a:defRPr>
      </a:lvl1pPr>
      <a:lvl2pPr algn="l" rtl="0" eaLnBrk="0" fontAlgn="base" hangingPunct="0">
        <a:spcBef>
          <a:spcPct val="0"/>
        </a:spcBef>
        <a:spcAft>
          <a:spcPct val="0"/>
        </a:spcAft>
        <a:defRPr sz="3500" b="1">
          <a:solidFill>
            <a:schemeClr val="tx1"/>
          </a:solidFill>
          <a:latin typeface="Arial" charset="0"/>
        </a:defRPr>
      </a:lvl2pPr>
      <a:lvl3pPr algn="l" rtl="0" eaLnBrk="0" fontAlgn="base" hangingPunct="0">
        <a:spcBef>
          <a:spcPct val="0"/>
        </a:spcBef>
        <a:spcAft>
          <a:spcPct val="0"/>
        </a:spcAft>
        <a:defRPr sz="3500" b="1">
          <a:solidFill>
            <a:schemeClr val="tx1"/>
          </a:solidFill>
          <a:latin typeface="Arial" charset="0"/>
        </a:defRPr>
      </a:lvl3pPr>
      <a:lvl4pPr algn="l" rtl="0" eaLnBrk="0" fontAlgn="base" hangingPunct="0">
        <a:spcBef>
          <a:spcPct val="0"/>
        </a:spcBef>
        <a:spcAft>
          <a:spcPct val="0"/>
        </a:spcAft>
        <a:defRPr sz="3500" b="1">
          <a:solidFill>
            <a:schemeClr val="tx1"/>
          </a:solidFill>
          <a:latin typeface="Arial" charset="0"/>
        </a:defRPr>
      </a:lvl4pPr>
      <a:lvl5pPr algn="l" rtl="0" eaLnBrk="0" fontAlgn="base" hangingPunct="0">
        <a:spcBef>
          <a:spcPct val="0"/>
        </a:spcBef>
        <a:spcAft>
          <a:spcPct val="0"/>
        </a:spcAft>
        <a:defRPr sz="3500" b="1">
          <a:solidFill>
            <a:schemeClr val="tx1"/>
          </a:solidFill>
          <a:latin typeface="Arial" charset="0"/>
        </a:defRPr>
      </a:lvl5pPr>
      <a:lvl6pPr marL="457200" algn="l" rtl="0" fontAlgn="base">
        <a:spcBef>
          <a:spcPct val="0"/>
        </a:spcBef>
        <a:spcAft>
          <a:spcPct val="0"/>
        </a:spcAft>
        <a:defRPr sz="3500" b="1">
          <a:solidFill>
            <a:schemeClr val="tx1"/>
          </a:solidFill>
          <a:latin typeface="Arial" charset="0"/>
        </a:defRPr>
      </a:lvl6pPr>
      <a:lvl7pPr marL="914400" algn="l" rtl="0" fontAlgn="base">
        <a:spcBef>
          <a:spcPct val="0"/>
        </a:spcBef>
        <a:spcAft>
          <a:spcPct val="0"/>
        </a:spcAft>
        <a:defRPr sz="3500" b="1">
          <a:solidFill>
            <a:schemeClr val="tx1"/>
          </a:solidFill>
          <a:latin typeface="Arial" charset="0"/>
        </a:defRPr>
      </a:lvl7pPr>
      <a:lvl8pPr marL="1371600" algn="l" rtl="0" fontAlgn="base">
        <a:spcBef>
          <a:spcPct val="0"/>
        </a:spcBef>
        <a:spcAft>
          <a:spcPct val="0"/>
        </a:spcAft>
        <a:defRPr sz="3500" b="1">
          <a:solidFill>
            <a:schemeClr val="tx1"/>
          </a:solidFill>
          <a:latin typeface="Arial" charset="0"/>
        </a:defRPr>
      </a:lvl8pPr>
      <a:lvl9pPr marL="1828800" algn="l" rtl="0" fontAlgn="base">
        <a:spcBef>
          <a:spcPct val="0"/>
        </a:spcBef>
        <a:spcAft>
          <a:spcPct val="0"/>
        </a:spcAft>
        <a:defRPr sz="3500" b="1">
          <a:solidFill>
            <a:schemeClr val="tx1"/>
          </a:solidFill>
          <a:latin typeface="Arial" charset="0"/>
        </a:defRPr>
      </a:lvl9pPr>
    </p:titleStyle>
    <p:bodyStyle>
      <a:lvl1pPr marL="266700" indent="-2667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93688" algn="l" rtl="0" eaLnBrk="0" fontAlgn="base" hangingPunct="0">
        <a:spcBef>
          <a:spcPct val="20000"/>
        </a:spcBef>
        <a:spcAft>
          <a:spcPct val="0"/>
        </a:spcAft>
        <a:buClr>
          <a:schemeClr val="tx1"/>
        </a:buClr>
        <a:buChar char="•"/>
        <a:defRPr sz="2200">
          <a:solidFill>
            <a:schemeClr val="tx1"/>
          </a:solidFill>
          <a:latin typeface="+mn-lt"/>
        </a:defRPr>
      </a:lvl2pPr>
      <a:lvl3pPr marL="1150938"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61925" y="187325"/>
            <a:ext cx="8816975" cy="1223963"/>
          </a:xfrm>
          <a:prstGeom prst="rect">
            <a:avLst/>
          </a:prstGeom>
          <a:gradFill rotWithShape="1">
            <a:gsLst>
              <a:gs pos="0">
                <a:srgbClr val="FCBF28"/>
              </a:gs>
              <a:gs pos="100000">
                <a:schemeClr val="tx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sp>
        <p:nvSpPr>
          <p:cNvPr id="2051" name="Rectangle 3"/>
          <p:cNvSpPr>
            <a:spLocks noGrp="1" noChangeArrowheads="1"/>
          </p:cNvSpPr>
          <p:nvPr>
            <p:ph type="body" idx="1"/>
          </p:nvPr>
        </p:nvSpPr>
        <p:spPr bwMode="auto">
          <a:xfrm>
            <a:off x="482600" y="2276475"/>
            <a:ext cx="81311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2" name="Rectangle 4"/>
          <p:cNvSpPr>
            <a:spLocks noGrp="1" noChangeArrowheads="1"/>
          </p:cNvSpPr>
          <p:nvPr>
            <p:ph type="title"/>
          </p:nvPr>
        </p:nvSpPr>
        <p:spPr bwMode="auto">
          <a:xfrm>
            <a:off x="482600" y="0"/>
            <a:ext cx="813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14373" name="Rectangle 5"/>
          <p:cNvSpPr>
            <a:spLocks noGrp="1" noChangeArrowheads="1"/>
          </p:cNvSpPr>
          <p:nvPr>
            <p:ph type="ftr" sz="quarter" idx="3"/>
          </p:nvPr>
        </p:nvSpPr>
        <p:spPr bwMode="auto">
          <a:xfrm>
            <a:off x="323850" y="6130925"/>
            <a:ext cx="561816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en-GB"/>
              <a:t>Citizens Advice Speciialist Support Equality and Human Rights</a:t>
            </a:r>
          </a:p>
        </p:txBody>
      </p:sp>
      <p:sp>
        <p:nvSpPr>
          <p:cNvPr id="2054" name="Line 6"/>
          <p:cNvSpPr>
            <a:spLocks noChangeShapeType="1"/>
          </p:cNvSpPr>
          <p:nvPr/>
        </p:nvSpPr>
        <p:spPr bwMode="auto">
          <a:xfrm>
            <a:off x="160338" y="1412875"/>
            <a:ext cx="881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055" name="Picture 7" descr="PPT-duel-citizens-advic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48275" y="5868988"/>
            <a:ext cx="35718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3500" b="1">
          <a:solidFill>
            <a:schemeClr val="tx1"/>
          </a:solidFill>
          <a:latin typeface="+mj-lt"/>
          <a:ea typeface="+mj-ea"/>
          <a:cs typeface="+mj-cs"/>
        </a:defRPr>
      </a:lvl1pPr>
      <a:lvl2pPr algn="l" rtl="0" eaLnBrk="0" fontAlgn="base" hangingPunct="0">
        <a:spcBef>
          <a:spcPct val="0"/>
        </a:spcBef>
        <a:spcAft>
          <a:spcPct val="0"/>
        </a:spcAft>
        <a:defRPr sz="3500" b="1">
          <a:solidFill>
            <a:schemeClr val="tx1"/>
          </a:solidFill>
          <a:latin typeface="Arial" charset="0"/>
        </a:defRPr>
      </a:lvl2pPr>
      <a:lvl3pPr algn="l" rtl="0" eaLnBrk="0" fontAlgn="base" hangingPunct="0">
        <a:spcBef>
          <a:spcPct val="0"/>
        </a:spcBef>
        <a:spcAft>
          <a:spcPct val="0"/>
        </a:spcAft>
        <a:defRPr sz="3500" b="1">
          <a:solidFill>
            <a:schemeClr val="tx1"/>
          </a:solidFill>
          <a:latin typeface="Arial" charset="0"/>
        </a:defRPr>
      </a:lvl3pPr>
      <a:lvl4pPr algn="l" rtl="0" eaLnBrk="0" fontAlgn="base" hangingPunct="0">
        <a:spcBef>
          <a:spcPct val="0"/>
        </a:spcBef>
        <a:spcAft>
          <a:spcPct val="0"/>
        </a:spcAft>
        <a:defRPr sz="3500" b="1">
          <a:solidFill>
            <a:schemeClr val="tx1"/>
          </a:solidFill>
          <a:latin typeface="Arial" charset="0"/>
        </a:defRPr>
      </a:lvl4pPr>
      <a:lvl5pPr algn="l" rtl="0" eaLnBrk="0" fontAlgn="base" hangingPunct="0">
        <a:spcBef>
          <a:spcPct val="0"/>
        </a:spcBef>
        <a:spcAft>
          <a:spcPct val="0"/>
        </a:spcAft>
        <a:defRPr sz="3500" b="1">
          <a:solidFill>
            <a:schemeClr val="tx1"/>
          </a:solidFill>
          <a:latin typeface="Arial" charset="0"/>
        </a:defRPr>
      </a:lvl5pPr>
      <a:lvl6pPr marL="457200" algn="l" rtl="0" fontAlgn="base">
        <a:spcBef>
          <a:spcPct val="0"/>
        </a:spcBef>
        <a:spcAft>
          <a:spcPct val="0"/>
        </a:spcAft>
        <a:defRPr sz="3500" b="1">
          <a:solidFill>
            <a:schemeClr val="tx1"/>
          </a:solidFill>
          <a:latin typeface="Arial" charset="0"/>
        </a:defRPr>
      </a:lvl6pPr>
      <a:lvl7pPr marL="914400" algn="l" rtl="0" fontAlgn="base">
        <a:spcBef>
          <a:spcPct val="0"/>
        </a:spcBef>
        <a:spcAft>
          <a:spcPct val="0"/>
        </a:spcAft>
        <a:defRPr sz="3500" b="1">
          <a:solidFill>
            <a:schemeClr val="tx1"/>
          </a:solidFill>
          <a:latin typeface="Arial" charset="0"/>
        </a:defRPr>
      </a:lvl7pPr>
      <a:lvl8pPr marL="1371600" algn="l" rtl="0" fontAlgn="base">
        <a:spcBef>
          <a:spcPct val="0"/>
        </a:spcBef>
        <a:spcAft>
          <a:spcPct val="0"/>
        </a:spcAft>
        <a:defRPr sz="3500" b="1">
          <a:solidFill>
            <a:schemeClr val="tx1"/>
          </a:solidFill>
          <a:latin typeface="Arial" charset="0"/>
        </a:defRPr>
      </a:lvl8pPr>
      <a:lvl9pPr marL="1828800" algn="l" rtl="0" fontAlgn="base">
        <a:spcBef>
          <a:spcPct val="0"/>
        </a:spcBef>
        <a:spcAft>
          <a:spcPct val="0"/>
        </a:spcAft>
        <a:defRPr sz="3500" b="1">
          <a:solidFill>
            <a:schemeClr val="tx1"/>
          </a:solidFill>
          <a:latin typeface="Arial" charset="0"/>
        </a:defRPr>
      </a:lvl9pPr>
    </p:titleStyle>
    <p:bodyStyle>
      <a:lvl1pPr marL="266700" indent="-2667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93688" algn="l" rtl="0" eaLnBrk="0" fontAlgn="base" hangingPunct="0">
        <a:spcBef>
          <a:spcPct val="20000"/>
        </a:spcBef>
        <a:spcAft>
          <a:spcPct val="0"/>
        </a:spcAft>
        <a:buClr>
          <a:schemeClr val="tx1"/>
        </a:buClr>
        <a:buChar char="•"/>
        <a:defRPr sz="2200">
          <a:solidFill>
            <a:schemeClr val="tx1"/>
          </a:solidFill>
          <a:latin typeface="+mn-lt"/>
        </a:defRPr>
      </a:lvl2pPr>
      <a:lvl3pPr marL="1150938"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1925" y="187325"/>
            <a:ext cx="8816975" cy="1223963"/>
          </a:xfrm>
          <a:prstGeom prst="rect">
            <a:avLst/>
          </a:prstGeom>
          <a:gradFill rotWithShape="1">
            <a:gsLst>
              <a:gs pos="0">
                <a:srgbClr val="FCBF28"/>
              </a:gs>
              <a:gs pos="100000">
                <a:schemeClr val="tx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sp>
        <p:nvSpPr>
          <p:cNvPr id="3075" name="Rectangle 3"/>
          <p:cNvSpPr>
            <a:spLocks noGrp="1" noChangeArrowheads="1"/>
          </p:cNvSpPr>
          <p:nvPr>
            <p:ph type="body" idx="1"/>
          </p:nvPr>
        </p:nvSpPr>
        <p:spPr bwMode="auto">
          <a:xfrm>
            <a:off x="482600" y="2276475"/>
            <a:ext cx="81311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6" name="Rectangle 4"/>
          <p:cNvSpPr>
            <a:spLocks noGrp="1" noChangeArrowheads="1"/>
          </p:cNvSpPr>
          <p:nvPr>
            <p:ph type="title"/>
          </p:nvPr>
        </p:nvSpPr>
        <p:spPr bwMode="auto">
          <a:xfrm>
            <a:off x="482600" y="0"/>
            <a:ext cx="813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16421" name="Rectangle 5"/>
          <p:cNvSpPr>
            <a:spLocks noGrp="1" noChangeArrowheads="1"/>
          </p:cNvSpPr>
          <p:nvPr>
            <p:ph type="ftr" sz="quarter" idx="3"/>
          </p:nvPr>
        </p:nvSpPr>
        <p:spPr bwMode="auto">
          <a:xfrm>
            <a:off x="323850" y="6130925"/>
            <a:ext cx="561816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en-GB"/>
              <a:t>Citizens Advice Speciialist Support Equality and Human Rights</a:t>
            </a:r>
          </a:p>
        </p:txBody>
      </p:sp>
      <p:pic>
        <p:nvPicPr>
          <p:cNvPr id="3078" name="Picture 6" descr="logo"/>
          <p:cNvPicPr>
            <a:picLocks noChangeAspect="1" noChangeArrowheads="1"/>
          </p:cNvPicPr>
          <p:nvPr/>
        </p:nvPicPr>
        <p:blipFill>
          <a:blip r:embed="rId13" cstate="email">
            <a:extLst>
              <a:ext uri="{28A0092B-C50C-407E-A947-70E740481C1C}">
                <a14:useLocalDpi xmlns:a14="http://schemas.microsoft.com/office/drawing/2010/main"/>
              </a:ext>
            </a:extLst>
          </a:blip>
          <a:srcRect t="-11374"/>
          <a:stretch>
            <a:fillRect/>
          </a:stretch>
        </p:blipFill>
        <p:spPr bwMode="auto">
          <a:xfrm>
            <a:off x="8012113" y="5768975"/>
            <a:ext cx="8461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Line 7"/>
          <p:cNvSpPr>
            <a:spLocks noChangeShapeType="1"/>
          </p:cNvSpPr>
          <p:nvPr/>
        </p:nvSpPr>
        <p:spPr bwMode="auto">
          <a:xfrm>
            <a:off x="160338" y="1412875"/>
            <a:ext cx="881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205"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3500" b="1">
          <a:solidFill>
            <a:schemeClr val="tx1"/>
          </a:solidFill>
          <a:latin typeface="+mj-lt"/>
          <a:ea typeface="+mj-ea"/>
          <a:cs typeface="+mj-cs"/>
        </a:defRPr>
      </a:lvl1pPr>
      <a:lvl2pPr algn="l" rtl="0" eaLnBrk="0" fontAlgn="base" hangingPunct="0">
        <a:spcBef>
          <a:spcPct val="0"/>
        </a:spcBef>
        <a:spcAft>
          <a:spcPct val="0"/>
        </a:spcAft>
        <a:defRPr sz="3500" b="1">
          <a:solidFill>
            <a:schemeClr val="tx1"/>
          </a:solidFill>
          <a:latin typeface="Arial" charset="0"/>
        </a:defRPr>
      </a:lvl2pPr>
      <a:lvl3pPr algn="l" rtl="0" eaLnBrk="0" fontAlgn="base" hangingPunct="0">
        <a:spcBef>
          <a:spcPct val="0"/>
        </a:spcBef>
        <a:spcAft>
          <a:spcPct val="0"/>
        </a:spcAft>
        <a:defRPr sz="3500" b="1">
          <a:solidFill>
            <a:schemeClr val="tx1"/>
          </a:solidFill>
          <a:latin typeface="Arial" charset="0"/>
        </a:defRPr>
      </a:lvl3pPr>
      <a:lvl4pPr algn="l" rtl="0" eaLnBrk="0" fontAlgn="base" hangingPunct="0">
        <a:spcBef>
          <a:spcPct val="0"/>
        </a:spcBef>
        <a:spcAft>
          <a:spcPct val="0"/>
        </a:spcAft>
        <a:defRPr sz="3500" b="1">
          <a:solidFill>
            <a:schemeClr val="tx1"/>
          </a:solidFill>
          <a:latin typeface="Arial" charset="0"/>
        </a:defRPr>
      </a:lvl4pPr>
      <a:lvl5pPr algn="l" rtl="0" eaLnBrk="0" fontAlgn="base" hangingPunct="0">
        <a:spcBef>
          <a:spcPct val="0"/>
        </a:spcBef>
        <a:spcAft>
          <a:spcPct val="0"/>
        </a:spcAft>
        <a:defRPr sz="3500" b="1">
          <a:solidFill>
            <a:schemeClr val="tx1"/>
          </a:solidFill>
          <a:latin typeface="Arial" charset="0"/>
        </a:defRPr>
      </a:lvl5pPr>
      <a:lvl6pPr marL="457200" algn="l" rtl="0" fontAlgn="base">
        <a:spcBef>
          <a:spcPct val="0"/>
        </a:spcBef>
        <a:spcAft>
          <a:spcPct val="0"/>
        </a:spcAft>
        <a:defRPr sz="3500" b="1">
          <a:solidFill>
            <a:schemeClr val="tx1"/>
          </a:solidFill>
          <a:latin typeface="Arial" charset="0"/>
        </a:defRPr>
      </a:lvl6pPr>
      <a:lvl7pPr marL="914400" algn="l" rtl="0" fontAlgn="base">
        <a:spcBef>
          <a:spcPct val="0"/>
        </a:spcBef>
        <a:spcAft>
          <a:spcPct val="0"/>
        </a:spcAft>
        <a:defRPr sz="3500" b="1">
          <a:solidFill>
            <a:schemeClr val="tx1"/>
          </a:solidFill>
          <a:latin typeface="Arial" charset="0"/>
        </a:defRPr>
      </a:lvl7pPr>
      <a:lvl8pPr marL="1371600" algn="l" rtl="0" fontAlgn="base">
        <a:spcBef>
          <a:spcPct val="0"/>
        </a:spcBef>
        <a:spcAft>
          <a:spcPct val="0"/>
        </a:spcAft>
        <a:defRPr sz="3500" b="1">
          <a:solidFill>
            <a:schemeClr val="tx1"/>
          </a:solidFill>
          <a:latin typeface="Arial" charset="0"/>
        </a:defRPr>
      </a:lvl8pPr>
      <a:lvl9pPr marL="1828800" algn="l" rtl="0" fontAlgn="base">
        <a:spcBef>
          <a:spcPct val="0"/>
        </a:spcBef>
        <a:spcAft>
          <a:spcPct val="0"/>
        </a:spcAft>
        <a:defRPr sz="3500" b="1">
          <a:solidFill>
            <a:schemeClr val="tx1"/>
          </a:solidFill>
          <a:latin typeface="Arial" charset="0"/>
        </a:defRPr>
      </a:lvl9pPr>
    </p:titleStyle>
    <p:bodyStyle>
      <a:lvl1pPr marL="266700" indent="-2667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93688" algn="l" rtl="0" eaLnBrk="0" fontAlgn="base" hangingPunct="0">
        <a:spcBef>
          <a:spcPct val="20000"/>
        </a:spcBef>
        <a:spcAft>
          <a:spcPct val="0"/>
        </a:spcAft>
        <a:buClr>
          <a:schemeClr val="tx1"/>
        </a:buClr>
        <a:buChar char="•"/>
        <a:defRPr sz="2200">
          <a:solidFill>
            <a:schemeClr val="tx1"/>
          </a:solidFill>
          <a:latin typeface="+mn-lt"/>
        </a:defRPr>
      </a:lvl2pPr>
      <a:lvl3pPr marL="1150938"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1925" y="187325"/>
            <a:ext cx="8816975" cy="1223963"/>
          </a:xfrm>
          <a:prstGeom prst="rect">
            <a:avLst/>
          </a:prstGeom>
          <a:gradFill rotWithShape="1">
            <a:gsLst>
              <a:gs pos="0">
                <a:srgbClr val="FCBF28"/>
              </a:gs>
              <a:gs pos="100000">
                <a:schemeClr val="tx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mtClean="0"/>
          </a:p>
        </p:txBody>
      </p:sp>
      <p:sp>
        <p:nvSpPr>
          <p:cNvPr id="4099" name="Rectangle 3"/>
          <p:cNvSpPr>
            <a:spLocks noGrp="1" noChangeArrowheads="1"/>
          </p:cNvSpPr>
          <p:nvPr>
            <p:ph type="body" idx="1"/>
          </p:nvPr>
        </p:nvSpPr>
        <p:spPr bwMode="auto">
          <a:xfrm>
            <a:off x="482600" y="2276475"/>
            <a:ext cx="81311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0" name="Rectangle 4"/>
          <p:cNvSpPr>
            <a:spLocks noGrp="1" noChangeArrowheads="1"/>
          </p:cNvSpPr>
          <p:nvPr>
            <p:ph type="title"/>
          </p:nvPr>
        </p:nvSpPr>
        <p:spPr bwMode="auto">
          <a:xfrm>
            <a:off x="482600" y="0"/>
            <a:ext cx="813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18469" name="Rectangle 5"/>
          <p:cNvSpPr>
            <a:spLocks noGrp="1" noChangeArrowheads="1"/>
          </p:cNvSpPr>
          <p:nvPr>
            <p:ph type="ftr" sz="quarter" idx="3"/>
          </p:nvPr>
        </p:nvSpPr>
        <p:spPr bwMode="auto">
          <a:xfrm>
            <a:off x="323850" y="6130925"/>
            <a:ext cx="561816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en-GB"/>
              <a:t>Citizens Advice Speciialist Support Equality and Human Rights</a:t>
            </a:r>
          </a:p>
        </p:txBody>
      </p:sp>
      <p:sp>
        <p:nvSpPr>
          <p:cNvPr id="4102" name="Line 6"/>
          <p:cNvSpPr>
            <a:spLocks noChangeShapeType="1"/>
          </p:cNvSpPr>
          <p:nvPr/>
        </p:nvSpPr>
        <p:spPr bwMode="auto">
          <a:xfrm>
            <a:off x="160338" y="1412875"/>
            <a:ext cx="881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103" name="Picture 7" descr="PPT-duel-citizens-advice"/>
          <p:cNvPicPr>
            <a:picLocks noChangeAspect="1" noChangeArrowheads="1"/>
          </p:cNvPicPr>
          <p:nvPr/>
        </p:nvPicPr>
        <p:blipFill>
          <a:blip r:embed="rId13" cstate="email">
            <a:extLst>
              <a:ext uri="{28A0092B-C50C-407E-A947-70E740481C1C}">
                <a14:useLocalDpi xmlns:a14="http://schemas.microsoft.com/office/drawing/2010/main"/>
              </a:ext>
            </a:extLst>
          </a:blip>
          <a:srcRect t="-18764"/>
          <a:stretch>
            <a:fillRect/>
          </a:stretch>
        </p:blipFill>
        <p:spPr bwMode="auto">
          <a:xfrm>
            <a:off x="7235825" y="5734050"/>
            <a:ext cx="15843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6"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3500" b="1">
          <a:solidFill>
            <a:schemeClr val="tx1"/>
          </a:solidFill>
          <a:latin typeface="+mj-lt"/>
          <a:ea typeface="+mj-ea"/>
          <a:cs typeface="+mj-cs"/>
        </a:defRPr>
      </a:lvl1pPr>
      <a:lvl2pPr algn="l" rtl="0" eaLnBrk="0" fontAlgn="base" hangingPunct="0">
        <a:spcBef>
          <a:spcPct val="0"/>
        </a:spcBef>
        <a:spcAft>
          <a:spcPct val="0"/>
        </a:spcAft>
        <a:defRPr sz="3500" b="1">
          <a:solidFill>
            <a:schemeClr val="tx1"/>
          </a:solidFill>
          <a:latin typeface="Arial" charset="0"/>
        </a:defRPr>
      </a:lvl2pPr>
      <a:lvl3pPr algn="l" rtl="0" eaLnBrk="0" fontAlgn="base" hangingPunct="0">
        <a:spcBef>
          <a:spcPct val="0"/>
        </a:spcBef>
        <a:spcAft>
          <a:spcPct val="0"/>
        </a:spcAft>
        <a:defRPr sz="3500" b="1">
          <a:solidFill>
            <a:schemeClr val="tx1"/>
          </a:solidFill>
          <a:latin typeface="Arial" charset="0"/>
        </a:defRPr>
      </a:lvl3pPr>
      <a:lvl4pPr algn="l" rtl="0" eaLnBrk="0" fontAlgn="base" hangingPunct="0">
        <a:spcBef>
          <a:spcPct val="0"/>
        </a:spcBef>
        <a:spcAft>
          <a:spcPct val="0"/>
        </a:spcAft>
        <a:defRPr sz="3500" b="1">
          <a:solidFill>
            <a:schemeClr val="tx1"/>
          </a:solidFill>
          <a:latin typeface="Arial" charset="0"/>
        </a:defRPr>
      </a:lvl4pPr>
      <a:lvl5pPr algn="l" rtl="0" eaLnBrk="0" fontAlgn="base" hangingPunct="0">
        <a:spcBef>
          <a:spcPct val="0"/>
        </a:spcBef>
        <a:spcAft>
          <a:spcPct val="0"/>
        </a:spcAft>
        <a:defRPr sz="3500" b="1">
          <a:solidFill>
            <a:schemeClr val="tx1"/>
          </a:solidFill>
          <a:latin typeface="Arial" charset="0"/>
        </a:defRPr>
      </a:lvl5pPr>
      <a:lvl6pPr marL="457200" algn="l" rtl="0" fontAlgn="base">
        <a:spcBef>
          <a:spcPct val="0"/>
        </a:spcBef>
        <a:spcAft>
          <a:spcPct val="0"/>
        </a:spcAft>
        <a:defRPr sz="3500" b="1">
          <a:solidFill>
            <a:schemeClr val="tx1"/>
          </a:solidFill>
          <a:latin typeface="Arial" charset="0"/>
        </a:defRPr>
      </a:lvl6pPr>
      <a:lvl7pPr marL="914400" algn="l" rtl="0" fontAlgn="base">
        <a:spcBef>
          <a:spcPct val="0"/>
        </a:spcBef>
        <a:spcAft>
          <a:spcPct val="0"/>
        </a:spcAft>
        <a:defRPr sz="3500" b="1">
          <a:solidFill>
            <a:schemeClr val="tx1"/>
          </a:solidFill>
          <a:latin typeface="Arial" charset="0"/>
        </a:defRPr>
      </a:lvl7pPr>
      <a:lvl8pPr marL="1371600" algn="l" rtl="0" fontAlgn="base">
        <a:spcBef>
          <a:spcPct val="0"/>
        </a:spcBef>
        <a:spcAft>
          <a:spcPct val="0"/>
        </a:spcAft>
        <a:defRPr sz="3500" b="1">
          <a:solidFill>
            <a:schemeClr val="tx1"/>
          </a:solidFill>
          <a:latin typeface="Arial" charset="0"/>
        </a:defRPr>
      </a:lvl8pPr>
      <a:lvl9pPr marL="1828800" algn="l" rtl="0" fontAlgn="base">
        <a:spcBef>
          <a:spcPct val="0"/>
        </a:spcBef>
        <a:spcAft>
          <a:spcPct val="0"/>
        </a:spcAft>
        <a:defRPr sz="3500" b="1">
          <a:solidFill>
            <a:schemeClr val="tx1"/>
          </a:solidFill>
          <a:latin typeface="Arial" charset="0"/>
        </a:defRPr>
      </a:lvl9pPr>
    </p:titleStyle>
    <p:bodyStyle>
      <a:lvl1pPr marL="266700" indent="-2667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93688" algn="l" rtl="0" eaLnBrk="0" fontAlgn="base" hangingPunct="0">
        <a:spcBef>
          <a:spcPct val="20000"/>
        </a:spcBef>
        <a:spcAft>
          <a:spcPct val="0"/>
        </a:spcAft>
        <a:buClr>
          <a:schemeClr val="tx1"/>
        </a:buClr>
        <a:buChar char="•"/>
        <a:defRPr sz="2200">
          <a:solidFill>
            <a:schemeClr val="tx1"/>
          </a:solidFill>
          <a:latin typeface="+mn-lt"/>
        </a:defRPr>
      </a:lvl2pPr>
      <a:lvl3pPr marL="1150938"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hyperlink" Target="http://www.citizensadvice.org.uk/fitforwor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twitter.com/ManchesterCAB/status/389725542754156544/photo/1/lar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200">
                <a:solidFill>
                  <a:schemeClr val="tx1"/>
                </a:solidFill>
                <a:latin typeface="Arial" charset="0"/>
              </a:defRPr>
            </a:lvl2pPr>
            <a:lvl3pPr marL="1143000" indent="-228600" eaLnBrk="0" hangingPunct="0">
              <a:spcBef>
                <a:spcPct val="20000"/>
              </a:spcBef>
              <a:buClr>
                <a:schemeClr val="tx1"/>
              </a:buClr>
              <a:buChar char="•"/>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tx1"/>
              </a:buClr>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charset="0"/>
              </a:defRPr>
            </a:lvl9pPr>
          </a:lstStyle>
          <a:p>
            <a:pPr eaLnBrk="1" hangingPunct="1">
              <a:spcBef>
                <a:spcPct val="0"/>
              </a:spcBef>
              <a:buClrTx/>
              <a:buFontTx/>
              <a:buNone/>
            </a:pPr>
            <a:fld id="{2EBC0A32-9DC9-435C-ADB0-7361419F0A8E}" type="datetime1">
              <a:rPr lang="en-US" altLang="en-US" sz="1500" smtClean="0">
                <a:solidFill>
                  <a:schemeClr val="bg1"/>
                </a:solidFill>
              </a:rPr>
              <a:pPr eaLnBrk="1" hangingPunct="1">
                <a:spcBef>
                  <a:spcPct val="0"/>
                </a:spcBef>
                <a:buClrTx/>
                <a:buFontTx/>
                <a:buNone/>
              </a:pPr>
              <a:t>6/17/2014</a:t>
            </a:fld>
            <a:endParaRPr lang="en-GB" altLang="en-US" sz="1500" smtClean="0">
              <a:solidFill>
                <a:schemeClr val="bg1"/>
              </a:solidFill>
            </a:endParaRPr>
          </a:p>
        </p:txBody>
      </p:sp>
      <p:sp>
        <p:nvSpPr>
          <p:cNvPr id="21507" name="Rectangle 6"/>
          <p:cNvSpPr>
            <a:spLocks noGrp="1" noChangeArrowheads="1"/>
          </p:cNvSpPr>
          <p:nvPr>
            <p:ph type="ctrTitle"/>
          </p:nvPr>
        </p:nvSpPr>
        <p:spPr/>
        <p:txBody>
          <a:bodyPr/>
          <a:lstStyle/>
          <a:p>
            <a:pPr algn="ctr" eaLnBrk="1" hangingPunct="1"/>
            <a:r>
              <a:rPr lang="en-GB" altLang="en-US" sz="3200" dirty="0" smtClean="0"/>
              <a:t> Employment and Support Allowance and Reasonable Adjustments</a:t>
            </a:r>
          </a:p>
        </p:txBody>
      </p:sp>
      <p:sp>
        <p:nvSpPr>
          <p:cNvPr id="21508" name="Rectangle 7"/>
          <p:cNvSpPr>
            <a:spLocks noGrp="1" noChangeArrowheads="1"/>
          </p:cNvSpPr>
          <p:nvPr>
            <p:ph type="subTitle" idx="1"/>
          </p:nvPr>
        </p:nvSpPr>
        <p:spPr/>
        <p:txBody>
          <a:bodyPr/>
          <a:lstStyle/>
          <a:p>
            <a:pPr eaLnBrk="1" hangingPunct="1"/>
            <a:r>
              <a:rPr lang="en-US" altLang="en-US" smtClean="0"/>
              <a:t>A short presentation with pictures </a:t>
            </a:r>
          </a:p>
        </p:txBody>
      </p:sp>
      <p:pic>
        <p:nvPicPr>
          <p:cNvPr id="21509" name="Picture 5" descr="P:\Departments\Communications and Campaigns\Campaigns\ESA\web ima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548680"/>
            <a:ext cx="1857313" cy="1757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228184" y="5301208"/>
            <a:ext cx="3168352" cy="1800200"/>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2"/>
              </a:solidFill>
              <a:effectLst/>
              <a:latin typeface="Arial" charset="0"/>
            </a:endParaRPr>
          </a:p>
        </p:txBody>
      </p:sp>
      <p:sp>
        <p:nvSpPr>
          <p:cNvPr id="28674" name="Title 1"/>
          <p:cNvSpPr>
            <a:spLocks noGrp="1"/>
          </p:cNvSpPr>
          <p:nvPr>
            <p:ph type="title"/>
          </p:nvPr>
        </p:nvSpPr>
        <p:spPr/>
        <p:txBody>
          <a:bodyPr/>
          <a:lstStyle/>
          <a:p>
            <a:r>
              <a:rPr lang="en-GB" altLang="en-US" smtClean="0"/>
              <a:t>Helping Tina</a:t>
            </a:r>
          </a:p>
        </p:txBody>
      </p:sp>
      <p:sp>
        <p:nvSpPr>
          <p:cNvPr id="28675" name="Content Placeholder 2"/>
          <p:cNvSpPr>
            <a:spLocks noGrp="1"/>
          </p:cNvSpPr>
          <p:nvPr>
            <p:ph idx="1"/>
          </p:nvPr>
        </p:nvSpPr>
        <p:spPr>
          <a:xfrm>
            <a:off x="251520" y="1196752"/>
            <a:ext cx="8568952" cy="4105275"/>
          </a:xfrm>
        </p:spPr>
        <p:txBody>
          <a:bodyPr/>
          <a:lstStyle/>
          <a:p>
            <a:pPr>
              <a:defRPr/>
            </a:pPr>
            <a:endParaRPr lang="en-GB" altLang="en-US" dirty="0" smtClean="0"/>
          </a:p>
          <a:p>
            <a:pPr marL="0" indent="0">
              <a:buFontTx/>
              <a:buNone/>
              <a:defRPr/>
            </a:pPr>
            <a:r>
              <a:rPr lang="en-GB" altLang="en-US" b="1" dirty="0" smtClean="0"/>
              <a:t>Tina tells you the DWP won’t provide a BSL signer for her, at her next Job Centre interview. </a:t>
            </a:r>
          </a:p>
          <a:p>
            <a:pPr>
              <a:defRPr/>
            </a:pPr>
            <a:endParaRPr lang="en-GB" altLang="en-US" dirty="0" smtClean="0"/>
          </a:p>
          <a:p>
            <a:pPr>
              <a:defRPr/>
            </a:pPr>
            <a:endParaRPr lang="en-GB" altLang="en-US" dirty="0" smtClean="0"/>
          </a:p>
        </p:txBody>
      </p:sp>
      <p:pic>
        <p:nvPicPr>
          <p:cNvPr id="28678" name="Picture 6" descr="https://www.manchesteradulted.org/images/customer-images/signlanguage1.jpg"/>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195736" y="2468958"/>
            <a:ext cx="7441878" cy="4962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054" y="2852936"/>
            <a:ext cx="2977802" cy="2308324"/>
          </a:xfrm>
          <a:prstGeom prst="rect">
            <a:avLst/>
          </a:prstGeom>
        </p:spPr>
        <p:txBody>
          <a:bodyPr wrap="square">
            <a:spAutoFit/>
          </a:bodyPr>
          <a:lstStyle/>
          <a:p>
            <a:pPr marL="0" indent="0">
              <a:buFontTx/>
              <a:buNone/>
              <a:defRPr/>
            </a:pPr>
            <a:r>
              <a:rPr lang="en-GB" altLang="en-US" dirty="0" smtClean="0"/>
              <a:t>What discrimination </a:t>
            </a:r>
            <a:r>
              <a:rPr lang="en-GB" altLang="en-US" dirty="0"/>
              <a:t>issues would you identify for Tina? </a:t>
            </a:r>
            <a:endParaRPr lang="en-GB" altLang="en-US" dirty="0" smtClean="0"/>
          </a:p>
          <a:p>
            <a:pPr marL="0" indent="0">
              <a:buFontTx/>
              <a:buNone/>
              <a:defRPr/>
            </a:pPr>
            <a:endParaRPr lang="en-GB" altLang="en-US" dirty="0"/>
          </a:p>
          <a:p>
            <a:pPr marL="0" indent="0">
              <a:buFontTx/>
              <a:buNone/>
              <a:defRPr/>
            </a:pPr>
            <a:r>
              <a:rPr lang="en-GB" altLang="en-US" dirty="0" smtClean="0"/>
              <a:t>How </a:t>
            </a:r>
            <a:r>
              <a:rPr lang="en-GB" altLang="en-US" dirty="0"/>
              <a:t>would you </a:t>
            </a:r>
            <a:endParaRPr lang="en-GB" altLang="en-US" dirty="0" smtClean="0"/>
          </a:p>
          <a:p>
            <a:pPr marL="0" indent="0">
              <a:buFontTx/>
              <a:buNone/>
              <a:defRPr/>
            </a:pPr>
            <a:r>
              <a:rPr lang="en-GB" altLang="en-US" dirty="0" smtClean="0"/>
              <a:t>help </a:t>
            </a:r>
            <a:r>
              <a:rPr lang="en-GB" altLang="en-US" dirty="0"/>
              <a:t>her?</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213"/>
            <a:ext cx="5313535" cy="4105275"/>
          </a:xfrm>
        </p:spPr>
        <p:txBody>
          <a:bodyPr/>
          <a:lstStyle/>
          <a:p>
            <a:pPr marL="0" indent="0">
              <a:buFontTx/>
              <a:buNone/>
              <a:defRPr/>
            </a:pPr>
            <a:r>
              <a:rPr lang="en-GB" b="1" dirty="0"/>
              <a:t> </a:t>
            </a:r>
            <a:endParaRPr lang="en-GB" dirty="0"/>
          </a:p>
          <a:p>
            <a:pPr>
              <a:defRPr/>
            </a:pPr>
            <a:r>
              <a:rPr lang="en-GB" b="1" dirty="0"/>
              <a:t>Do you help clients with ESA applications and processes? </a:t>
            </a:r>
            <a:endParaRPr lang="en-GB" b="1" dirty="0" smtClean="0"/>
          </a:p>
          <a:p>
            <a:pPr marL="0" indent="0">
              <a:buFontTx/>
              <a:buNone/>
              <a:defRPr/>
            </a:pPr>
            <a:endParaRPr lang="en-GB" b="1" dirty="0"/>
          </a:p>
          <a:p>
            <a:pPr>
              <a:defRPr/>
            </a:pPr>
            <a:r>
              <a:rPr lang="en-GB" b="1" dirty="0"/>
              <a:t>Do some of them have problems with it</a:t>
            </a:r>
            <a:r>
              <a:rPr lang="en-GB" b="1" dirty="0" smtClean="0"/>
              <a:t>?</a:t>
            </a:r>
          </a:p>
          <a:p>
            <a:pPr>
              <a:defRPr/>
            </a:pPr>
            <a:endParaRPr lang="en-GB" b="1" dirty="0"/>
          </a:p>
          <a:p>
            <a:pPr>
              <a:defRPr/>
            </a:pPr>
            <a:r>
              <a:rPr lang="en-GB" b="1" dirty="0"/>
              <a:t>Do some of them have </a:t>
            </a:r>
            <a:r>
              <a:rPr lang="en-GB" b="1" dirty="0" smtClean="0"/>
              <a:t>long term health </a:t>
            </a:r>
            <a:r>
              <a:rPr lang="en-GB" b="1" dirty="0"/>
              <a:t>conditions </a:t>
            </a:r>
            <a:r>
              <a:rPr lang="en-GB" b="1" dirty="0" smtClean="0"/>
              <a:t>or describe themselves as </a:t>
            </a:r>
            <a:r>
              <a:rPr lang="en-GB" b="1" dirty="0"/>
              <a:t>disabled? </a:t>
            </a:r>
          </a:p>
          <a:p>
            <a:pPr>
              <a:defRPr/>
            </a:pPr>
            <a:endParaRPr lang="en-GB" dirty="0"/>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sz="1200" dirty="0" smtClean="0"/>
              <a:t>Citizens Advice Specialist Support Equality and Human Rights</a:t>
            </a:r>
          </a:p>
        </p:txBody>
      </p:sp>
      <p:pic>
        <p:nvPicPr>
          <p:cNvPr id="30725" name="Picture 5" descr="P:\Departments\Communications and Campaigns\Campaigns\ESA\web imag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80112" y="2276872"/>
            <a:ext cx="30194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82600" y="0"/>
            <a:ext cx="8131175" cy="1412875"/>
          </a:xfrm>
        </p:spPr>
        <p:txBody>
          <a:bodyPr/>
          <a:lstStyle/>
          <a:p>
            <a:r>
              <a:rPr lang="en-GB" altLang="en-US" dirty="0" smtClean="0"/>
              <a:t>When could you use this?</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Our new pack will help you to</a:t>
            </a:r>
          </a:p>
        </p:txBody>
      </p:sp>
      <p:sp>
        <p:nvSpPr>
          <p:cNvPr id="31747" name="Content Placeholder 2"/>
          <p:cNvSpPr>
            <a:spLocks noGrp="1"/>
          </p:cNvSpPr>
          <p:nvPr>
            <p:ph idx="1"/>
          </p:nvPr>
        </p:nvSpPr>
        <p:spPr>
          <a:xfrm>
            <a:off x="482600" y="1628775"/>
            <a:ext cx="8131175" cy="4608513"/>
          </a:xfrm>
        </p:spPr>
        <p:txBody>
          <a:bodyPr/>
          <a:lstStyle/>
          <a:p>
            <a:r>
              <a:rPr lang="en-GB" altLang="en-US" smtClean="0"/>
              <a:t>help clients with ESA applications</a:t>
            </a:r>
          </a:p>
          <a:p>
            <a:r>
              <a:rPr lang="en-GB" altLang="en-US" smtClean="0"/>
              <a:t>become more confident about disability</a:t>
            </a:r>
          </a:p>
          <a:p>
            <a:endParaRPr lang="en-GB" altLang="en-US" smtClean="0"/>
          </a:p>
          <a:p>
            <a:r>
              <a:rPr lang="en-GB" altLang="en-US" smtClean="0"/>
              <a:t>create your own plan of action</a:t>
            </a:r>
          </a:p>
          <a:p>
            <a:r>
              <a:rPr lang="en-GB" altLang="en-US" smtClean="0"/>
              <a:t>talk to clients about reasonable adjustments</a:t>
            </a:r>
          </a:p>
          <a:p>
            <a:r>
              <a:rPr lang="en-GB" altLang="en-US" smtClean="0"/>
              <a:t>find out what kinds of adjustments can help your clients</a:t>
            </a:r>
          </a:p>
          <a:p>
            <a:r>
              <a:rPr lang="en-GB" altLang="en-US" smtClean="0"/>
              <a:t>ask for changes to be made and follow that up</a:t>
            </a:r>
          </a:p>
          <a:p>
            <a:endParaRPr lang="en-GB" altLang="en-US" smtClean="0"/>
          </a:p>
          <a:p>
            <a:r>
              <a:rPr lang="en-GB" altLang="en-US" smtClean="0"/>
              <a:t>use campaigning actions to make a bigger change</a:t>
            </a:r>
          </a:p>
          <a:p>
            <a:r>
              <a:rPr lang="en-GB" altLang="en-US" smtClean="0"/>
              <a:t>engage with disabled people’s organisations</a:t>
            </a:r>
          </a:p>
          <a:p>
            <a:endParaRPr lang="en-GB" altLang="en-US" smtClean="0"/>
          </a:p>
        </p:txBody>
      </p:sp>
      <p:sp>
        <p:nvSpPr>
          <p:cNvPr id="317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sz="1200" smtClean="0"/>
              <a:t>Citizens Advice Speciialist Support Equality and Human Rights</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defRPr>
            </a:lvl1pPr>
            <a:lvl2pPr marL="742950" indent="-285750" eaLnBrk="0" hangingPunct="0">
              <a:spcBef>
                <a:spcPct val="20000"/>
              </a:spcBef>
              <a:buClr>
                <a:schemeClr val="tx1"/>
              </a:buClr>
              <a:buChar char="•"/>
              <a:defRPr sz="2200">
                <a:solidFill>
                  <a:schemeClr val="tx1"/>
                </a:solidFill>
                <a:latin typeface="Arial" charset="0"/>
              </a:defRPr>
            </a:lvl2pPr>
            <a:lvl3pPr marL="1143000" indent="-228600" eaLnBrk="0" hangingPunct="0">
              <a:spcBef>
                <a:spcPct val="20000"/>
              </a:spcBef>
              <a:buClr>
                <a:schemeClr val="tx1"/>
              </a:buClr>
              <a:buChar char="•"/>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tx1"/>
              </a:buClr>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charset="0"/>
              </a:defRPr>
            </a:lvl9pPr>
          </a:lstStyle>
          <a:p>
            <a:pPr eaLnBrk="1" hangingPunct="1">
              <a:spcBef>
                <a:spcPct val="0"/>
              </a:spcBef>
              <a:buClrTx/>
              <a:buFontTx/>
              <a:buNone/>
            </a:pPr>
            <a:endParaRPr lang="en-GB" altLang="en-US" sz="1200" smtClean="0"/>
          </a:p>
        </p:txBody>
      </p:sp>
      <p:graphicFrame>
        <p:nvGraphicFramePr>
          <p:cNvPr id="32771" name="Object 4"/>
          <p:cNvGraphicFramePr>
            <a:graphicFrameLocks noGrp="1" noChangeAspect="1"/>
          </p:cNvGraphicFramePr>
          <p:nvPr>
            <p:ph idx="1"/>
            <p:extLst>
              <p:ext uri="{D42A27DB-BD31-4B8C-83A1-F6EECF244321}">
                <p14:modId xmlns:p14="http://schemas.microsoft.com/office/powerpoint/2010/main" val="2282057775"/>
              </p:ext>
            </p:extLst>
          </p:nvPr>
        </p:nvGraphicFramePr>
        <p:xfrm>
          <a:off x="0" y="-30965"/>
          <a:ext cx="9144000" cy="6858416"/>
        </p:xfrm>
        <a:graphic>
          <a:graphicData uri="http://schemas.openxmlformats.org/presentationml/2006/ole">
            <mc:AlternateContent xmlns:mc="http://schemas.openxmlformats.org/markup-compatibility/2006">
              <mc:Choice xmlns:v="urn:schemas-microsoft-com:vml" Requires="v">
                <p:oleObj spid="_x0000_s32776" name="Slide" r:id="rId4" imgW="3745989" imgH="2810315" progId="PowerPoint.Slide.8">
                  <p:embed/>
                </p:oleObj>
              </mc:Choice>
              <mc:Fallback>
                <p:oleObj name="Slide" r:id="rId4" imgW="3745989" imgH="2810315" progId="PowerPoint.Slide.8">
                  <p:embed/>
                  <p:pic>
                    <p:nvPicPr>
                      <p:cNvPr id="0" name="Object 4"/>
                      <p:cNvPicPr>
                        <a:picLocks noChangeAspect="1" noChangeArrowheads="1"/>
                      </p:cNvPicPr>
                      <p:nvPr/>
                    </p:nvPicPr>
                    <p:blipFill>
                      <a:blip r:embed="rId5"/>
                      <a:srcRect/>
                      <a:stretch>
                        <a:fillRect/>
                      </a:stretch>
                    </p:blipFill>
                    <p:spPr bwMode="auto">
                      <a:xfrm>
                        <a:off x="0" y="-30965"/>
                        <a:ext cx="9144000" cy="6858416"/>
                      </a:xfrm>
                      <a:prstGeom prst="rect">
                        <a:avLst/>
                      </a:prstGeom>
                      <a:noFill/>
                      <a:ln>
                        <a:noFill/>
                      </a:ln>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ctrTitle"/>
          </p:nvPr>
        </p:nvSpPr>
        <p:spPr>
          <a:xfrm>
            <a:off x="544016" y="4122266"/>
            <a:ext cx="7772400" cy="1250950"/>
          </a:xfrm>
        </p:spPr>
        <p:txBody>
          <a:bodyPr/>
          <a:lstStyle/>
          <a:p>
            <a:pPr algn="ctr" eaLnBrk="1" hangingPunct="1"/>
            <a:r>
              <a:rPr lang="en-GB" altLang="en-US" sz="3200" dirty="0" smtClean="0"/>
              <a:t>Find out more about our campaign to make ESA Fit for Work at </a:t>
            </a:r>
            <a:r>
              <a:rPr lang="en-GB" altLang="en-US" sz="3200" dirty="0" smtClean="0">
                <a:solidFill>
                  <a:schemeClr val="accent5">
                    <a:lumMod val="75000"/>
                  </a:schemeClr>
                </a:solidFill>
                <a:hlinkClick r:id="rId3"/>
              </a:rPr>
              <a:t>www.citizensadvice.org.uk/fitforwork</a:t>
            </a:r>
            <a:r>
              <a:rPr lang="en-GB" altLang="en-US" sz="3200" dirty="0" smtClean="0"/>
              <a:t/>
            </a:r>
            <a:br>
              <a:rPr lang="en-GB" altLang="en-US" sz="3200" dirty="0" smtClean="0"/>
            </a:br>
            <a:endParaRPr lang="en-GB" altLang="en-US" sz="3200" dirty="0" smtClean="0"/>
          </a:p>
        </p:txBody>
      </p:sp>
      <p:pic>
        <p:nvPicPr>
          <p:cNvPr id="21509" name="Picture 5" descr="P:\Departments\Communications and Campaigns\Campaigns\ESA\web ima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48680"/>
            <a:ext cx="1857313" cy="175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2869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Introduction</a:t>
            </a:r>
          </a:p>
        </p:txBody>
      </p:sp>
      <p:sp>
        <p:nvSpPr>
          <p:cNvPr id="10243" name="Content Placeholder 2"/>
          <p:cNvSpPr>
            <a:spLocks noGrp="1"/>
          </p:cNvSpPr>
          <p:nvPr>
            <p:ph idx="1"/>
          </p:nvPr>
        </p:nvSpPr>
        <p:spPr>
          <a:xfrm>
            <a:off x="482601" y="1628775"/>
            <a:ext cx="7545784" cy="4537075"/>
          </a:xfrm>
        </p:spPr>
        <p:txBody>
          <a:bodyPr/>
          <a:lstStyle/>
          <a:p>
            <a:pPr marL="0" indent="0">
              <a:buFontTx/>
              <a:buNone/>
              <a:defRPr/>
            </a:pPr>
            <a:endParaRPr lang="en-GB" altLang="en-US" b="1" dirty="0" smtClean="0"/>
          </a:p>
          <a:p>
            <a:pPr marL="0" indent="0">
              <a:buFontTx/>
              <a:buNone/>
              <a:defRPr/>
            </a:pPr>
            <a:r>
              <a:rPr lang="en-GB" altLang="en-US" b="1" dirty="0" smtClean="0"/>
              <a:t>When we challenge discrimination through advice, we can:</a:t>
            </a:r>
          </a:p>
          <a:p>
            <a:pPr marL="0" indent="0">
              <a:buFontTx/>
              <a:buNone/>
              <a:defRPr/>
            </a:pPr>
            <a:endParaRPr lang="en-GB" altLang="en-US" b="1" dirty="0" smtClean="0"/>
          </a:p>
          <a:p>
            <a:pPr>
              <a:defRPr/>
            </a:pPr>
            <a:r>
              <a:rPr lang="en-GB" altLang="en-US" b="1" dirty="0" smtClean="0"/>
              <a:t>Help more clients</a:t>
            </a:r>
          </a:p>
          <a:p>
            <a:pPr>
              <a:defRPr/>
            </a:pPr>
            <a:r>
              <a:rPr lang="en-GB" altLang="en-US" b="1" dirty="0" smtClean="0"/>
              <a:t>Solve more problems</a:t>
            </a:r>
          </a:p>
          <a:p>
            <a:pPr>
              <a:defRPr/>
            </a:pPr>
            <a:r>
              <a:rPr lang="en-GB" altLang="en-US" b="1" dirty="0" smtClean="0"/>
              <a:t>Make a wider impact</a:t>
            </a:r>
          </a:p>
          <a:p>
            <a:pPr>
              <a:defRPr/>
            </a:pPr>
            <a:r>
              <a:rPr lang="en-GB" altLang="en-US" b="1" dirty="0" smtClean="0"/>
              <a:t>Get better outcomes</a:t>
            </a:r>
          </a:p>
          <a:p>
            <a:pPr>
              <a:defRPr/>
            </a:pPr>
            <a:endParaRPr lang="en-GB" altLang="en-US" b="1" dirty="0" smtClean="0"/>
          </a:p>
          <a:p>
            <a:pPr marL="0" indent="0" algn="ctr">
              <a:buFontTx/>
              <a:buNone/>
              <a:defRPr/>
            </a:pPr>
            <a:r>
              <a:rPr lang="en-GB" altLang="en-US" b="1" dirty="0" smtClean="0"/>
              <a:t>Lets get started! </a:t>
            </a:r>
          </a:p>
          <a:p>
            <a:pPr>
              <a:defRPr/>
            </a:pPr>
            <a:endParaRPr lang="en-GB" altLang="en-US" b="1" dirty="0" smtClean="0"/>
          </a:p>
          <a:p>
            <a:pPr>
              <a:defRPr/>
            </a:pPr>
            <a:endParaRPr lang="en-GB" altLang="en-US" b="1" dirty="0" smtClean="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5" name="Object 4"/>
          <p:cNvGraphicFramePr>
            <a:graphicFrameLocks noGrp="1" noChangeAspect="1"/>
          </p:cNvGraphicFramePr>
          <p:nvPr>
            <p:ph idx="1"/>
            <p:extLst>
              <p:ext uri="{D42A27DB-BD31-4B8C-83A1-F6EECF244321}">
                <p14:modId xmlns:p14="http://schemas.microsoft.com/office/powerpoint/2010/main" val="3807756938"/>
              </p:ext>
            </p:extLst>
          </p:nvPr>
        </p:nvGraphicFramePr>
        <p:xfrm>
          <a:off x="150813" y="34925"/>
          <a:ext cx="8942387" cy="6705600"/>
        </p:xfrm>
        <a:graphic>
          <a:graphicData uri="http://schemas.openxmlformats.org/presentationml/2006/ole">
            <mc:AlternateContent xmlns:mc="http://schemas.openxmlformats.org/markup-compatibility/2006">
              <mc:Choice xmlns:v="urn:schemas-microsoft-com:vml" Requires="v">
                <p:oleObj spid="_x0000_s23560" name="Slide" r:id="rId4" imgW="6481412" imgH="4861621" progId="PowerPoint.Slide.8">
                  <p:embed/>
                </p:oleObj>
              </mc:Choice>
              <mc:Fallback>
                <p:oleObj name="Slide" r:id="rId4" imgW="6481412" imgH="4861621" progId="PowerPoint.Slide.8">
                  <p:embed/>
                  <p:pic>
                    <p:nvPicPr>
                      <p:cNvPr id="0" name="Object 4"/>
                      <p:cNvPicPr>
                        <a:picLocks noChangeAspect="1" noChangeArrowheads="1"/>
                      </p:cNvPicPr>
                      <p:nvPr/>
                    </p:nvPicPr>
                    <p:blipFill>
                      <a:blip r:embed="rId5"/>
                      <a:srcRect/>
                      <a:stretch>
                        <a:fillRect/>
                      </a:stretch>
                    </p:blipFill>
                    <p:spPr bwMode="auto">
                      <a:xfrm>
                        <a:off x="150813" y="34925"/>
                        <a:ext cx="8942387" cy="6705600"/>
                      </a:xfrm>
                      <a:prstGeom prst="rect">
                        <a:avLst/>
                      </a:prstGeom>
                      <a:noFill/>
                      <a:ln>
                        <a:noFill/>
                      </a:ln>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Solving the 4D puzzle</a:t>
            </a:r>
          </a:p>
        </p:txBody>
      </p:sp>
      <p:sp>
        <p:nvSpPr>
          <p:cNvPr id="3" name="Content Placeholder 2"/>
          <p:cNvSpPr>
            <a:spLocks noGrp="1"/>
          </p:cNvSpPr>
          <p:nvPr>
            <p:ph idx="1"/>
          </p:nvPr>
        </p:nvSpPr>
        <p:spPr>
          <a:xfrm>
            <a:off x="482600" y="1916832"/>
            <a:ext cx="8131175" cy="4608512"/>
          </a:xfrm>
        </p:spPr>
        <p:txBody>
          <a:bodyPr/>
          <a:lstStyle/>
          <a:p>
            <a:pPr marL="0" indent="0" algn="ctr">
              <a:buFontTx/>
              <a:buNone/>
              <a:defRPr/>
            </a:pPr>
            <a:r>
              <a:rPr lang="en-GB" sz="2800" b="1" dirty="0"/>
              <a:t>disabled </a:t>
            </a:r>
            <a:endParaRPr lang="en-GB" sz="2800" b="1" dirty="0" smtClean="0"/>
          </a:p>
          <a:p>
            <a:pPr marL="0" indent="0" algn="ctr">
              <a:buFontTx/>
              <a:buNone/>
              <a:defRPr/>
            </a:pPr>
            <a:r>
              <a:rPr lang="en-GB" sz="2800" b="1" dirty="0" smtClean="0"/>
              <a:t>+ </a:t>
            </a:r>
          </a:p>
          <a:p>
            <a:pPr marL="0" indent="0" algn="ctr">
              <a:buFontTx/>
              <a:buNone/>
              <a:defRPr/>
            </a:pPr>
            <a:r>
              <a:rPr lang="en-GB" sz="2800" b="1" dirty="0" smtClean="0"/>
              <a:t>disadvantage </a:t>
            </a:r>
          </a:p>
          <a:p>
            <a:pPr marL="0" indent="0" algn="ctr">
              <a:buFontTx/>
              <a:buNone/>
              <a:defRPr/>
            </a:pPr>
            <a:r>
              <a:rPr lang="en-GB" sz="2800" b="1" dirty="0" smtClean="0"/>
              <a:t>= </a:t>
            </a:r>
          </a:p>
          <a:p>
            <a:pPr marL="0" indent="0" algn="ctr">
              <a:buFontTx/>
              <a:buNone/>
              <a:defRPr/>
            </a:pPr>
            <a:r>
              <a:rPr lang="en-GB" sz="2800" b="1" dirty="0" smtClean="0"/>
              <a:t>a duty to make a change</a:t>
            </a:r>
          </a:p>
          <a:p>
            <a:pPr marL="0" indent="0" algn="ctr">
              <a:buFontTx/>
              <a:buNone/>
              <a:defRPr/>
            </a:pPr>
            <a:r>
              <a:rPr lang="en-GB" sz="2800" b="1" i="1" dirty="0" smtClean="0"/>
              <a:t>or</a:t>
            </a:r>
            <a:r>
              <a:rPr lang="en-GB" sz="2800" b="1" dirty="0" smtClean="0"/>
              <a:t> </a:t>
            </a:r>
            <a:endParaRPr lang="en-GB" sz="2800" b="1" dirty="0"/>
          </a:p>
          <a:p>
            <a:pPr marL="0" indent="0" algn="ctr">
              <a:buFontTx/>
              <a:buNone/>
              <a:defRPr/>
            </a:pPr>
            <a:r>
              <a:rPr lang="en-GB" sz="2800" b="1" dirty="0"/>
              <a:t>i</a:t>
            </a:r>
            <a:r>
              <a:rPr lang="en-GB" sz="2800" b="1" dirty="0" smtClean="0"/>
              <a:t>t could be unlawful discrimination</a:t>
            </a:r>
            <a:endParaRPr lang="en-GB" sz="2800" dirty="0"/>
          </a:p>
          <a:p>
            <a:pPr>
              <a:defRPr/>
            </a:pPr>
            <a:endParaRPr lang="en-GB"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ANd9GcTtZWlmMHc7L9u3mbDGra5N5TFYtkootVL-hgMUExhXD6LjbU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563830"/>
            <a:ext cx="1489075" cy="208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r>
              <a:rPr lang="en-US" altLang="en-US" smtClean="0"/>
              <a:t>The duty to make reasonable adjustments</a:t>
            </a:r>
          </a:p>
        </p:txBody>
      </p:sp>
      <p:pic>
        <p:nvPicPr>
          <p:cNvPr id="25605" name="Picture 10" descr="ANd9GcT1L3KLVaE1ic9PPwLiQmP60etJccWrw2GF3Ev4iKujq0PCxx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7318" y="1563830"/>
            <a:ext cx="2683288" cy="178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http://rack.0.mshcdn.com/media/ZgkyMDEzLzA0LzI0LzAzL2JyYWlsbGUxLmYwNGM1LmpwZwpwCXRodW1iCTEyMDB4OTYwMD4/053dfe1b/e4c/braille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7317" y="3429001"/>
            <a:ext cx="2692399" cy="1514474"/>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futurevisiontraining.co.uk/wp-content/uploads/2013/04/one-size-fits-all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849" y="3429001"/>
            <a:ext cx="4355976" cy="324784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11" descr="ANd9GcRWGTXenXWSQzHHMUyvw9H5vVYQCQ-3FKnMR011Tx3QNBeduuWyKw"/>
          <p:cNvPicPr>
            <a:picLocks noChangeAspect="1" noChangeArrowheads="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a:ext>
            </a:extLst>
          </a:blip>
          <a:srcRect/>
          <a:stretch>
            <a:fillRect/>
          </a:stretch>
        </p:blipFill>
        <p:spPr bwMode="auto">
          <a:xfrm>
            <a:off x="-109667" y="1412776"/>
            <a:ext cx="34194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http://ayay.co.uk/backgrounds/signs_and_symbols/religious/makaton-peace.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7211"/>
          <a:stretch/>
        </p:blipFill>
        <p:spPr bwMode="auto">
          <a:xfrm>
            <a:off x="6300192" y="5024482"/>
            <a:ext cx="2683288" cy="1756409"/>
          </a:xfrm>
          <a:prstGeom prst="rect">
            <a:avLst/>
          </a:prstGeom>
          <a:noFill/>
          <a:extLst>
            <a:ext uri="{909E8E84-426E-40DD-AFC4-6F175D3DCCD1}">
              <a14:hiddenFill xmlns:a14="http://schemas.microsoft.com/office/drawing/2010/main">
                <a:solidFill>
                  <a:srgbClr val="FFFFFF"/>
                </a:solidFill>
              </a14:hiddenFill>
            </a:ext>
          </a:extLst>
        </p:spPr>
      </p:pic>
      <p:pic>
        <p:nvPicPr>
          <p:cNvPr id="25614" name="Picture 14" descr="http://www.ksginfo.org/images/photo4_3menSEDC.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716016" y="3789040"/>
            <a:ext cx="1489075" cy="285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9712" y="1563830"/>
            <a:ext cx="2304256" cy="1077218"/>
          </a:xfrm>
          <a:prstGeom prst="rect">
            <a:avLst/>
          </a:prstGeom>
          <a:noFill/>
        </p:spPr>
        <p:txBody>
          <a:bodyPr wrap="square" rtlCol="0">
            <a:spAutoFit/>
          </a:bodyPr>
          <a:lstStyle/>
          <a:p>
            <a:pPr algn="r"/>
            <a:r>
              <a:rPr lang="en-GB" sz="3200" dirty="0" smtClean="0"/>
              <a:t>A blanket policy?</a:t>
            </a:r>
            <a:endParaRPr lang="en-GB" sz="32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The social model of disability</a:t>
            </a:r>
          </a:p>
        </p:txBody>
      </p:sp>
      <p:sp>
        <p:nvSpPr>
          <p:cNvPr id="266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sz="1200" smtClean="0"/>
              <a:t>Citizens Advice Speciialist Support Equality and Human Rights</a:t>
            </a:r>
          </a:p>
        </p:txBody>
      </p:sp>
      <p:pic>
        <p:nvPicPr>
          <p:cNvPr id="26629" name="Picture 5" descr="Embedded image permalink">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1484784"/>
            <a:ext cx="7848872"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smtClean="0"/>
              <a:t>Our clients</a:t>
            </a:r>
            <a:endParaRPr lang="en-US" altLang="en-US" smtClean="0"/>
          </a:p>
        </p:txBody>
      </p:sp>
      <p:pic>
        <p:nvPicPr>
          <p:cNvPr id="27652" name="Picture 5" descr="ANd9GcQuEtm3OzudJCXK-jhtTEzw9BNcA_XUM3weaaQIqACMtp-PN0k66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1880" y="3325341"/>
            <a:ext cx="1905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ANd9GcSrbNnecSRHXDNJ-_bl_dr9UIc9_4vG_SqXFgFH3l3QgCQbSgA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9513" y="1557374"/>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ANd9GcQpWOW_IrCAvmtZPVry3ZimrjQr0cZ13FG3hOZtIc01atAk0G6j"/>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47440" y="1557374"/>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descr="Queen Elizabeth Hospital Offers The Latest Technological Advances In Its Ca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08625" y="3321844"/>
            <a:ext cx="34559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5" descr="A woman in a powered wheelchair scoot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0227" y="1557375"/>
            <a:ext cx="2639725" cy="168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lick on BSL button for RAD Vide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04" y="3321844"/>
            <a:ext cx="3276600" cy="20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http://www.toledofreepress.com/wp-content/uploads/2014/01/CommunityLeviStand_WE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504" y="1561449"/>
            <a:ext cx="1281827" cy="168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228184" y="5301208"/>
            <a:ext cx="3168352" cy="1800200"/>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2"/>
              </a:solidFill>
              <a:effectLst/>
              <a:latin typeface="Arial" charset="0"/>
            </a:endParaRPr>
          </a:p>
        </p:txBody>
      </p:sp>
      <p:sp>
        <p:nvSpPr>
          <p:cNvPr id="28674" name="Title 1"/>
          <p:cNvSpPr>
            <a:spLocks noGrp="1"/>
          </p:cNvSpPr>
          <p:nvPr>
            <p:ph type="title"/>
          </p:nvPr>
        </p:nvSpPr>
        <p:spPr/>
        <p:txBody>
          <a:bodyPr/>
          <a:lstStyle/>
          <a:p>
            <a:r>
              <a:rPr lang="en-GB" altLang="en-US" smtClean="0"/>
              <a:t>Helping Tina</a:t>
            </a:r>
          </a:p>
        </p:txBody>
      </p:sp>
      <p:sp>
        <p:nvSpPr>
          <p:cNvPr id="28675" name="Content Placeholder 2"/>
          <p:cNvSpPr>
            <a:spLocks noGrp="1"/>
          </p:cNvSpPr>
          <p:nvPr>
            <p:ph idx="1"/>
          </p:nvPr>
        </p:nvSpPr>
        <p:spPr>
          <a:xfrm>
            <a:off x="251520" y="1196752"/>
            <a:ext cx="8568952" cy="4105275"/>
          </a:xfrm>
        </p:spPr>
        <p:txBody>
          <a:bodyPr/>
          <a:lstStyle/>
          <a:p>
            <a:pPr>
              <a:defRPr/>
            </a:pPr>
            <a:endParaRPr lang="en-GB" altLang="en-US" dirty="0" smtClean="0"/>
          </a:p>
          <a:p>
            <a:pPr marL="0" indent="0">
              <a:buFontTx/>
              <a:buNone/>
              <a:defRPr/>
            </a:pPr>
            <a:r>
              <a:rPr lang="en-GB" altLang="en-US" b="1" dirty="0" smtClean="0"/>
              <a:t>Tina, who is Deaf, needs to attend a Work Capability Assessment</a:t>
            </a:r>
          </a:p>
          <a:p>
            <a:pPr>
              <a:defRPr/>
            </a:pPr>
            <a:endParaRPr lang="en-GB" altLang="en-US" dirty="0" smtClean="0"/>
          </a:p>
          <a:p>
            <a:pPr>
              <a:defRPr/>
            </a:pPr>
            <a:endParaRPr lang="en-GB" altLang="en-US" dirty="0" smtClean="0"/>
          </a:p>
        </p:txBody>
      </p:sp>
      <p:pic>
        <p:nvPicPr>
          <p:cNvPr id="28678" name="Picture 6" descr="https://www.manchesteradulted.org/images/customer-images/signlanguage1.jpg"/>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195736" y="2468958"/>
            <a:ext cx="7441878" cy="49622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054" y="2852936"/>
            <a:ext cx="2977802" cy="2308324"/>
          </a:xfrm>
          <a:prstGeom prst="rect">
            <a:avLst/>
          </a:prstGeom>
        </p:spPr>
        <p:txBody>
          <a:bodyPr wrap="square">
            <a:spAutoFit/>
          </a:bodyPr>
          <a:lstStyle/>
          <a:p>
            <a:pPr marL="0" indent="0">
              <a:buFontTx/>
              <a:buNone/>
              <a:defRPr/>
            </a:pPr>
            <a:r>
              <a:rPr lang="en-GB" altLang="en-US" dirty="0" smtClean="0"/>
              <a:t>What reasonable adjustments might Tina need?</a:t>
            </a:r>
          </a:p>
          <a:p>
            <a:pPr marL="0" indent="0">
              <a:buFontTx/>
              <a:buNone/>
              <a:defRPr/>
            </a:pPr>
            <a:endParaRPr lang="en-GB" altLang="en-US" dirty="0"/>
          </a:p>
          <a:p>
            <a:pPr marL="0" indent="0">
              <a:buFontTx/>
              <a:buNone/>
              <a:defRPr/>
            </a:pPr>
            <a:r>
              <a:rPr lang="en-GB" altLang="en-US" dirty="0" smtClean="0"/>
              <a:t>How </a:t>
            </a:r>
            <a:r>
              <a:rPr lang="en-GB" altLang="en-US" dirty="0"/>
              <a:t>would you </a:t>
            </a:r>
            <a:endParaRPr lang="en-GB" altLang="en-US" dirty="0" smtClean="0"/>
          </a:p>
          <a:p>
            <a:pPr marL="0" indent="0">
              <a:buFontTx/>
              <a:buNone/>
              <a:defRPr/>
            </a:pPr>
            <a:r>
              <a:rPr lang="en-GB" altLang="en-US" dirty="0" smtClean="0"/>
              <a:t>help </a:t>
            </a:r>
            <a:r>
              <a:rPr lang="en-GB" altLang="en-US" dirty="0"/>
              <a:t>her?</a:t>
            </a:r>
          </a:p>
        </p:txBody>
      </p:sp>
    </p:spTree>
    <p:extLst>
      <p:ext uri="{BB962C8B-B14F-4D97-AF65-F5344CB8AC3E}">
        <p14:creationId xmlns:p14="http://schemas.microsoft.com/office/powerpoint/2010/main" val="382366514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 A better outcome for Tina</a:t>
            </a:r>
          </a:p>
        </p:txBody>
      </p:sp>
      <p:pic>
        <p:nvPicPr>
          <p:cNvPr id="29701" name="Picture 5" descr="http://amorworldtravel.com/wp-content/uploads/2012/06/deaf-persons-hand-demonstrat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144" y="2257400"/>
            <a:ext cx="3704760" cy="4939681"/>
          </a:xfrm>
          <a:prstGeom prst="rect">
            <a:avLst/>
          </a:prstGeom>
          <a:noFill/>
          <a:extLst>
            <a:ext uri="{909E8E84-426E-40DD-AFC4-6F175D3DCCD1}">
              <a14:hiddenFill xmlns:a14="http://schemas.microsoft.com/office/drawing/2010/main">
                <a:solidFill>
                  <a:srgbClr val="FFFFFF"/>
                </a:solidFill>
              </a14:hiddenFill>
            </a:ext>
          </a:extLst>
        </p:spPr>
      </p:pic>
      <p:sp>
        <p:nvSpPr>
          <p:cNvPr id="29699" name="Content Placeholder 2"/>
          <p:cNvSpPr>
            <a:spLocks noGrp="1"/>
          </p:cNvSpPr>
          <p:nvPr>
            <p:ph idx="1"/>
          </p:nvPr>
        </p:nvSpPr>
        <p:spPr>
          <a:xfrm>
            <a:off x="482600" y="1484313"/>
            <a:ext cx="8049840" cy="5113337"/>
          </a:xfrm>
        </p:spPr>
        <p:txBody>
          <a:bodyPr/>
          <a:lstStyle/>
          <a:p>
            <a:pPr marL="0" indent="0">
              <a:buFontTx/>
              <a:buNone/>
              <a:defRPr/>
            </a:pPr>
            <a:endParaRPr lang="en-GB" altLang="en-US" dirty="0" smtClean="0"/>
          </a:p>
          <a:p>
            <a:pPr marL="0" indent="0">
              <a:buFontTx/>
              <a:buNone/>
              <a:defRPr/>
            </a:pPr>
            <a:r>
              <a:rPr lang="en-GB" altLang="en-US" b="1" dirty="0" smtClean="0"/>
              <a:t>Tina has an Equality Act disability</a:t>
            </a:r>
          </a:p>
          <a:p>
            <a:pPr marL="0" indent="0">
              <a:buFontTx/>
              <a:buNone/>
              <a:defRPr/>
            </a:pPr>
            <a:r>
              <a:rPr lang="en-GB" altLang="en-US" dirty="0" smtClean="0"/>
              <a:t>She is disadvantaged by the way DWP are doing things </a:t>
            </a:r>
          </a:p>
          <a:p>
            <a:pPr marL="0" indent="0">
              <a:buFontTx/>
              <a:buNone/>
              <a:defRPr/>
            </a:pPr>
            <a:endParaRPr lang="en-GB" altLang="en-US" dirty="0" smtClean="0"/>
          </a:p>
          <a:p>
            <a:pPr marL="0" indent="0">
              <a:buFontTx/>
              <a:buNone/>
              <a:defRPr/>
            </a:pPr>
            <a:r>
              <a:rPr lang="en-GB" altLang="en-US" b="1" dirty="0" smtClean="0"/>
              <a:t>DWP have a duty to make a </a:t>
            </a:r>
            <a:r>
              <a:rPr lang="en-GB" altLang="en-US" b="1" dirty="0"/>
              <a:t>R</a:t>
            </a:r>
            <a:r>
              <a:rPr lang="en-GB" altLang="en-US" b="1" dirty="0" smtClean="0"/>
              <a:t>easonable </a:t>
            </a:r>
          </a:p>
          <a:p>
            <a:pPr marL="0" indent="0">
              <a:buFontTx/>
              <a:buNone/>
              <a:defRPr/>
            </a:pPr>
            <a:r>
              <a:rPr lang="en-GB" altLang="en-US" b="1" dirty="0" smtClean="0"/>
              <a:t>Adjustment</a:t>
            </a:r>
            <a:r>
              <a:rPr lang="en-GB" altLang="en-US" dirty="0" smtClean="0"/>
              <a:t>. If they don’t it could be unlawful discrimination</a:t>
            </a:r>
          </a:p>
          <a:p>
            <a:pPr marL="0" indent="0">
              <a:buFontTx/>
              <a:buNone/>
              <a:defRPr/>
            </a:pPr>
            <a:endParaRPr lang="en-GB" altLang="en-US" dirty="0" smtClean="0"/>
          </a:p>
          <a:p>
            <a:pPr marL="0" indent="0">
              <a:buFontTx/>
              <a:buNone/>
              <a:defRPr/>
            </a:pPr>
            <a:endParaRPr lang="en-GB" altLang="en-US" dirty="0" smtClean="0"/>
          </a:p>
        </p:txBody>
      </p:sp>
      <p:sp>
        <p:nvSpPr>
          <p:cNvPr id="2" name="Rectangle 1"/>
          <p:cNvSpPr/>
          <p:nvPr/>
        </p:nvSpPr>
        <p:spPr>
          <a:xfrm>
            <a:off x="395536" y="4727240"/>
            <a:ext cx="4968552" cy="1569660"/>
          </a:xfrm>
          <a:prstGeom prst="rect">
            <a:avLst/>
          </a:prstGeom>
        </p:spPr>
        <p:txBody>
          <a:bodyPr wrap="square">
            <a:spAutoFit/>
          </a:bodyPr>
          <a:lstStyle/>
          <a:p>
            <a:r>
              <a:rPr lang="en-GB" altLang="en-US" b="1" dirty="0" smtClean="0"/>
              <a:t>You can help Tina ask for a change </a:t>
            </a:r>
            <a:r>
              <a:rPr lang="en-GB" altLang="en-US" dirty="0" smtClean="0"/>
              <a:t>that will mean she is no longer disadvantaged and explain the DWP has a duty to do that.</a:t>
            </a:r>
            <a:endParaRPr lang="en-GB"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tandard Presentation">
  <a:themeElements>
    <a:clrScheme name="ESA">
      <a:dk1>
        <a:srgbClr val="592D7A"/>
      </a:dk1>
      <a:lt1>
        <a:srgbClr val="E4D5EF"/>
      </a:lt1>
      <a:dk2>
        <a:srgbClr val="592D7A"/>
      </a:dk2>
      <a:lt2>
        <a:srgbClr val="FFFFFF"/>
      </a:lt2>
      <a:accent1>
        <a:srgbClr val="773DA3"/>
      </a:accent1>
      <a:accent2>
        <a:srgbClr val="9E68C7"/>
      </a:accent2>
      <a:accent3>
        <a:srgbClr val="AF83CF"/>
      </a:accent3>
      <a:accent4>
        <a:srgbClr val="CA5413"/>
      </a:accent4>
      <a:accent5>
        <a:srgbClr val="F3AF89"/>
      </a:accent5>
      <a:accent6>
        <a:srgbClr val="AE82D0"/>
      </a:accent6>
      <a:hlink>
        <a:srgbClr val="EA7432"/>
      </a:hlink>
      <a:folHlink>
        <a:srgbClr val="EC7A3C"/>
      </a:folHlink>
    </a:clrScheme>
    <a:fontScheme name="Standard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tandard Presentation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tizens Advice Bilingual">
  <a:themeElements>
    <a:clrScheme name="Citizens Advice Bilingual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fontScheme name="Citizens Advice Biling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Citizens Advice Bilingual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mblem Only - English">
  <a:themeElements>
    <a:clrScheme name="Emblem Only - English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fontScheme name="Emblem Only - Engli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Emblem Only - English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mblem only - Bilingual">
  <a:themeElements>
    <a:clrScheme name="Emblem only - Bilingual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fontScheme name="Emblem only - Biling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Emblem only - Bilingual 1">
        <a:dk1>
          <a:srgbClr val="005AB6"/>
        </a:dk1>
        <a:lt1>
          <a:srgbClr val="FFFFFF"/>
        </a:lt1>
        <a:dk2>
          <a:srgbClr val="FFD22B"/>
        </a:dk2>
        <a:lt2>
          <a:srgbClr val="000000"/>
        </a:lt2>
        <a:accent1>
          <a:srgbClr val="773DA3"/>
        </a:accent1>
        <a:accent2>
          <a:srgbClr val="5DA631"/>
        </a:accent2>
        <a:accent3>
          <a:srgbClr val="FFFFFF"/>
        </a:accent3>
        <a:accent4>
          <a:srgbClr val="004C9B"/>
        </a:accent4>
        <a:accent5>
          <a:srgbClr val="BDAFCE"/>
        </a:accent5>
        <a:accent6>
          <a:srgbClr val="53962B"/>
        </a:accent6>
        <a:hlink>
          <a:srgbClr val="008D9B"/>
        </a:hlink>
        <a:folHlink>
          <a:srgbClr val="EC7A3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Presentation</Template>
  <TotalTime>6645</TotalTime>
  <Words>681</Words>
  <Application>Microsoft Office PowerPoint</Application>
  <PresentationFormat>On-screen Show (4:3)</PresentationFormat>
  <Paragraphs>105</Paragraphs>
  <Slides>14</Slides>
  <Notes>10</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1" baseType="lpstr">
      <vt:lpstr>Arial</vt:lpstr>
      <vt:lpstr>Times New Roman</vt:lpstr>
      <vt:lpstr>Standard Presentation</vt:lpstr>
      <vt:lpstr>Citizens Advice Bilingual</vt:lpstr>
      <vt:lpstr>Emblem Only - English</vt:lpstr>
      <vt:lpstr>Emblem only - Bilingual</vt:lpstr>
      <vt:lpstr>Slide</vt:lpstr>
      <vt:lpstr> Employment and Support Allowance and Reasonable Adjustments</vt:lpstr>
      <vt:lpstr>Introduction</vt:lpstr>
      <vt:lpstr>PowerPoint Presentation</vt:lpstr>
      <vt:lpstr>Solving the 4D puzzle</vt:lpstr>
      <vt:lpstr>The duty to make reasonable adjustments</vt:lpstr>
      <vt:lpstr>The social model of disability</vt:lpstr>
      <vt:lpstr>Our clients</vt:lpstr>
      <vt:lpstr>Helping Tina</vt:lpstr>
      <vt:lpstr> A better outcome for Tina</vt:lpstr>
      <vt:lpstr>Helping Tina</vt:lpstr>
      <vt:lpstr>When could you use this?</vt:lpstr>
      <vt:lpstr>Our new pack will help you to</vt:lpstr>
      <vt:lpstr>PowerPoint Presentation</vt:lpstr>
      <vt:lpstr>Find out more about our campaign to make ESA Fit for Work at www.citizensadvice.org.uk/fitforwork </vt:lpstr>
    </vt:vector>
  </TitlesOfParts>
  <Company>Citizens Advice Bureaux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Advisers Identify Discrimination - updated</dc:title>
  <dc:creator>chimesj</dc:creator>
  <cp:lastModifiedBy>Box, Kierra</cp:lastModifiedBy>
  <cp:revision>166</cp:revision>
  <cp:lastPrinted>2014-03-19T17:14:56Z</cp:lastPrinted>
  <dcterms:created xsi:type="dcterms:W3CDTF">2010-08-27T15:39:18Z</dcterms:created>
  <dcterms:modified xsi:type="dcterms:W3CDTF">2014-06-17T10:10:55Z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UNCLASSIFIED</vt:lpwstr>
  </property>
  <property fmtid="{D5CDD505-2E9C-101B-9397-08002B2CF9AE}" pid="6" name="PM_Originator_Hash_SHA1">
    <vt:lpwstr>458C06D28EC1CF26C7BA3B7445E32CC4FFC44D30</vt:lpwstr>
  </property>
  <property fmtid="{D5CDD505-2E9C-101B-9397-08002B2CF9AE}" pid="7" name="PM_Hash_Version">
    <vt:lpwstr>2012.2</vt:lpwstr>
  </property>
  <property fmtid="{D5CDD505-2E9C-101B-9397-08002B2CF9AE}" pid="8" name="PM_Hash_Salt">
    <vt:lpwstr>57D500AA4E8F2767B1C416A08EF9CAD5</vt:lpwstr>
  </property>
  <property fmtid="{D5CDD505-2E9C-101B-9397-08002B2CF9AE}" pid="9" name="PM_Hash_SHA1">
    <vt:lpwstr>0865BC8A3ED801B6981AE1C4CF8D4086EB0282B5</vt:lpwstr>
  </property>
</Properties>
</file>