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Open Sans Ligh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regular.fntdata"/><Relationship Id="rId22" Type="http://schemas.openxmlformats.org/officeDocument/2006/relationships/font" Target="fonts/OpenSansLight-italic.fntdata"/><Relationship Id="rId21" Type="http://schemas.openxmlformats.org/officeDocument/2006/relationships/font" Target="fonts/OpenSansLight-bold.fntdata"/><Relationship Id="rId24" Type="http://schemas.openxmlformats.org/officeDocument/2006/relationships/font" Target="fonts/OpenSans-regular.fntdata"/><Relationship Id="rId23" Type="http://schemas.openxmlformats.org/officeDocument/2006/relationships/font" Target="fonts/OpenSansLigh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tizensadvice.org.uk/consumer/energy/energy-supply/get-a-better-energy-deal/compare-gas-and-electricity-prices/" TargetMode="External"/><Relationship Id="rId3" Type="http://schemas.openxmlformats.org/officeDocument/2006/relationships/hyperlink" Target="https://www.citizensadvice.org.uk/about-us/how-citizens-advice-works/citizens-advice-consumer-work/supplier-performance/energy-supplier-performance/compare-domestic-energy-suppliers-customer-service/" TargetMode="External"/><Relationship Id="rId4" Type="http://schemas.openxmlformats.org/officeDocument/2006/relationships/hyperlink" Target="https://www.citizensadvice.org.uk/consumer/energy/energy-supply/problems-with-your-energy-bill/understand-your-energy-bil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37196e2d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37196e2d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Key points to cover: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Some electricity suppliers offer a discount of £140 off your energy bill if you are eligible.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money is not paid to you - it is a one-off discount on your electricity bill between September and March.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You may be able to get the discount on your gas bill instead if your supplier provides you with both gas and electricity. Contact your supplier to find out.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You can still get the discount if you have a pre-pay or pay as you go meter. If you’re eligible your supplier can tell you how you’ll get the discount, for example as a voucher you can use to top up your meter.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If you currently get the discount and are thinking of switching supplier, check that the new supplier offers the discount. If it does not, you may find the offer is not such a good deal.</a:t>
            </a:r>
            <a:endParaRPr>
              <a:solidFill>
                <a:schemeClr val="dk1"/>
              </a:solidFill>
            </a:endParaRPr>
          </a:p>
          <a:p>
            <a:pPr indent="0" lvl="0" marL="0" rtl="0" algn="l">
              <a:lnSpc>
                <a:spcPct val="115000"/>
              </a:lnSpc>
              <a:spcBef>
                <a:spcPts val="0"/>
              </a:spcBef>
              <a:spcAft>
                <a:spcPts val="0"/>
              </a:spcAft>
              <a:buNone/>
            </a:pPr>
            <a:r>
              <a:rPr lang="en-GB">
                <a:solidFill>
                  <a:schemeClr val="dk1"/>
                </a:solidFill>
              </a:rPr>
              <a:t>Note: I</a:t>
            </a:r>
            <a:r>
              <a:rPr lang="en-GB" sz="1000">
                <a:solidFill>
                  <a:srgbClr val="333333"/>
                </a:solidFill>
                <a:highlight>
                  <a:srgbClr val="FFFFFF"/>
                </a:highlight>
              </a:rPr>
              <a:t>f you're considering a switch and receive WHD to check that the new supplier offers the discount as not all do.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37196e2d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37196e2d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GB">
                <a:solidFill>
                  <a:schemeClr val="dk1"/>
                </a:solidFill>
                <a:highlight>
                  <a:srgbClr val="FFFFFF"/>
                </a:highlight>
              </a:rPr>
              <a:t>Facilitator notes</a:t>
            </a:r>
            <a:endParaRPr b="1">
              <a:solidFill>
                <a:schemeClr val="dk1"/>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Explain that each energy network offers different support and that you should call your energy network before you apply to join the Priority Services Register to check exactly which services you could get.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Example services include: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Improved access to your meter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Password protection scheme - to help you confirm staff are genuine when they visit your home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Bill nominee scheme - arranging for bills to be sent to the address of a friend, relative or carer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Advance notice and support during power cuts and interruptions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Services for customers with impaired hearing or vision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Free gas appliance safety check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37196e2d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37196e2d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None/>
            </a:pPr>
            <a:r>
              <a:rPr b="1" lang="en-GB">
                <a:solidFill>
                  <a:schemeClr val="dk1"/>
                </a:solidFill>
                <a:highlight>
                  <a:srgbClr val="FFFFFF"/>
                </a:highlight>
              </a:rPr>
              <a:t>Facilitator notes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There are grants that can help you save money by reducing the amount of energy you waste in your home. In England the main scheme is the Energy Companies Obligation (ECO).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About the ECO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Gives grants for efficient boilers and loft and cavity wall insulation to people on certain benefits across Great Britain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People not on such benefits may still get help under the ECO local flex scheme. Contact your local council to see if they take part in this scheme and if they do, the eligibility criteria they have set.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scheme is delivered by larger energy companies who each have slightly different rules for the help they give.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ECO is the largest fund for help with heating and insulation, but there are sometimes other sources of help at a local level. The Each Home Counts website has details on some, but not all, of these local schemes.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Under the ECO local flexibility scheme fuel companies can meet up to 25% of their ECO target by taking referrals from local authorities. Local authorities can set their own eligibility criteria, particularly for low income households that do not meet standard criteria or have poor health. However, not all local authorities are participating in the scheme.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Welsh Government and London Mayor also provide grants for energy efficiency measures under the NEST and London warmer homes schemes respectively.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37196e2d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37196e2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37196e2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37196e2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Consumers have a choice in who they buy their gas and electricity from.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Shopping around for the best deal can make paying for energy much cheaper.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Those who have not changed supplier for several years are likely to save the most by switching.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a tariff is the amount you pay for your energy and that it can vary according to how you pay. Many energy companies offer tariffs for online, fixed, capped, single and dual fuel.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if you rent your home you can usually still switch supplier.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You have the right to switch supplier if you pay for your gas and electricity directly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If your landlord pays your supplier and then charges you, you don’t have the right to switch supplier.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37196e2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37196e2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if you have a prepayment meter you’ll usually be restricted to ‘prepayment tariffs’. There are fewer of these to choose from and will be more expensive than direct debit tariffs.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if you have a contract with a current supplier for a set period of time you may have to pay an ‘exit fee’ if you wish to leave the contract early. This can usually be found on an energy bill and the Citizens Advice ‘Understanding your energy bill’ tool can help you find this information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37196e2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7196e2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Show where users can find the </a:t>
            </a:r>
            <a:r>
              <a:rPr lang="en-GB" u="sng">
                <a:solidFill>
                  <a:srgbClr val="1155CC"/>
                </a:solidFill>
                <a:hlinkClick r:id="rId2"/>
              </a:rPr>
              <a:t>Citizens Advice price comparison tool</a:t>
            </a:r>
            <a:r>
              <a:rPr lang="en-GB">
                <a:solidFill>
                  <a:schemeClr val="dk1"/>
                </a:solidFill>
              </a:rPr>
              <a:t> and demonstrate how it can be used to compare energy tariffs. Encourage users to also look at the Citizens Advice </a:t>
            </a:r>
            <a:r>
              <a:rPr lang="en-GB" u="sng">
                <a:solidFill>
                  <a:srgbClr val="1155CC"/>
                </a:solidFill>
                <a:hlinkClick r:id="rId3"/>
              </a:rPr>
              <a:t>star rating system</a:t>
            </a:r>
            <a:r>
              <a:rPr lang="en-GB">
                <a:solidFill>
                  <a:schemeClr val="dk1"/>
                </a:solidFill>
              </a:rPr>
              <a:t> which compares suppliers’ performance on such issues as customer service and treatment of vulnerable consumers.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they will need the information detailed on the slide to use the tool. Note, the tool can be used without knowing how much energy you have used in the past year - but providing this information will give a more accurate quote.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could also demonstrate how the Citizens Advice </a:t>
            </a:r>
            <a:r>
              <a:rPr lang="en-GB" u="sng">
                <a:solidFill>
                  <a:srgbClr val="1155CC"/>
                </a:solidFill>
                <a:hlinkClick r:id="rId4"/>
              </a:rPr>
              <a:t>understanding your energy bill tool</a:t>
            </a:r>
            <a:r>
              <a:rPr lang="en-GB">
                <a:solidFill>
                  <a:schemeClr val="dk1"/>
                </a:solidFill>
              </a:rPr>
              <a:t> can be used to find this information.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37196e2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37196e2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there are ways other than the Citizens Advice price comparison tool that consumers can compare energy deals.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Make it clear that if they wish to use an alternative price comparison site they should choose one that is accredited to the Confidence Code, run by Ofgem the independent regulator.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they can contact their current supplier to find out about the different tariffs they offer - but note that they will only give information on their own tariffs.</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37196e2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37196e2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if you decide to stay with your current supplier but wish to change to a different tariff your supplier will arrange the change. You’ll need to contact them to let them know what you want to do. They should then write to you confirming the details of your new contract.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if you find a new deal and sign up to it through a price comparison website they will contact the supplier who will then arrange the switch.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if switching to a new supplier not through a price comparison site you need to contact them directly to arrange the switch - the new supplier will notify your existing supplier.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you have the right to see a contract and if you aren’t sent one automatically you should request it. Check it’s correct and the date that you are set to change supplier. You may have the right to cancel the contract within a 14 day cooling-off period, depending on how and where you agree to the contract.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37196e2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37196e2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Your new supplier will read the meter, or ask you to take a reading, around the time of changing supplier.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Your old supplier will use this reading to work out your final bill and the new supplier will use it to start the new account.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should keep a note of the reading in case of any future dispute.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37196e2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37196e2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Facilitator notes</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rPr lang="en-GB">
                <a:solidFill>
                  <a:schemeClr val="dk1"/>
                </a:solidFill>
              </a:rPr>
              <a:t>If you are in debt to your current supplier it is possible that they can stop you from switching until you have paid off your debt.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rgbClr val="333333"/>
                </a:solidFill>
                <a:highlight>
                  <a:srgbClr val="FFFFFF"/>
                </a:highlight>
              </a:rPr>
              <a:t>If a client is in debt they should seek further help - contact the Citizens Advice Consumer Service or visit their local Citizens Advice or advice centre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you have a prepayment meter you can change supplier if you owe less than £500 for each fuel (gas and electricity). Your debt will transfer with you but you may benefit from a lower price which could help you pay it off faster.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you don’t have a prepayment meter and have an outstanding debt your supplier has the right to prevent you leaving. They can’t stop you leaving if it is their fault you are in debt, for example, if they billed you incorrectly.</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382ef0c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382ef0c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ritage cover slide">
  <p:cSld name="Heritage cover slide">
    <p:spTree>
      <p:nvGrpSpPr>
        <p:cNvPr id="53" name="Shape 53"/>
        <p:cNvGrpSpPr/>
        <p:nvPr/>
      </p:nvGrpSpPr>
      <p:grpSpPr>
        <a:xfrm>
          <a:off x="0" y="0"/>
          <a:ext cx="0" cy="0"/>
          <a:chOff x="0" y="0"/>
          <a:chExt cx="0" cy="0"/>
        </a:xfrm>
      </p:grpSpPr>
      <p:sp>
        <p:nvSpPr>
          <p:cNvPr id="54" name="Google Shape;54;p14"/>
          <p:cNvSpPr txBox="1"/>
          <p:nvPr>
            <p:ph type="title"/>
          </p:nvPr>
        </p:nvSpPr>
        <p:spPr>
          <a:xfrm>
            <a:off x="157161" y="215900"/>
            <a:ext cx="5424600" cy="2270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Open Sans"/>
              <a:buNone/>
              <a:defRPr b="1" i="0" sz="44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55" name="Google Shape;55;p14"/>
          <p:cNvSpPr txBox="1"/>
          <p:nvPr>
            <p:ph idx="1" type="body"/>
          </p:nvPr>
        </p:nvSpPr>
        <p:spPr>
          <a:xfrm>
            <a:off x="5775160" y="3923632"/>
            <a:ext cx="3195000" cy="1038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Open Sans"/>
                <a:ea typeface="Open Sans"/>
                <a:cs typeface="Open Sans"/>
                <a:sym typeface="Open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57161" y="215900"/>
            <a:ext cx="5424600" cy="22701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Open Sans"/>
              <a:buNone/>
              <a:defRPr b="1" i="0" sz="44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52" name="Google Shape;52;p13"/>
          <p:cNvSpPr txBox="1"/>
          <p:nvPr>
            <p:ph idx="1" type="body"/>
          </p:nvPr>
        </p:nvSpPr>
        <p:spPr>
          <a:xfrm>
            <a:off x="5772150" y="3175000"/>
            <a:ext cx="2914500" cy="14193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400"/>
              </a:spcBef>
              <a:spcAft>
                <a:spcPts val="0"/>
              </a:spcAft>
              <a:buClr>
                <a:schemeClr val="dk1"/>
              </a:buClr>
              <a:buSzPts val="1400"/>
              <a:buFont typeface="Arial"/>
              <a:buNone/>
              <a:defRPr b="0" i="0" sz="2000" u="none" cap="none" strike="noStrike">
                <a:solidFill>
                  <a:schemeClr val="dk1"/>
                </a:solidFill>
                <a:latin typeface="Open Sans"/>
                <a:ea typeface="Open Sans"/>
                <a:cs typeface="Open Sans"/>
                <a:sym typeface="Open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Big Energy Saving Network</a:t>
            </a:r>
            <a:endParaRPr/>
          </a:p>
        </p:txBody>
      </p:sp>
      <p:pic>
        <p:nvPicPr>
          <p:cNvPr id="61" name="Google Shape;61;p15"/>
          <p:cNvPicPr preferRelativeResize="0"/>
          <p:nvPr/>
        </p:nvPicPr>
        <p:blipFill rotWithShape="1">
          <a:blip r:embed="rId3">
            <a:alphaModFix/>
          </a:blip>
          <a:srcRect b="0" l="0" r="0" t="0"/>
          <a:stretch/>
        </p:blipFill>
        <p:spPr>
          <a:xfrm>
            <a:off x="3249700" y="2880825"/>
            <a:ext cx="2644600" cy="1759375"/>
          </a:xfrm>
          <a:prstGeom prst="rect">
            <a:avLst/>
          </a:prstGeom>
          <a:noFill/>
          <a:ln>
            <a:noFill/>
          </a:ln>
        </p:spPr>
      </p:pic>
      <p:pic>
        <p:nvPicPr>
          <p:cNvPr id="62" name="Google Shape;62;p15"/>
          <p:cNvPicPr preferRelativeResize="0"/>
          <p:nvPr/>
        </p:nvPicPr>
        <p:blipFill>
          <a:blip r:embed="rId4">
            <a:alphaModFix/>
          </a:blip>
          <a:stretch>
            <a:fillRect/>
          </a:stretch>
        </p:blipFill>
        <p:spPr>
          <a:xfrm>
            <a:off x="6743075" y="0"/>
            <a:ext cx="2018779" cy="204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Warm Home Discount Scheme</a:t>
            </a:r>
            <a:endParaRPr sz="2400"/>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You might be able to get £140 off your electricity bill under the Warm Home Discount Scheme if you’re either: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getting the guarantee credit part of Pension Credit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on a low income</a:t>
            </a:r>
            <a:endParaRPr>
              <a:solidFill>
                <a:schemeClr val="dk1"/>
              </a:solidFill>
            </a:endParaRPr>
          </a:p>
          <a:p>
            <a:pPr indent="0" lvl="0" marL="0" rtl="0" algn="l">
              <a:lnSpc>
                <a:spcPct val="170000"/>
              </a:lnSpc>
              <a:spcBef>
                <a:spcPts val="1100"/>
              </a:spcBef>
              <a:spcAft>
                <a:spcPts val="0"/>
              </a:spcAft>
              <a:buClr>
                <a:schemeClr val="dk1"/>
              </a:buClr>
              <a:buSzPts val="1100"/>
              <a:buFont typeface="Arial"/>
              <a:buNone/>
            </a:pPr>
            <a:r>
              <a:rPr lang="en-GB">
                <a:solidFill>
                  <a:schemeClr val="dk1"/>
                </a:solidFill>
              </a:rPr>
              <a:t>Check with your supplier to see if they offer the Warm Home Discount.</a:t>
            </a:r>
            <a:endParaRPr>
              <a:solidFill>
                <a:schemeClr val="dk1"/>
              </a:solidFill>
            </a:endParaRPr>
          </a:p>
          <a:p>
            <a:pPr indent="0" lvl="0" marL="0" rtl="0" algn="l">
              <a:spcBef>
                <a:spcPts val="1200"/>
              </a:spcBef>
              <a:spcAft>
                <a:spcPts val="1600"/>
              </a:spcAft>
              <a:buNone/>
            </a:pPr>
            <a:r>
              <a:t/>
            </a:r>
            <a:endParaRPr/>
          </a:p>
        </p:txBody>
      </p:sp>
      <p:pic>
        <p:nvPicPr>
          <p:cNvPr descr="Meter and fuel bill" id="135" name="Google Shape;135;p24"/>
          <p:cNvPicPr preferRelativeResize="0"/>
          <p:nvPr/>
        </p:nvPicPr>
        <p:blipFill rotWithShape="1">
          <a:blip r:embed="rId3">
            <a:alphaModFix/>
          </a:blip>
          <a:srcRect b="0" l="0" r="0" t="0"/>
          <a:stretch/>
        </p:blipFill>
        <p:spPr>
          <a:xfrm>
            <a:off x="6836225" y="3448826"/>
            <a:ext cx="1996075" cy="1493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286075"/>
            <a:ext cx="8520600" cy="5727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b="1" lang="en-GB" sz="2400"/>
              <a:t>Priority Services Register</a:t>
            </a:r>
            <a:endParaRPr b="1" sz="2400"/>
          </a:p>
          <a:p>
            <a:pPr indent="0" lvl="0" marL="0" rtl="0" algn="l">
              <a:spcBef>
                <a:spcPts val="1200"/>
              </a:spcBef>
              <a:spcAft>
                <a:spcPts val="0"/>
              </a:spcAft>
              <a:buNone/>
            </a:pPr>
            <a:r>
              <a:t/>
            </a:r>
            <a:endParaRPr/>
          </a:p>
        </p:txBody>
      </p:sp>
      <p:sp>
        <p:nvSpPr>
          <p:cNvPr id="141" name="Google Shape;141;p25"/>
          <p:cNvSpPr txBox="1"/>
          <p:nvPr>
            <p:ph idx="1" type="body"/>
          </p:nvPr>
        </p:nvSpPr>
        <p:spPr>
          <a:xfrm>
            <a:off x="311700" y="925400"/>
            <a:ext cx="8520600" cy="34164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lang="en-GB">
                <a:solidFill>
                  <a:schemeClr val="dk1"/>
                </a:solidFill>
              </a:rPr>
              <a:t>Offers extra services free of charge if you:</a:t>
            </a:r>
            <a:endParaRPr>
              <a:solidFill>
                <a:schemeClr val="dk1"/>
              </a:solidFill>
            </a:endParaRPr>
          </a:p>
          <a:p>
            <a:pPr indent="-342900" lvl="0" marL="914400" rtl="0" algn="l">
              <a:lnSpc>
                <a:spcPct val="170000"/>
              </a:lnSpc>
              <a:spcBef>
                <a:spcPts val="1200"/>
              </a:spcBef>
              <a:spcAft>
                <a:spcPts val="0"/>
              </a:spcAft>
              <a:buClr>
                <a:schemeClr val="dk1"/>
              </a:buClr>
              <a:buSzPts val="1800"/>
              <a:buChar char="●"/>
            </a:pPr>
            <a:r>
              <a:rPr lang="en-GB">
                <a:solidFill>
                  <a:schemeClr val="dk1"/>
                </a:solidFill>
              </a:rPr>
              <a:t>are of pensionable age</a:t>
            </a:r>
            <a:endParaRPr>
              <a:solidFill>
                <a:schemeClr val="dk1"/>
              </a:solidFill>
            </a:endParaRPr>
          </a:p>
          <a:p>
            <a:pPr indent="-342900" lvl="0" marL="914400" rtl="0" algn="l">
              <a:lnSpc>
                <a:spcPct val="170000"/>
              </a:lnSpc>
              <a:spcBef>
                <a:spcPts val="0"/>
              </a:spcBef>
              <a:spcAft>
                <a:spcPts val="0"/>
              </a:spcAft>
              <a:buClr>
                <a:schemeClr val="dk1"/>
              </a:buClr>
              <a:buSzPts val="1800"/>
              <a:buChar char="●"/>
            </a:pPr>
            <a:r>
              <a:rPr lang="en-GB">
                <a:solidFill>
                  <a:schemeClr val="dk1"/>
                </a:solidFill>
              </a:rPr>
              <a:t>are disabled or chronically sick</a:t>
            </a:r>
            <a:endParaRPr>
              <a:solidFill>
                <a:schemeClr val="dk1"/>
              </a:solidFill>
            </a:endParaRPr>
          </a:p>
          <a:p>
            <a:pPr indent="-342900" lvl="0" marL="914400" rtl="0" algn="l">
              <a:lnSpc>
                <a:spcPct val="170000"/>
              </a:lnSpc>
              <a:spcBef>
                <a:spcPts val="0"/>
              </a:spcBef>
              <a:spcAft>
                <a:spcPts val="0"/>
              </a:spcAft>
              <a:buClr>
                <a:schemeClr val="dk1"/>
              </a:buClr>
              <a:buSzPts val="1800"/>
              <a:buChar char="●"/>
            </a:pPr>
            <a:r>
              <a:rPr lang="en-GB">
                <a:solidFill>
                  <a:schemeClr val="dk1"/>
                </a:solidFill>
              </a:rPr>
              <a:t>have a long-term medical condition</a:t>
            </a:r>
            <a:endParaRPr>
              <a:solidFill>
                <a:schemeClr val="dk1"/>
              </a:solidFill>
            </a:endParaRPr>
          </a:p>
          <a:p>
            <a:pPr indent="-342900" lvl="0" marL="914400" rtl="0" algn="l">
              <a:lnSpc>
                <a:spcPct val="170000"/>
              </a:lnSpc>
              <a:spcBef>
                <a:spcPts val="0"/>
              </a:spcBef>
              <a:spcAft>
                <a:spcPts val="0"/>
              </a:spcAft>
              <a:buClr>
                <a:schemeClr val="dk1"/>
              </a:buClr>
              <a:buSzPts val="1800"/>
              <a:buChar char="●"/>
            </a:pPr>
            <a:r>
              <a:rPr lang="en-GB">
                <a:solidFill>
                  <a:schemeClr val="dk1"/>
                </a:solidFill>
              </a:rPr>
              <a:t>have a hearing or visual impairment or additional communication needs</a:t>
            </a:r>
            <a:endParaRPr>
              <a:solidFill>
                <a:schemeClr val="dk1"/>
              </a:solidFill>
            </a:endParaRPr>
          </a:p>
          <a:p>
            <a:pPr indent="-342900" lvl="0" marL="914400" rtl="0" algn="l">
              <a:lnSpc>
                <a:spcPct val="170000"/>
              </a:lnSpc>
              <a:spcBef>
                <a:spcPts val="0"/>
              </a:spcBef>
              <a:spcAft>
                <a:spcPts val="0"/>
              </a:spcAft>
              <a:buClr>
                <a:schemeClr val="dk1"/>
              </a:buClr>
              <a:buSzPts val="1800"/>
              <a:buChar char="●"/>
            </a:pPr>
            <a:r>
              <a:rPr lang="en-GB">
                <a:solidFill>
                  <a:schemeClr val="dk1"/>
                </a:solidFill>
              </a:rPr>
              <a:t>are in a vulnerable situation</a:t>
            </a:r>
            <a:endParaRPr>
              <a:solidFill>
                <a:schemeClr val="dk1"/>
              </a:solidFill>
            </a:endParaRPr>
          </a:p>
          <a:p>
            <a:pPr indent="0" lvl="0" marL="0" rtl="0" algn="l">
              <a:lnSpc>
                <a:spcPct val="170000"/>
              </a:lnSpc>
              <a:spcBef>
                <a:spcPts val="1200"/>
              </a:spcBef>
              <a:spcAft>
                <a:spcPts val="0"/>
              </a:spcAft>
              <a:buClr>
                <a:schemeClr val="dk1"/>
              </a:buClr>
              <a:buSzPts val="1100"/>
              <a:buFont typeface="Arial"/>
              <a:buNone/>
            </a:pPr>
            <a:r>
              <a:rPr lang="en-GB">
                <a:solidFill>
                  <a:schemeClr val="dk1"/>
                </a:solidFill>
                <a:highlight>
                  <a:srgbClr val="FFFFFF"/>
                </a:highlight>
              </a:rPr>
              <a:t>To be added to the Priority Services Register, you simply need to contact your energy supplier. You can find their contact details on your energy bill.</a:t>
            </a:r>
            <a:endParaRPr>
              <a:solidFill>
                <a:schemeClr val="dk1"/>
              </a:solidFill>
              <a:highlight>
                <a:srgbClr val="FFFFFF"/>
              </a:highlight>
            </a:endParaRPr>
          </a:p>
          <a:p>
            <a:pPr indent="0" lvl="0" marL="0" rtl="0" algn="l">
              <a:spcBef>
                <a:spcPts val="1200"/>
              </a:spcBef>
              <a:spcAft>
                <a:spcPts val="1600"/>
              </a:spcAft>
              <a:buNone/>
            </a:pPr>
            <a:r>
              <a:t/>
            </a:r>
            <a:endParaRPr/>
          </a:p>
        </p:txBody>
      </p:sp>
      <p:pic>
        <p:nvPicPr>
          <p:cNvPr descr="C:\Users\ihutchinson.NEA\Documents\Grainge Photography_d9956_009.jpg" id="142" name="Google Shape;142;p25"/>
          <p:cNvPicPr preferRelativeResize="0"/>
          <p:nvPr/>
        </p:nvPicPr>
        <p:blipFill rotWithShape="1">
          <a:blip r:embed="rId3">
            <a:alphaModFix/>
          </a:blip>
          <a:srcRect b="0" l="0" r="0" t="0"/>
          <a:stretch/>
        </p:blipFill>
        <p:spPr>
          <a:xfrm>
            <a:off x="7190637" y="286087"/>
            <a:ext cx="1422400" cy="179070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1200"/>
              </a:spcAft>
              <a:buClr>
                <a:schemeClr val="dk1"/>
              </a:buClr>
              <a:buSzPts val="1100"/>
              <a:buFont typeface="Arial"/>
              <a:buNone/>
            </a:pPr>
            <a:r>
              <a:rPr b="1" lang="en-GB" sz="2400">
                <a:highlight>
                  <a:srgbClr val="FFFFFF"/>
                </a:highlight>
              </a:rPr>
              <a:t>Energy Company Obligation</a:t>
            </a:r>
            <a:endParaRPr sz="2400"/>
          </a:p>
        </p:txBody>
      </p:sp>
      <p:sp>
        <p:nvSpPr>
          <p:cNvPr id="148" name="Google Shape;14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70000"/>
              </a:lnSpc>
              <a:spcBef>
                <a:spcPts val="0"/>
              </a:spcBef>
              <a:spcAft>
                <a:spcPts val="0"/>
              </a:spcAft>
              <a:buClr>
                <a:schemeClr val="dk1"/>
              </a:buClr>
              <a:buSzPts val="1800"/>
              <a:buChar char="●"/>
            </a:pPr>
            <a:r>
              <a:rPr lang="en-GB">
                <a:solidFill>
                  <a:schemeClr val="dk1"/>
                </a:solidFill>
                <a:highlight>
                  <a:srgbClr val="FFFFFF"/>
                </a:highlight>
              </a:rPr>
              <a:t>Gives grants for efficient boilers and wall and cavity insulation</a:t>
            </a:r>
            <a:endParaRPr>
              <a:solidFill>
                <a:schemeClr val="dk1"/>
              </a:solidFill>
              <a:highlight>
                <a:srgbClr val="FFFFFF"/>
              </a:highlight>
            </a:endParaRPr>
          </a:p>
          <a:p>
            <a:pPr indent="-342900" lvl="0" marL="457200" rtl="0" algn="l">
              <a:lnSpc>
                <a:spcPct val="170000"/>
              </a:lnSpc>
              <a:spcBef>
                <a:spcPts val="0"/>
              </a:spcBef>
              <a:spcAft>
                <a:spcPts val="0"/>
              </a:spcAft>
              <a:buClr>
                <a:schemeClr val="dk1"/>
              </a:buClr>
              <a:buSzPts val="1800"/>
              <a:buChar char="●"/>
            </a:pPr>
            <a:r>
              <a:rPr lang="en-GB">
                <a:solidFill>
                  <a:schemeClr val="dk1"/>
                </a:solidFill>
                <a:highlight>
                  <a:srgbClr val="FFFFFF"/>
                </a:highlight>
              </a:rPr>
              <a:t>Available to people receiving certain benefits</a:t>
            </a:r>
            <a:endParaRPr>
              <a:solidFill>
                <a:schemeClr val="dk1"/>
              </a:solidFill>
              <a:highlight>
                <a:srgbClr val="FFFFFF"/>
              </a:highlight>
            </a:endParaRPr>
          </a:p>
          <a:p>
            <a:pPr indent="-342900" lvl="0" marL="457200" rtl="0" algn="l">
              <a:lnSpc>
                <a:spcPct val="170000"/>
              </a:lnSpc>
              <a:spcBef>
                <a:spcPts val="0"/>
              </a:spcBef>
              <a:spcAft>
                <a:spcPts val="0"/>
              </a:spcAft>
              <a:buClr>
                <a:schemeClr val="dk1"/>
              </a:buClr>
              <a:buSzPts val="1800"/>
              <a:buChar char="●"/>
            </a:pPr>
            <a:r>
              <a:rPr lang="en-GB">
                <a:solidFill>
                  <a:schemeClr val="dk1"/>
                </a:solidFill>
                <a:highlight>
                  <a:srgbClr val="FFFFFF"/>
                </a:highlight>
              </a:rPr>
              <a:t>If you’re not on certain benefits but on a low income or have a health condition you may be able to get help under the ‘ECO local flexibility’ scheme which some local authorities have set up with fuel companies.</a:t>
            </a:r>
            <a:endParaRPr>
              <a:solidFill>
                <a:schemeClr val="dk1"/>
              </a:solidFill>
              <a:highlight>
                <a:srgbClr val="FFFFFF"/>
              </a:highlight>
            </a:endParaRPr>
          </a:p>
          <a:p>
            <a:pPr indent="0" lvl="0" marL="0" rtl="0" algn="l">
              <a:spcBef>
                <a:spcPts val="1200"/>
              </a:spcBef>
              <a:spcAft>
                <a:spcPts val="1600"/>
              </a:spcAft>
              <a:buNone/>
            </a:pPr>
            <a:r>
              <a:t/>
            </a:r>
            <a:endParaRPr/>
          </a:p>
        </p:txBody>
      </p:sp>
      <p:pic>
        <p:nvPicPr>
          <p:cNvPr id="149" name="Google Shape;149;p26"/>
          <p:cNvPicPr preferRelativeResize="0"/>
          <p:nvPr/>
        </p:nvPicPr>
        <p:blipFill rotWithShape="1">
          <a:blip r:embed="rId3">
            <a:alphaModFix/>
          </a:blip>
          <a:srcRect b="0" l="0" r="0" t="0"/>
          <a:stretch/>
        </p:blipFill>
        <p:spPr>
          <a:xfrm>
            <a:off x="7521025" y="143837"/>
            <a:ext cx="1311275" cy="1801812"/>
          </a:xfrm>
          <a:prstGeom prst="rect">
            <a:avLst/>
          </a:prstGeom>
          <a:noFill/>
          <a:ln cap="flat" cmpd="sng" w="15875">
            <a:solidFill>
              <a:srgbClr val="000000"/>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Local Schemes</a:t>
            </a:r>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lang="en-GB">
                <a:solidFill>
                  <a:srgbClr val="FF0000"/>
                </a:solidFill>
              </a:rPr>
              <a:t>If there are any local schemes in your area then please add them to this slide, to highlight the additional help available</a:t>
            </a:r>
            <a:endParaRPr>
              <a:solidFill>
                <a:srgbClr val="FF0000"/>
              </a:solidFill>
            </a:endParaRPr>
          </a:p>
          <a:p>
            <a:pPr indent="-342900" lvl="0" marL="457200" rtl="0" algn="l">
              <a:spcBef>
                <a:spcPts val="0"/>
              </a:spcBef>
              <a:spcAft>
                <a:spcPts val="0"/>
              </a:spcAft>
              <a:buClr>
                <a:srgbClr val="FF0000"/>
              </a:buClr>
              <a:buSzPts val="1800"/>
              <a:buChar char="●"/>
            </a:pPr>
            <a:r>
              <a:rPr lang="en-GB">
                <a:solidFill>
                  <a:srgbClr val="FF0000"/>
                </a:solidFill>
              </a:rPr>
              <a:t>Y</a:t>
            </a:r>
            <a:r>
              <a:rPr lang="en-GB">
                <a:solidFill>
                  <a:srgbClr val="FF0000"/>
                </a:solidFill>
              </a:rPr>
              <a:t>ou can find information on some local schemes from the Each Home Counts website (</a:t>
            </a:r>
            <a:r>
              <a:rPr b="1" lang="en-GB" u="sng">
                <a:solidFill>
                  <a:srgbClr val="0000FF"/>
                </a:solidFill>
              </a:rPr>
              <a:t>www.eachhomecounts.org.uk</a:t>
            </a:r>
            <a:r>
              <a:rPr lang="en-GB">
                <a:solidFill>
                  <a:srgbClr val="FF0000"/>
                </a:solidFill>
              </a:rPr>
              <a:t>). </a:t>
            </a:r>
            <a:endParaRPr>
              <a:solidFill>
                <a:srgbClr val="FF0000"/>
              </a:solidFill>
            </a:endParaRPr>
          </a:p>
          <a:p>
            <a:pPr indent="-342900" lvl="0" marL="457200" rtl="0" algn="l">
              <a:spcBef>
                <a:spcPts val="0"/>
              </a:spcBef>
              <a:spcAft>
                <a:spcPts val="0"/>
              </a:spcAft>
              <a:buClr>
                <a:srgbClr val="FF0000"/>
              </a:buClr>
              <a:buSzPts val="1800"/>
              <a:buChar char="●"/>
            </a:pPr>
            <a:r>
              <a:rPr lang="en-GB">
                <a:solidFill>
                  <a:srgbClr val="FF0000"/>
                </a:solidFill>
              </a:rPr>
              <a:t>However, there are many more local schemes than those listed so try and find information on these, for example by contacting your local council</a:t>
            </a:r>
            <a:br>
              <a:rPr lang="en-GB">
                <a:solidFill>
                  <a:srgbClr val="FF0000"/>
                </a:solidFill>
              </a:rPr>
            </a:br>
            <a:r>
              <a:rPr lang="en-GB">
                <a:solidFill>
                  <a:srgbClr val="FF0000"/>
                </a:solidFill>
              </a:rPr>
              <a:t>Show less</a:t>
            </a:r>
            <a:endParaRPr>
              <a:solidFill>
                <a:srgbClr val="FF0000"/>
              </a:solidFill>
            </a:endParaRPr>
          </a:p>
          <a:p>
            <a:pPr indent="0" lvl="0" marL="457200" rtl="0" algn="l">
              <a:spcBef>
                <a:spcPts val="1600"/>
              </a:spcBef>
              <a:spcAft>
                <a:spcPts val="1600"/>
              </a:spcAft>
              <a:buNone/>
            </a:pPr>
            <a:r>
              <a:t/>
            </a:r>
            <a:endParaRPr>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Shopping around can reduce your energy costs</a:t>
            </a:r>
            <a:endParaRPr b="1" sz="2400"/>
          </a:p>
          <a:p>
            <a:pPr indent="0" lvl="0" marL="0" rtl="0" algn="l">
              <a:spcBef>
                <a:spcPts val="0"/>
              </a:spcBef>
              <a:spcAft>
                <a:spcPts val="0"/>
              </a:spcAft>
              <a:buNone/>
            </a:pPr>
            <a:r>
              <a:t/>
            </a:r>
            <a:endParaRPr/>
          </a:p>
        </p:txBody>
      </p:sp>
      <p:sp>
        <p:nvSpPr>
          <p:cNvPr id="68" name="Google Shape;6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You have a choice in who you buy your gas and electricity from.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You can save lots of money by shopping around. You may save money by: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moving to a cheaper deal/tariff with your current supplier</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switching to a new supplier</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Changing your payment method</a:t>
            </a:r>
            <a:endParaRPr/>
          </a:p>
        </p:txBody>
      </p:sp>
      <p:pic>
        <p:nvPicPr>
          <p:cNvPr descr="Gasbillimages" id="69" name="Google Shape;69;p16"/>
          <p:cNvPicPr preferRelativeResize="0"/>
          <p:nvPr/>
        </p:nvPicPr>
        <p:blipFill rotWithShape="1">
          <a:blip r:embed="rId3">
            <a:alphaModFix/>
          </a:blip>
          <a:srcRect b="0" l="0" r="0" t="0"/>
          <a:stretch/>
        </p:blipFill>
        <p:spPr>
          <a:xfrm>
            <a:off x="6411462" y="3374375"/>
            <a:ext cx="2281237" cy="1522412"/>
          </a:xfrm>
          <a:prstGeom prst="rect">
            <a:avLst/>
          </a:prstGeom>
          <a:noFill/>
          <a:ln cap="flat" cmpd="sng" w="12700">
            <a:solidFill>
              <a:srgbClr val="000000"/>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Before you decide to switch</a:t>
            </a:r>
            <a:endParaRPr b="1" sz="2400"/>
          </a:p>
          <a:p>
            <a:pPr indent="0" lvl="0" marL="0" rtl="0" algn="l">
              <a:spcBef>
                <a:spcPts val="0"/>
              </a:spcBef>
              <a:spcAft>
                <a:spcPts val="0"/>
              </a:spcAft>
              <a:buNone/>
            </a:pPr>
            <a:r>
              <a:t/>
            </a:r>
            <a:endParaRPr/>
          </a:p>
        </p:txBody>
      </p:sp>
      <p:sp>
        <p:nvSpPr>
          <p:cNvPr id="75" name="Google Shape;7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You should start by:</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checking which type of meter you are on</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finding out if your contract with your supplier has an ‘exit fee’ for leaving early - it’s usually on your bill</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looking at the tariffs offered by your current supplier </a:t>
            </a:r>
            <a:endParaRPr/>
          </a:p>
        </p:txBody>
      </p:sp>
      <p:pic>
        <p:nvPicPr>
          <p:cNvPr id="76" name="Google Shape;76;p17"/>
          <p:cNvPicPr preferRelativeResize="0"/>
          <p:nvPr/>
        </p:nvPicPr>
        <p:blipFill rotWithShape="1">
          <a:blip r:embed="rId3">
            <a:alphaModFix/>
          </a:blip>
          <a:srcRect b="16360" l="3497" r="5178" t="6573"/>
          <a:stretch/>
        </p:blipFill>
        <p:spPr>
          <a:xfrm>
            <a:off x="5406100" y="3019150"/>
            <a:ext cx="3426200" cy="175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Finding the best deal</a:t>
            </a:r>
            <a:endParaRPr b="1" sz="2400"/>
          </a:p>
          <a:p>
            <a:pPr indent="0" lvl="0" marL="0" rtl="0" algn="l">
              <a:spcBef>
                <a:spcPts val="0"/>
              </a:spcBef>
              <a:spcAft>
                <a:spcPts val="0"/>
              </a:spcAft>
              <a:buNone/>
            </a:pPr>
            <a:r>
              <a:t/>
            </a:r>
            <a:endParaRPr/>
          </a:p>
        </p:txBody>
      </p:sp>
      <p:sp>
        <p:nvSpPr>
          <p:cNvPr id="82" name="Google Shape;8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Use the Citizens Advice price comparison website</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You’ll need:</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the name of your supplier and current tariffs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how much energy you used in the past year</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how you currently pay for your energy (for example, prepayment meter or direct debit)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your postcode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Finding the best deal</a:t>
            </a:r>
            <a:endParaRPr b="1" sz="2400"/>
          </a:p>
          <a:p>
            <a:pPr indent="0" lvl="0" marL="0" rtl="0" algn="l">
              <a:lnSpc>
                <a:spcPct val="115000"/>
              </a:lnSpc>
              <a:spcBef>
                <a:spcPts val="0"/>
              </a:spcBef>
              <a:spcAft>
                <a:spcPts val="0"/>
              </a:spcAft>
              <a:buClr>
                <a:schemeClr val="dk1"/>
              </a:buClr>
              <a:buSzPts val="1100"/>
              <a:buFont typeface="Arial"/>
              <a:buNone/>
            </a:pPr>
            <a:r>
              <a:t/>
            </a:r>
            <a:endParaRPr b="1" sz="1100"/>
          </a:p>
          <a:p>
            <a:pPr indent="0" lvl="0" marL="0" rtl="0" algn="l">
              <a:spcBef>
                <a:spcPts val="0"/>
              </a:spcBef>
              <a:spcAft>
                <a:spcPts val="0"/>
              </a:spcAft>
              <a:buNone/>
            </a:pPr>
            <a:r>
              <a:t/>
            </a:r>
            <a:endParaRPr/>
          </a:p>
        </p:txBody>
      </p:sp>
      <p:sp>
        <p:nvSpPr>
          <p:cNvPr id="88" name="Google Shape;8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Other ways to compare tariffs from different suppliers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Use an Ofgem accredited price comparison website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Talk to your current energy supplier or look at their website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Contact other energy suppliers to compare deals</a:t>
            </a:r>
            <a:endParaRPr>
              <a:solidFill>
                <a:schemeClr val="dk1"/>
              </a:solidFill>
            </a:endParaRPr>
          </a:p>
          <a:p>
            <a:pPr indent="0" lvl="0" marL="0" rtl="0" algn="l">
              <a:spcBef>
                <a:spcPts val="0"/>
              </a:spcBef>
              <a:spcAft>
                <a:spcPts val="1600"/>
              </a:spcAft>
              <a:buNone/>
            </a:pPr>
            <a:r>
              <a:t/>
            </a:r>
            <a:endParaRPr/>
          </a:p>
        </p:txBody>
      </p:sp>
      <p:pic>
        <p:nvPicPr>
          <p:cNvPr id="89" name="Google Shape;89;p19"/>
          <p:cNvPicPr preferRelativeResize="0"/>
          <p:nvPr/>
        </p:nvPicPr>
        <p:blipFill>
          <a:blip r:embed="rId3">
            <a:alphaModFix/>
          </a:blip>
          <a:stretch>
            <a:fillRect/>
          </a:stretch>
        </p:blipFill>
        <p:spPr>
          <a:xfrm>
            <a:off x="5169925" y="3045475"/>
            <a:ext cx="3662374" cy="190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How to switch tariff</a:t>
            </a:r>
            <a:endParaRPr sz="2400"/>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If you decide to change tariff you’ll need to contact the supplier to arrange the switch.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can be done: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through a price comparison website</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by getting in touch with the supplier directly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If you’re moving to a new supplier they will let your existing supplier know.</a:t>
            </a:r>
            <a:endParaRPr>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How to switch supplier</a:t>
            </a:r>
            <a:endParaRPr sz="2400"/>
          </a:p>
        </p:txBody>
      </p:sp>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Take a meter reading</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Take a meter reading on the day of the switch</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Give this reading to your new supplier - this means they won’t charge you for energy used before the switch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2400"/>
              <a:t>What if I’m in debt to my supplier?</a:t>
            </a:r>
            <a:endParaRPr sz="2400"/>
          </a:p>
        </p:txBody>
      </p:sp>
      <p:sp>
        <p:nvSpPr>
          <p:cNvPr id="107" name="Google Shape;10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If you use a prepayment meter</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If you owe less than £500 for each fuel you can still switch</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Your debt will transfer with you</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If you don’t have a prepayment meter</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Your supplier can stop you switching until you’ve paid off your debt</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1" name="Shape 111"/>
        <p:cNvGrpSpPr/>
        <p:nvPr/>
      </p:nvGrpSpPr>
      <p:grpSpPr>
        <a:xfrm>
          <a:off x="0" y="0"/>
          <a:ext cx="0" cy="0"/>
          <a:chOff x="0" y="0"/>
          <a:chExt cx="0" cy="0"/>
        </a:xfrm>
      </p:grpSpPr>
      <p:cxnSp>
        <p:nvCxnSpPr>
          <p:cNvPr id="112" name="Google Shape;112;p23"/>
          <p:cNvCxnSpPr/>
          <p:nvPr/>
        </p:nvCxnSpPr>
        <p:spPr>
          <a:xfrm>
            <a:off x="1894927" y="1661588"/>
            <a:ext cx="5225100" cy="0"/>
          </a:xfrm>
          <a:prstGeom prst="straightConnector1">
            <a:avLst/>
          </a:prstGeom>
          <a:noFill/>
          <a:ln cap="flat" cmpd="sng" w="38100">
            <a:solidFill>
              <a:srgbClr val="183E70"/>
            </a:solidFill>
            <a:prstDash val="solid"/>
            <a:round/>
            <a:headEnd len="med" w="med" type="none"/>
            <a:tailEnd len="med" w="med" type="none"/>
          </a:ln>
        </p:spPr>
      </p:cxnSp>
      <p:cxnSp>
        <p:nvCxnSpPr>
          <p:cNvPr id="113" name="Google Shape;113;p23"/>
          <p:cNvCxnSpPr/>
          <p:nvPr/>
        </p:nvCxnSpPr>
        <p:spPr>
          <a:xfrm>
            <a:off x="7102821" y="1651655"/>
            <a:ext cx="0" cy="1190100"/>
          </a:xfrm>
          <a:prstGeom prst="straightConnector1">
            <a:avLst/>
          </a:prstGeom>
          <a:noFill/>
          <a:ln cap="flat" cmpd="sng" w="38100">
            <a:solidFill>
              <a:srgbClr val="183E70"/>
            </a:solidFill>
            <a:prstDash val="solid"/>
            <a:round/>
            <a:headEnd len="med" w="med" type="none"/>
            <a:tailEnd len="med" w="med" type="none"/>
          </a:ln>
        </p:spPr>
      </p:cxnSp>
      <p:cxnSp>
        <p:nvCxnSpPr>
          <p:cNvPr id="114" name="Google Shape;114;p23"/>
          <p:cNvCxnSpPr/>
          <p:nvPr/>
        </p:nvCxnSpPr>
        <p:spPr>
          <a:xfrm>
            <a:off x="2964825" y="2824258"/>
            <a:ext cx="4144800" cy="0"/>
          </a:xfrm>
          <a:prstGeom prst="straightConnector1">
            <a:avLst/>
          </a:prstGeom>
          <a:noFill/>
          <a:ln cap="flat" cmpd="sng" w="38100">
            <a:solidFill>
              <a:srgbClr val="183E70"/>
            </a:solidFill>
            <a:prstDash val="solid"/>
            <a:round/>
            <a:headEnd len="med" w="med" type="none"/>
            <a:tailEnd len="med" w="med" type="none"/>
          </a:ln>
        </p:spPr>
      </p:cxnSp>
      <p:sp>
        <p:nvSpPr>
          <p:cNvPr id="115" name="Google Shape;115;p23"/>
          <p:cNvSpPr txBox="1"/>
          <p:nvPr/>
        </p:nvSpPr>
        <p:spPr>
          <a:xfrm>
            <a:off x="1840625" y="1765500"/>
            <a:ext cx="1569900" cy="768900"/>
          </a:xfrm>
          <a:prstGeom prst="rect">
            <a:avLst/>
          </a:prstGeom>
          <a:solidFill>
            <a:srgbClr val="FFFFFF"/>
          </a:solidFill>
          <a:ln cap="flat" cmpd="sng" w="9525">
            <a:solidFill>
              <a:srgbClr val="183E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183E70"/>
                </a:solidFill>
                <a:latin typeface="Open Sans"/>
                <a:ea typeface="Open Sans"/>
                <a:cs typeface="Open Sans"/>
                <a:sym typeface="Open Sans"/>
              </a:rPr>
              <a:t>New supplier contacted directly or via comparison site</a:t>
            </a:r>
            <a:endParaRPr b="1" sz="800">
              <a:solidFill>
                <a:srgbClr val="183E70"/>
              </a:solidFill>
            </a:endParaRPr>
          </a:p>
        </p:txBody>
      </p:sp>
      <p:pic>
        <p:nvPicPr>
          <p:cNvPr id="116" name="Google Shape;116;p23"/>
          <p:cNvPicPr preferRelativeResize="0"/>
          <p:nvPr/>
        </p:nvPicPr>
        <p:blipFill>
          <a:blip r:embed="rId3">
            <a:alphaModFix/>
          </a:blip>
          <a:stretch>
            <a:fillRect/>
          </a:stretch>
        </p:blipFill>
        <p:spPr>
          <a:xfrm>
            <a:off x="2404404" y="1307214"/>
            <a:ext cx="343926" cy="300944"/>
          </a:xfrm>
          <a:prstGeom prst="rect">
            <a:avLst/>
          </a:prstGeom>
          <a:noFill/>
          <a:ln>
            <a:noFill/>
          </a:ln>
        </p:spPr>
      </p:pic>
      <p:sp>
        <p:nvSpPr>
          <p:cNvPr id="117" name="Google Shape;117;p23"/>
          <p:cNvSpPr txBox="1"/>
          <p:nvPr/>
        </p:nvSpPr>
        <p:spPr>
          <a:xfrm>
            <a:off x="3519775" y="1754174"/>
            <a:ext cx="1100100" cy="825000"/>
          </a:xfrm>
          <a:prstGeom prst="rect">
            <a:avLst/>
          </a:prstGeom>
          <a:solidFill>
            <a:srgbClr val="FFFFFF"/>
          </a:solidFill>
          <a:ln cap="flat" cmpd="sng" w="9525">
            <a:solidFill>
              <a:srgbClr val="183E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183E70"/>
                </a:solidFill>
                <a:latin typeface="Open Sans"/>
                <a:ea typeface="Open Sans"/>
                <a:cs typeface="Open Sans"/>
                <a:sym typeface="Open Sans"/>
              </a:rPr>
              <a:t>Contract agreed over telephone, online or signed face-to-face</a:t>
            </a:r>
            <a:endParaRPr sz="800">
              <a:solidFill>
                <a:srgbClr val="183E70"/>
              </a:solidFill>
            </a:endParaRPr>
          </a:p>
        </p:txBody>
      </p:sp>
      <p:sp>
        <p:nvSpPr>
          <p:cNvPr id="118" name="Google Shape;118;p23"/>
          <p:cNvSpPr txBox="1"/>
          <p:nvPr/>
        </p:nvSpPr>
        <p:spPr>
          <a:xfrm>
            <a:off x="4711350" y="1754174"/>
            <a:ext cx="1100100" cy="486000"/>
          </a:xfrm>
          <a:prstGeom prst="rect">
            <a:avLst/>
          </a:prstGeom>
          <a:solidFill>
            <a:srgbClr val="FFFFFF"/>
          </a:solidFill>
          <a:ln cap="flat" cmpd="sng" w="9525">
            <a:solidFill>
              <a:srgbClr val="183E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183E70"/>
                </a:solidFill>
                <a:latin typeface="Open Sans"/>
                <a:ea typeface="Open Sans"/>
                <a:cs typeface="Open Sans"/>
                <a:sym typeface="Open Sans"/>
              </a:rPr>
              <a:t>Cooling-off period </a:t>
            </a:r>
            <a:endParaRPr sz="800">
              <a:solidFill>
                <a:srgbClr val="183E70"/>
              </a:solidFill>
            </a:endParaRPr>
          </a:p>
        </p:txBody>
      </p:sp>
      <p:sp>
        <p:nvSpPr>
          <p:cNvPr id="119" name="Google Shape;119;p23"/>
          <p:cNvSpPr txBox="1"/>
          <p:nvPr/>
        </p:nvSpPr>
        <p:spPr>
          <a:xfrm>
            <a:off x="5892425" y="1756321"/>
            <a:ext cx="1100100" cy="768900"/>
          </a:xfrm>
          <a:prstGeom prst="rect">
            <a:avLst/>
          </a:prstGeom>
          <a:solidFill>
            <a:srgbClr val="FFFFFF"/>
          </a:solidFill>
          <a:ln cap="flat" cmpd="sng" w="9525">
            <a:solidFill>
              <a:srgbClr val="183E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183E70"/>
                </a:solidFill>
                <a:latin typeface="Open Sans"/>
                <a:ea typeface="Open Sans"/>
                <a:cs typeface="Open Sans"/>
                <a:sym typeface="Open Sans"/>
              </a:rPr>
              <a:t>New supplier contacts current supplier</a:t>
            </a:r>
            <a:br>
              <a:rPr b="1" lang="en-GB" sz="800">
                <a:solidFill>
                  <a:srgbClr val="183E70"/>
                </a:solidFill>
                <a:latin typeface="Open Sans"/>
                <a:ea typeface="Open Sans"/>
                <a:cs typeface="Open Sans"/>
                <a:sym typeface="Open Sans"/>
              </a:rPr>
            </a:br>
            <a:endParaRPr sz="800">
              <a:solidFill>
                <a:srgbClr val="183E70"/>
              </a:solidFill>
            </a:endParaRPr>
          </a:p>
        </p:txBody>
      </p:sp>
      <p:sp>
        <p:nvSpPr>
          <p:cNvPr id="120" name="Google Shape;120;p23"/>
          <p:cNvSpPr txBox="1"/>
          <p:nvPr/>
        </p:nvSpPr>
        <p:spPr>
          <a:xfrm>
            <a:off x="4572175" y="2955845"/>
            <a:ext cx="2169600" cy="681300"/>
          </a:xfrm>
          <a:prstGeom prst="rect">
            <a:avLst/>
          </a:prstGeom>
          <a:solidFill>
            <a:srgbClr val="FFFFFF"/>
          </a:solidFill>
          <a:ln cap="flat" cmpd="sng" w="9525">
            <a:solidFill>
              <a:srgbClr val="183E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183E70"/>
                </a:solidFill>
                <a:latin typeface="Open Sans"/>
                <a:ea typeface="Open Sans"/>
                <a:cs typeface="Open Sans"/>
                <a:sym typeface="Open Sans"/>
              </a:rPr>
              <a:t>New supplier confirms start date and requests meter reading </a:t>
            </a:r>
            <a:endParaRPr sz="800">
              <a:solidFill>
                <a:srgbClr val="183E70"/>
              </a:solidFill>
            </a:endParaRPr>
          </a:p>
        </p:txBody>
      </p:sp>
      <p:sp>
        <p:nvSpPr>
          <p:cNvPr id="121" name="Google Shape;121;p23"/>
          <p:cNvSpPr txBox="1"/>
          <p:nvPr/>
        </p:nvSpPr>
        <p:spPr>
          <a:xfrm>
            <a:off x="2365050" y="2958820"/>
            <a:ext cx="1418700" cy="681300"/>
          </a:xfrm>
          <a:prstGeom prst="rect">
            <a:avLst/>
          </a:prstGeom>
          <a:solidFill>
            <a:srgbClr val="FFFFFF"/>
          </a:solidFill>
          <a:ln cap="flat" cmpd="sng" w="9525">
            <a:solidFill>
              <a:srgbClr val="183E7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183E70"/>
                </a:solidFill>
                <a:latin typeface="Open Sans"/>
                <a:ea typeface="Open Sans"/>
                <a:cs typeface="Open Sans"/>
                <a:sym typeface="Open Sans"/>
              </a:rPr>
              <a:t>Consumer receives bill from current supplier and pays </a:t>
            </a:r>
            <a:endParaRPr sz="800">
              <a:solidFill>
                <a:srgbClr val="183E70"/>
              </a:solidFill>
            </a:endParaRPr>
          </a:p>
        </p:txBody>
      </p:sp>
      <p:sp>
        <p:nvSpPr>
          <p:cNvPr id="122" name="Google Shape;122;p23"/>
          <p:cNvSpPr/>
          <p:nvPr/>
        </p:nvSpPr>
        <p:spPr>
          <a:xfrm rot="5400000">
            <a:off x="3387978" y="1594472"/>
            <a:ext cx="179700" cy="134100"/>
          </a:xfrm>
          <a:prstGeom prst="triangle">
            <a:avLst>
              <a:gd fmla="val 50000" name="adj"/>
            </a:avLst>
          </a:prstGeom>
          <a:solidFill>
            <a:srgbClr val="183E70"/>
          </a:solidFill>
          <a:ln cap="flat" cmpd="sng" w="9525">
            <a:solidFill>
              <a:srgbClr val="183E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rot="5400000">
            <a:off x="5625207" y="1594472"/>
            <a:ext cx="179700" cy="134100"/>
          </a:xfrm>
          <a:prstGeom prst="triangle">
            <a:avLst>
              <a:gd fmla="val 50000" name="adj"/>
            </a:avLst>
          </a:prstGeom>
          <a:solidFill>
            <a:srgbClr val="183E70"/>
          </a:solidFill>
          <a:ln cap="flat" cmpd="sng" w="9525">
            <a:solidFill>
              <a:srgbClr val="183E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p:nvPr/>
        </p:nvSpPr>
        <p:spPr>
          <a:xfrm rot="10800000">
            <a:off x="7013037" y="1969471"/>
            <a:ext cx="179700" cy="134100"/>
          </a:xfrm>
          <a:prstGeom prst="triangle">
            <a:avLst>
              <a:gd fmla="val 50000" name="adj"/>
            </a:avLst>
          </a:prstGeom>
          <a:solidFill>
            <a:srgbClr val="183E70"/>
          </a:solidFill>
          <a:ln cap="flat" cmpd="sng" w="9525">
            <a:solidFill>
              <a:srgbClr val="183E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3"/>
          <p:cNvSpPr/>
          <p:nvPr/>
        </p:nvSpPr>
        <p:spPr>
          <a:xfrm flipH="1" rot="-5400000">
            <a:off x="5654540" y="2757202"/>
            <a:ext cx="179700" cy="134100"/>
          </a:xfrm>
          <a:prstGeom prst="triangle">
            <a:avLst>
              <a:gd fmla="val 50000" name="adj"/>
            </a:avLst>
          </a:prstGeom>
          <a:solidFill>
            <a:srgbClr val="183E70"/>
          </a:solidFill>
          <a:ln cap="flat" cmpd="sng" w="9525">
            <a:solidFill>
              <a:srgbClr val="183E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3"/>
          <p:cNvPicPr preferRelativeResize="0"/>
          <p:nvPr/>
        </p:nvPicPr>
        <p:blipFill>
          <a:blip r:embed="rId4">
            <a:alphaModFix/>
          </a:blip>
          <a:stretch>
            <a:fillRect/>
          </a:stretch>
        </p:blipFill>
        <p:spPr>
          <a:xfrm>
            <a:off x="1778759" y="3078217"/>
            <a:ext cx="435456" cy="381020"/>
          </a:xfrm>
          <a:prstGeom prst="rect">
            <a:avLst/>
          </a:prstGeom>
          <a:noFill/>
          <a:ln>
            <a:noFill/>
          </a:ln>
        </p:spPr>
      </p:pic>
      <p:sp>
        <p:nvSpPr>
          <p:cNvPr id="127" name="Google Shape;127;p23"/>
          <p:cNvSpPr/>
          <p:nvPr/>
        </p:nvSpPr>
        <p:spPr>
          <a:xfrm rot="10800000">
            <a:off x="2964825" y="2816546"/>
            <a:ext cx="179700" cy="134100"/>
          </a:xfrm>
          <a:prstGeom prst="triangle">
            <a:avLst>
              <a:gd fmla="val 50000" name="adj"/>
            </a:avLst>
          </a:prstGeom>
          <a:solidFill>
            <a:srgbClr val="183E70"/>
          </a:solidFill>
          <a:ln cap="flat" cmpd="sng" w="9525">
            <a:solidFill>
              <a:srgbClr val="183E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GB" sz="2400">
                <a:solidFill>
                  <a:srgbClr val="000000"/>
                </a:solidFill>
                <a:latin typeface="Arial"/>
                <a:ea typeface="Arial"/>
                <a:cs typeface="Arial"/>
                <a:sym typeface="Arial"/>
              </a:rPr>
              <a:t>Summary- How to switch</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